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1" r:id="rId2"/>
    <p:sldId id="289" r:id="rId3"/>
    <p:sldId id="269" r:id="rId4"/>
    <p:sldId id="332" r:id="rId5"/>
    <p:sldId id="336" r:id="rId6"/>
    <p:sldId id="330" r:id="rId7"/>
    <p:sldId id="339" r:id="rId8"/>
    <p:sldId id="326" r:id="rId9"/>
    <p:sldId id="294"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婧嵘" initials="王" lastIdx="3" clrIdx="0"/>
  <p:cmAuthor id="2" name="xuan" initials="x" lastIdx="15" clrIdx="1">
    <p:extLst>
      <p:ext uri="{19B8F6BF-5375-455C-9EA6-DF929625EA0E}">
        <p15:presenceInfo xmlns:p15="http://schemas.microsoft.com/office/powerpoint/2012/main" userId="0227f5e6f976cc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94242"/>
    <a:srgbClr val="FF1111"/>
    <a:srgbClr val="F4170C"/>
    <a:srgbClr val="3D3836"/>
    <a:srgbClr val="084772"/>
    <a:srgbClr val="5B9BD5"/>
    <a:srgbClr val="559DE2"/>
    <a:srgbClr val="000000"/>
    <a:srgbClr val="3A2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8" autoAdjust="0"/>
    <p:restoredTop sz="67517" autoAdjust="0"/>
  </p:normalViewPr>
  <p:slideViewPr>
    <p:cSldViewPr snapToGrid="0">
      <p:cViewPr varScale="1">
        <p:scale>
          <a:sx n="77" d="100"/>
          <a:sy n="77" d="100"/>
        </p:scale>
        <p:origin x="1968"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3-31T11:47:33.462" idx="2">
    <p:pos x="10" y="10"/>
    <p:text>改成Part 1这种形式 现在中文和数字的字号相差有点大</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3-31T11:58:44.942" idx="12">
    <p:pos x="5617" y="54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F7A2-B2EC-4060-8CCA-D98EE2BF61D1}" type="datetimeFigureOut">
              <a:rPr lang="zh-CN" altLang="en-US" smtClean="0"/>
              <a:t>2022/9/5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AA882-1486-4003-B534-8E395E6DAB3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尊敬的各位老师好，</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我是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级计算机专业的管昀玫，下面就由我来展示本次汇报的第一部分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
        <p:nvSpPr>
          <p:cNvPr id="4" name="灯片编号占位符 3"/>
          <p:cNvSpPr>
            <a:spLocks noGrp="1"/>
          </p:cNvSpPr>
          <p:nvPr>
            <p:ph type="sldNum" sz="quarter" idx="10"/>
          </p:nvPr>
        </p:nvSpPr>
        <p:spPr/>
        <p:txBody>
          <a:bodyPr/>
          <a:lstStyle/>
          <a:p>
            <a:fld id="{F8AAA882-1486-4003-B534-8E395E6DAB3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第一部分是选题依据</a:t>
            </a:r>
          </a:p>
        </p:txBody>
      </p:sp>
      <p:sp>
        <p:nvSpPr>
          <p:cNvPr id="4" name="灯片编号占位符 3"/>
          <p:cNvSpPr>
            <a:spLocks noGrp="1"/>
          </p:cNvSpPr>
          <p:nvPr>
            <p:ph type="sldNum" sz="quarter" idx="10"/>
          </p:nvPr>
        </p:nvSpPr>
        <p:spPr/>
        <p:txBody>
          <a:bodyPr/>
          <a:lstStyle/>
          <a:p>
            <a:fld id="{F8AAA882-1486-4003-B534-8E395E6DAB3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总的来说，在很多情况，如复杂的程序中，完全自动化的模糊测试的方法是失败的，是没有办法发现新的程序状态的，那是否可以在自动化的基础上添加人的因素呢？所以本文将利用这种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的思想，首次通过注释机制让分析人员来根据程序状态引导模糊器从而发现更多的安全问题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F8AAA882-1486-4003-B534-8E395E6DAB3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作者的工作是建立在</a:t>
            </a:r>
            <a:r>
              <a:rPr lang="en-US" altLang="zh-CN" dirty="0"/>
              <a:t>……</a:t>
            </a:r>
            <a:r>
              <a:rPr lang="zh-CN" altLang="en-US" dirty="0"/>
              <a:t>上的，为了实现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这类</a:t>
            </a:r>
            <a:r>
              <a:rPr lang="en-US" altLang="zh-CN" sz="1200" dirty="0" err="1">
                <a:latin typeface="微软雅黑" panose="020B0503020204020204" pitchFamily="34" charset="-122"/>
                <a:ea typeface="微软雅黑" panose="020B0503020204020204" pitchFamily="34" charset="-122"/>
              </a:rPr>
              <a:t>fuzzer</a:t>
            </a:r>
            <a:r>
              <a:rPr lang="zh-CN" altLang="en-US" sz="1200" dirty="0">
                <a:latin typeface="微软雅黑" panose="020B0503020204020204" pitchFamily="34" charset="-122"/>
                <a:ea typeface="微软雅黑" panose="020B0503020204020204" pitchFamily="34" charset="-122"/>
              </a:rPr>
              <a:t>用代码覆盖率来确定一个输入是否达到了与语料库中的程序状态不同的状态</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作者介绍了能达到上述目的的两个技术背景</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首先是</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主要介绍了两个概念</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4</a:t>
            </a:fld>
            <a:endParaRPr lang="zh-CN" altLang="en-US"/>
          </a:p>
        </p:txBody>
      </p:sp>
    </p:spTree>
    <p:extLst>
      <p:ext uri="{BB962C8B-B14F-4D97-AF65-F5344CB8AC3E}">
        <p14:creationId xmlns:p14="http://schemas.microsoft.com/office/powerpoint/2010/main" val="117914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这一步骤需要分析人员完成</a:t>
            </a:r>
          </a:p>
        </p:txBody>
      </p:sp>
      <p:sp>
        <p:nvSpPr>
          <p:cNvPr id="4" name="灯片编号占位符 3"/>
          <p:cNvSpPr>
            <a:spLocks noGrp="1"/>
          </p:cNvSpPr>
          <p:nvPr>
            <p:ph type="sldNum" sz="quarter" idx="10"/>
          </p:nvPr>
        </p:nvSpPr>
        <p:spPr/>
        <p:txBody>
          <a:bodyPr/>
          <a:lstStyle/>
          <a:p>
            <a:fld id="{F8AAA882-1486-4003-B534-8E395E6DAB3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所以本文将利用这种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的思想，首次通过注释机制让分析人员来根据程序状态引导模糊器，得到更多的程序状态，从而发现更多的安全问题</a:t>
            </a:r>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6</a:t>
            </a:fld>
            <a:endParaRPr lang="zh-CN" altLang="en-US"/>
          </a:p>
        </p:txBody>
      </p:sp>
    </p:spTree>
    <p:extLst>
      <p:ext uri="{BB962C8B-B14F-4D97-AF65-F5344CB8AC3E}">
        <p14:creationId xmlns:p14="http://schemas.microsoft.com/office/powerpoint/2010/main" val="3549447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导致程序模拟测试陷入停滞状态的原因就在于</a:t>
            </a:r>
            <a:r>
              <a:rPr lang="en-US" altLang="zh-CN" dirty="0" err="1"/>
              <a:t>afl</a:t>
            </a:r>
            <a:r>
              <a:rPr lang="zh-CN" altLang="en-US" dirty="0"/>
              <a:t>基于代码覆盖率引导，代码覆盖率相同起始并不意味着程序状态相同，因此就会忽略一些程序状态，从而就有可能使得程序模拟陷入停滞状态</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7</a:t>
            </a:fld>
            <a:endParaRPr lang="zh-CN" altLang="en-US"/>
          </a:p>
        </p:txBody>
      </p:sp>
    </p:spTree>
    <p:extLst>
      <p:ext uri="{BB962C8B-B14F-4D97-AF65-F5344CB8AC3E}">
        <p14:creationId xmlns:p14="http://schemas.microsoft.com/office/powerpoint/2010/main" val="287709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最后是我们所引用的参考文献</a:t>
            </a:r>
          </a:p>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8</a:t>
            </a:fld>
            <a:endParaRPr lang="zh-CN" altLang="en-US"/>
          </a:p>
        </p:txBody>
      </p:sp>
    </p:spTree>
    <p:extLst>
      <p:ext uri="{BB962C8B-B14F-4D97-AF65-F5344CB8AC3E}">
        <p14:creationId xmlns:p14="http://schemas.microsoft.com/office/powerpoint/2010/main" val="119494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谢谢各位老师，还请老师们多多指教。</a:t>
            </a:r>
          </a:p>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a:prstGeom prst="rect">
            <a:avLst/>
          </a:prstGeom>
        </p:spPr>
        <p:txBody>
          <a:bodyPr/>
          <a:lstStyle>
            <a:lvl1pPr>
              <a:defRPr/>
            </a:lvl1pPr>
          </a:lstStyle>
          <a:p>
            <a:fld id="{5A079F21-3BE8-4E0A-A2CF-C18BDEAD91D7}" type="datetime1">
              <a:rPr lang="zh-CN" altLang="en-US">
                <a:solidFill>
                  <a:prstClr val="black">
                    <a:tint val="75000"/>
                  </a:prstClr>
                </a:solidFill>
              </a:rPr>
              <a:t>2022/9/5</a:t>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a:prstGeom prst="rect">
            <a:avLst/>
          </a:prstGeo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a:prstGeom prst="rect">
            <a:avLst/>
          </a:prstGeom>
        </p:spPr>
        <p:txBody>
          <a:bodyPr/>
          <a:lstStyle>
            <a:lvl1pPr>
              <a:defRPr/>
            </a:lvl1pPr>
          </a:lstStyle>
          <a:p>
            <a:fld id="{70336DA7-0B35-4766-B3FA-87CC82BF78CC}" type="slidenum">
              <a:rPr lang="zh-CN" altLang="en-US">
                <a:solidFill>
                  <a:prstClr val="black">
                    <a:tint val="75000"/>
                  </a:prstClr>
                </a:solidFill>
              </a:rPr>
              <a:t>‹#›</a:t>
            </a:fld>
            <a:endParaRPr lang="zh-CN" altLang="en-US" sz="1865" dirty="0">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t>2022/9/5</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81086" y="1777441"/>
            <a:ext cx="9005668" cy="3364345"/>
            <a:chOff x="1593163" y="1524094"/>
            <a:chExt cx="9005668" cy="3364345"/>
          </a:xfrm>
        </p:grpSpPr>
        <p:sp>
          <p:nvSpPr>
            <p:cNvPr id="20" name="矩形 19"/>
            <p:cNvSpPr/>
            <p:nvPr/>
          </p:nvSpPr>
          <p:spPr>
            <a:xfrm>
              <a:off x="2226538" y="2082191"/>
              <a:ext cx="7738918" cy="2248952"/>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03999" y="1590823"/>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005335" y="1902033"/>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593163" y="1524094"/>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965456" y="4245190"/>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266792" y="4556400"/>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854620" y="4178461"/>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913909" y="1823525"/>
              <a:ext cx="4364182" cy="4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3056896" y="2716983"/>
            <a:ext cx="6078207" cy="1569660"/>
          </a:xfrm>
          <a:prstGeom prst="rect">
            <a:avLst/>
          </a:prstGeom>
          <a:noFill/>
        </p:spPr>
        <p:txBody>
          <a:bodyPr wrap="square" rtlCol="0">
            <a:spAutoFit/>
          </a:bodyPr>
          <a:lstStyle/>
          <a:p>
            <a:pPr algn="ctr"/>
            <a:r>
              <a:rPr lang="en-US" altLang="zh-CN" sz="3200" b="1" dirty="0">
                <a:solidFill>
                  <a:srgbClr val="084772"/>
                </a:solidFill>
                <a:latin typeface="微软雅黑" panose="020B0503020204020204" pitchFamily="34" charset="-122"/>
                <a:ea typeface="微软雅黑" panose="020B0503020204020204" pitchFamily="34" charset="-122"/>
              </a:rPr>
              <a:t>IJON: Exploring Deep State Spaces via Fuzzing</a:t>
            </a:r>
          </a:p>
          <a:p>
            <a:pPr algn="ctr"/>
            <a:endParaRPr lang="zh-CN" altLang="en-US" sz="3200" b="1" dirty="0">
              <a:solidFill>
                <a:srgbClr val="084772"/>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4141529" y="3830373"/>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34" name="等腰三角形 33"/>
          <p:cNvSpPr/>
          <p:nvPr/>
        </p:nvSpPr>
        <p:spPr>
          <a:xfrm rot="10800000">
            <a:off x="5882451" y="3815019"/>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9383" y="1175760"/>
            <a:ext cx="1413234" cy="1403703"/>
          </a:xfrm>
          <a:prstGeom prst="rect">
            <a:avLst/>
          </a:prstGeom>
        </p:spPr>
      </p:pic>
      <p:sp>
        <p:nvSpPr>
          <p:cNvPr id="17" name="文本框 16"/>
          <p:cNvSpPr txBox="1"/>
          <p:nvPr/>
        </p:nvSpPr>
        <p:spPr>
          <a:xfrm>
            <a:off x="2563826" y="5095886"/>
            <a:ext cx="6571278" cy="499624"/>
          </a:xfrm>
          <a:prstGeom prst="rect">
            <a:avLst/>
          </a:prstGeom>
          <a:noFill/>
        </p:spPr>
        <p:txBody>
          <a:bodyPr wrap="square" rtlCol="0">
            <a:spAutoFit/>
          </a:bodyPr>
          <a:lstStyle/>
          <a:p>
            <a:pPr>
              <a:lnSpc>
                <a:spcPct val="150000"/>
              </a:lnSpc>
            </a:pPr>
            <a:r>
              <a:rPr lang="zh-CN" altLang="en-US" sz="2000" dirty="0">
                <a:solidFill>
                  <a:srgbClr val="084772"/>
                </a:solidFill>
                <a:latin typeface="微软雅黑" panose="020B0503020204020204" pitchFamily="34" charset="-122"/>
                <a:ea typeface="微软雅黑" panose="020B0503020204020204" pitchFamily="34" charset="-122"/>
              </a:rPr>
              <a:t>小组成员：宋佳蓁，管昀玫，朱璐，孙艺齐，李俞萱</a:t>
            </a:r>
            <a:endParaRPr lang="en-US" altLang="zh-CN" sz="2000" dirty="0">
              <a:solidFill>
                <a:srgbClr val="08477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2374"/>
    </mc:Choice>
    <mc:Fallback xmlns="">
      <p:transition spd="slow" advTm="1237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304081" y="3706829"/>
            <a:ext cx="7430720" cy="707886"/>
          </a:xfrm>
          <a:prstGeom prst="rect">
            <a:avLst/>
          </a:prstGeom>
          <a:noFill/>
        </p:spPr>
        <p:txBody>
          <a:bodyPr wrap="square" rtlCol="0">
            <a:spAutoFit/>
          </a:bodyPr>
          <a:lstStyle/>
          <a:p>
            <a:pPr algn="ctr"/>
            <a:r>
              <a:rPr lang="zh-CN" altLang="en-US" sz="4000" b="1" spc="600" dirty="0">
                <a:solidFill>
                  <a:schemeClr val="bg1"/>
                </a:solidFill>
                <a:latin typeface="微软雅黑" panose="020B0503020204020204" pitchFamily="34" charset="-122"/>
                <a:ea typeface="微软雅黑" panose="020B0503020204020204" pitchFamily="34" charset="-122"/>
              </a:rPr>
              <a:t>论文背景</a:t>
            </a:r>
            <a:r>
              <a:rPr lang="en-US" altLang="zh-CN" sz="4000" b="1" spc="600" dirty="0">
                <a:solidFill>
                  <a:schemeClr val="bg1"/>
                </a:solidFill>
                <a:latin typeface="微软雅黑" panose="020B0503020204020204" pitchFamily="34" charset="-122"/>
                <a:ea typeface="微软雅黑" panose="020B0503020204020204" pitchFamily="34" charset="-122"/>
              </a:rPr>
              <a:t>&amp;</a:t>
            </a:r>
            <a:r>
              <a:rPr lang="zh-CN" altLang="en-US" sz="4000" b="1" spc="600" dirty="0">
                <a:solidFill>
                  <a:schemeClr val="bg1"/>
                </a:solidFill>
                <a:latin typeface="微软雅黑" panose="020B0503020204020204" pitchFamily="34" charset="-122"/>
                <a:ea typeface="微软雅黑" panose="020B0503020204020204" pitchFamily="34" charset="-122"/>
              </a:rPr>
              <a:t>动机</a:t>
            </a:r>
          </a:p>
        </p:txBody>
      </p:sp>
      <p:grpSp>
        <p:nvGrpSpPr>
          <p:cNvPr id="2" name="组合 1"/>
          <p:cNvGrpSpPr/>
          <p:nvPr/>
        </p:nvGrpSpPr>
        <p:grpSpPr>
          <a:xfrm>
            <a:off x="586240" y="2126512"/>
            <a:ext cx="6805160" cy="1446550"/>
            <a:chOff x="586240" y="2126512"/>
            <a:chExt cx="6805160" cy="1446550"/>
          </a:xfrm>
        </p:grpSpPr>
        <p:sp>
          <p:nvSpPr>
            <p:cNvPr id="13" name="文本框 12"/>
            <p:cNvSpPr txBox="1"/>
            <p:nvPr/>
          </p:nvSpPr>
          <p:spPr>
            <a:xfrm>
              <a:off x="754137" y="2231177"/>
              <a:ext cx="4344600" cy="1323439"/>
            </a:xfrm>
            <a:prstGeom prst="rect">
              <a:avLst/>
            </a:prstGeom>
            <a:noFill/>
          </p:spPr>
          <p:txBody>
            <a:bodyPr wrap="square" rtlCol="0">
              <a:spAutoFit/>
            </a:bodyPr>
            <a:lstStyle/>
            <a:p>
              <a:endParaRPr lang="zh-CN" altLang="en-US" sz="8000" b="1"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86240" y="2126512"/>
              <a:ext cx="6805160" cy="1446550"/>
            </a:xfrm>
            <a:prstGeom prst="rect">
              <a:avLst/>
            </a:prstGeom>
            <a:noFill/>
          </p:spPr>
          <p:txBody>
            <a:bodyPr wrap="square" rtlCol="0">
              <a:spAutoFit/>
            </a:bodyPr>
            <a:lstStyle/>
            <a:p>
              <a:r>
                <a:rPr lang="en-US" altLang="zh-CN" sz="8800" b="1" spc="300" dirty="0">
                  <a:solidFill>
                    <a:schemeClr val="bg1"/>
                  </a:solidFill>
                  <a:latin typeface="微软雅黑" panose="020B0503020204020204" pitchFamily="34" charset="-122"/>
                  <a:ea typeface="微软雅黑" panose="020B0503020204020204" pitchFamily="34" charset="-122"/>
                </a:rPr>
                <a:t>Part</a:t>
              </a:r>
              <a:r>
                <a:rPr lang="zh-CN" altLang="en-US" sz="8800" b="1" spc="300" dirty="0">
                  <a:solidFill>
                    <a:schemeClr val="bg1"/>
                  </a:solidFill>
                  <a:latin typeface="微软雅黑" panose="020B0503020204020204" pitchFamily="34" charset="-122"/>
                  <a:ea typeface="微软雅黑" panose="020B0503020204020204" pitchFamily="34" charset="-122"/>
                </a:rPr>
                <a:t> </a:t>
              </a:r>
              <a:r>
                <a:rPr lang="en-US" altLang="zh-CN" sz="8800" b="1" spc="300" dirty="0">
                  <a:solidFill>
                    <a:schemeClr val="bg1"/>
                  </a:solidFill>
                  <a:latin typeface="微软雅黑" panose="020B0503020204020204" pitchFamily="34" charset="-122"/>
                  <a:ea typeface="微软雅黑" panose="020B0503020204020204" pitchFamily="34" charset="-122"/>
                </a:rPr>
                <a:t>1</a:t>
              </a:r>
              <a:endParaRPr lang="zh-CN" altLang="en-US" sz="8800" b="1"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489"/>
    </mc:Choice>
    <mc:Fallback xmlns="">
      <p:transition spd="slow" advTm="24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62"/>
          <p:cNvSpPr>
            <a:spLocks noEditPoints="1"/>
          </p:cNvSpPr>
          <p:nvPr/>
        </p:nvSpPr>
        <p:spPr bwMode="auto">
          <a:xfrm>
            <a:off x="9567029" y="1540414"/>
            <a:ext cx="751204" cy="522486"/>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ysClr val="window" lastClr="FFFFFF"/>
          </a:solidFill>
          <a:ln>
            <a:noFill/>
          </a:ln>
        </p:spPr>
        <p:txBody>
          <a:bodyPr vert="horz" wrap="square" lIns="91440" tIns="45720" rIns="91440" bIns="45720" numCol="1" anchor="t" anchorCtr="0" compatLnSpc="1"/>
          <a:lstStyle/>
          <a:p>
            <a:pPr defTabSz="914400">
              <a:defRPr/>
            </a:pPr>
            <a:endParaRPr lang="zh-CN" altLang="en-US" sz="1800" kern="0" dirty="0">
              <a:solidFill>
                <a:prstClr val="black"/>
              </a:solidFill>
              <a:ea typeface="微软雅黑" panose="020B0503020204020204" pitchFamily="34" charset="-122"/>
            </a:endParaRPr>
          </a:p>
        </p:txBody>
      </p:sp>
      <p:grpSp>
        <p:nvGrpSpPr>
          <p:cNvPr id="7" name="组合 6"/>
          <p:cNvGrpSpPr/>
          <p:nvPr/>
        </p:nvGrpSpPr>
        <p:grpSpPr>
          <a:xfrm>
            <a:off x="0" y="240313"/>
            <a:ext cx="12192000" cy="389332"/>
            <a:chOff x="0" y="237171"/>
            <a:chExt cx="12192000" cy="389332"/>
          </a:xfrm>
        </p:grpSpPr>
        <p:sp>
          <p:nvSpPr>
            <p:cNvPr id="8" name="矩形 7"/>
            <p:cNvSpPr/>
            <p:nvPr/>
          </p:nvSpPr>
          <p:spPr>
            <a:xfrm>
              <a:off x="7805057" y="237171"/>
              <a:ext cx="4386943" cy="389332"/>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39087" y="173330"/>
            <a:ext cx="7353056" cy="523220"/>
          </a:xfrm>
          <a:prstGeom prst="rect">
            <a:avLst/>
          </a:prstGeom>
          <a:noFill/>
        </p:spPr>
        <p:txBody>
          <a:bodyPr wrap="square" rtlCol="0">
            <a:spAutoFit/>
          </a:bodyPr>
          <a:lstStyle/>
          <a:p>
            <a:pPr algn="ctr"/>
            <a:r>
              <a:rPr lang="zh-CN" altLang="en-US" sz="2800" b="1" dirty="0">
                <a:solidFill>
                  <a:schemeClr val="tx2"/>
                </a:solidFill>
                <a:latin typeface="微软雅黑" panose="020B0503020204020204" pitchFamily="34" charset="-122"/>
                <a:ea typeface="微软雅黑" panose="020B0503020204020204" pitchFamily="34" charset="-122"/>
              </a:rPr>
              <a:t>问题</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zh-CN" sz="2800" b="1" dirty="0">
                <a:solidFill>
                  <a:schemeClr val="tx2"/>
                </a:solidFill>
                <a:latin typeface="微软雅黑" panose="020B0503020204020204" pitchFamily="34" charset="-122"/>
                <a:ea typeface="微软雅黑" panose="020B0503020204020204" pitchFamily="34" charset="-122"/>
              </a:rPr>
              <a:t>人类如何引导模糊器克服当前</a:t>
            </a:r>
            <a:r>
              <a:rPr lang="zh-CN" altLang="en-US" sz="2800" b="1" dirty="0">
                <a:solidFill>
                  <a:schemeClr val="tx2"/>
                </a:solidFill>
                <a:latin typeface="微软雅黑" panose="020B0503020204020204" pitchFamily="34" charset="-122"/>
                <a:ea typeface="微软雅黑" panose="020B0503020204020204" pitchFamily="34" charset="-122"/>
              </a:rPr>
              <a:t>的</a:t>
            </a:r>
            <a:r>
              <a:rPr lang="zh-CN" altLang="zh-CN" sz="2800" b="1" dirty="0">
                <a:solidFill>
                  <a:schemeClr val="tx2"/>
                </a:solidFill>
                <a:latin typeface="微软雅黑" panose="020B0503020204020204" pitchFamily="34" charset="-122"/>
                <a:ea typeface="微软雅黑" panose="020B0503020204020204" pitchFamily="34" charset="-122"/>
              </a:rPr>
              <a:t>挑战</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9672825B-FE89-455A-B51F-5BDDC96A9CB9}"/>
              </a:ext>
            </a:extLst>
          </p:cNvPr>
          <p:cNvSpPr txBox="1"/>
          <p:nvPr/>
        </p:nvSpPr>
        <p:spPr>
          <a:xfrm>
            <a:off x="539087" y="909841"/>
            <a:ext cx="10869838" cy="5764142"/>
          </a:xfrm>
          <a:prstGeom prst="rect">
            <a:avLst/>
          </a:prstGeom>
          <a:noFill/>
        </p:spPr>
        <p:txBody>
          <a:bodyPr wrap="square" rtlCol="0">
            <a:spAutoFit/>
          </a:bodyPr>
          <a:lstStyle/>
          <a:p>
            <a:pPr marL="25400" indent="127000" algn="just">
              <a:lnSpc>
                <a:spcPts val="3000"/>
              </a:lnSpc>
              <a:spcBef>
                <a:spcPts val="1000"/>
              </a:spcBef>
              <a:spcAft>
                <a:spcPts val="0"/>
              </a:spcAft>
            </a:pPr>
            <a:r>
              <a:rPr lang="zh-CN" altLang="zh-CN" sz="2000" dirty="0">
                <a:latin typeface="+mj-ea"/>
                <a:ea typeface="+mj-ea"/>
              </a:rPr>
              <a:t>近年来，模糊测试研究领域受到了学术界的广泛关注。因此，更多的注意力被放在了进一步改进模糊方法上，</a:t>
            </a:r>
            <a:r>
              <a:rPr lang="zh-CN" altLang="en-US" sz="2000" dirty="0">
                <a:latin typeface="+mj-ea"/>
                <a:ea typeface="+mj-ea"/>
              </a:rPr>
              <a:t>主要是提高代码覆盖率，</a:t>
            </a:r>
            <a:r>
              <a:rPr lang="zh-CN" altLang="zh-CN" sz="2000" dirty="0">
                <a:latin typeface="+mj-ea"/>
                <a:ea typeface="+mj-ea"/>
              </a:rPr>
              <a:t>然而，仍然存在大量的开放式挑战</a:t>
            </a:r>
            <a:r>
              <a:rPr lang="zh-CN" altLang="en-US" sz="2000" dirty="0">
                <a:latin typeface="+mj-ea"/>
                <a:ea typeface="+mj-ea"/>
              </a:rPr>
              <a:t>：</a:t>
            </a:r>
            <a:endParaRPr lang="en-US" altLang="zh-CN" sz="2000" dirty="0">
              <a:latin typeface="+mj-ea"/>
              <a:ea typeface="+mj-ea"/>
            </a:endParaRPr>
          </a:p>
          <a:p>
            <a:pPr marL="368300" indent="-342900" algn="just">
              <a:lnSpc>
                <a:spcPts val="3000"/>
              </a:lnSpc>
              <a:spcBef>
                <a:spcPts val="1000"/>
              </a:spcBef>
              <a:spcAft>
                <a:spcPts val="0"/>
              </a:spcAft>
              <a:buFont typeface="Arial" panose="020B0604020202020204" pitchFamily="34" charset="0"/>
              <a:buChar char="•"/>
            </a:pPr>
            <a:r>
              <a:rPr lang="zh-CN" altLang="zh-CN" sz="2000" dirty="0">
                <a:latin typeface="+mj-ea"/>
                <a:ea typeface="+mj-ea"/>
              </a:rPr>
              <a:t>即使使用符号或</a:t>
            </a:r>
            <a:r>
              <a:rPr lang="en-US" altLang="zh-CN" sz="2000" dirty="0">
                <a:latin typeface="+mj-ea"/>
                <a:ea typeface="+mj-ea"/>
              </a:rPr>
              <a:t>concolic</a:t>
            </a:r>
            <a:r>
              <a:rPr lang="zh-CN" altLang="zh-CN" sz="2000" dirty="0">
                <a:latin typeface="+mj-ea"/>
                <a:ea typeface="+mj-ea"/>
              </a:rPr>
              <a:t>执行等</a:t>
            </a:r>
            <a:r>
              <a:rPr lang="zh-CN" altLang="en-US" sz="2000" dirty="0">
                <a:latin typeface="+mj-ea"/>
                <a:ea typeface="+mj-ea"/>
              </a:rPr>
              <a:t>良好</a:t>
            </a:r>
            <a:r>
              <a:rPr lang="zh-CN" altLang="zh-CN" sz="2000" dirty="0">
                <a:latin typeface="+mj-ea"/>
                <a:ea typeface="+mj-ea"/>
              </a:rPr>
              <a:t>的程序分析技术，一些约束也不能轻易克服，包括状态爆炸。</a:t>
            </a:r>
          </a:p>
          <a:p>
            <a:pPr marL="342900" indent="-342900" algn="just">
              <a:lnSpc>
                <a:spcPts val="3000"/>
              </a:lnSpc>
              <a:spcBef>
                <a:spcPts val="1000"/>
              </a:spcBef>
              <a:spcAft>
                <a:spcPts val="0"/>
              </a:spcAft>
              <a:buFont typeface="Arial" panose="020B0604020202020204" pitchFamily="34" charset="0"/>
              <a:buChar char="•"/>
            </a:pPr>
            <a:r>
              <a:rPr lang="zh-CN" altLang="zh-CN" sz="2000" dirty="0">
                <a:latin typeface="+mj-ea"/>
                <a:ea typeface="+mj-ea"/>
              </a:rPr>
              <a:t>在实践中，当前的方法难以探索复杂的状态，其中大多数进展只能在程序状态数据的更改中观察到。</a:t>
            </a:r>
            <a:endParaRPr lang="en-US" altLang="zh-CN" sz="2000" dirty="0">
              <a:latin typeface="+mj-ea"/>
              <a:ea typeface="+mj-ea"/>
            </a:endParaRPr>
          </a:p>
          <a:p>
            <a:pPr marL="342900" indent="-342900" algn="just">
              <a:lnSpc>
                <a:spcPts val="3000"/>
              </a:lnSpc>
              <a:spcBef>
                <a:spcPts val="1000"/>
              </a:spcBef>
              <a:spcAft>
                <a:spcPts val="0"/>
              </a:spcAft>
              <a:buFont typeface="Arial" panose="020B0604020202020204" pitchFamily="34" charset="0"/>
              <a:buChar char="•"/>
            </a:pPr>
            <a:r>
              <a:rPr lang="zh-CN" altLang="en-US" sz="2000" dirty="0">
                <a:latin typeface="+mj-ea"/>
                <a:ea typeface="+mj-ea"/>
              </a:rPr>
              <a:t>并且，</a:t>
            </a:r>
            <a:r>
              <a:rPr lang="zh-CN" altLang="zh-CN" sz="2000" dirty="0">
                <a:latin typeface="+mj-ea"/>
                <a:ea typeface="+mj-ea"/>
              </a:rPr>
              <a:t>即使是完全象征性的执行</a:t>
            </a:r>
            <a:r>
              <a:rPr lang="en-US" altLang="zh-CN" sz="2000" dirty="0">
                <a:latin typeface="+mj-ea"/>
                <a:ea typeface="+mj-ea"/>
              </a:rPr>
              <a:t>(</a:t>
            </a:r>
            <a:r>
              <a:rPr lang="zh-CN" altLang="zh-CN" sz="2000" dirty="0">
                <a:latin typeface="+mj-ea"/>
                <a:ea typeface="+mj-ea"/>
              </a:rPr>
              <a:t>可以自由探索不同的路径</a:t>
            </a:r>
            <a:r>
              <a:rPr lang="en-US" altLang="zh-CN" sz="2000" dirty="0">
                <a:latin typeface="+mj-ea"/>
                <a:ea typeface="+mj-ea"/>
              </a:rPr>
              <a:t>)</a:t>
            </a:r>
            <a:r>
              <a:rPr lang="zh-CN" altLang="zh-CN" sz="2000" dirty="0">
                <a:latin typeface="+mj-ea"/>
                <a:ea typeface="+mj-ea"/>
              </a:rPr>
              <a:t>，如果状态空间太大，也会失败。</a:t>
            </a:r>
            <a:endParaRPr lang="en-US" altLang="zh-CN" sz="2000" dirty="0">
              <a:latin typeface="+mj-ea"/>
              <a:ea typeface="+mj-ea"/>
            </a:endParaRPr>
          </a:p>
          <a:p>
            <a:pPr marL="342900" indent="-342900" algn="just">
              <a:lnSpc>
                <a:spcPts val="3000"/>
              </a:lnSpc>
              <a:spcBef>
                <a:spcPts val="1000"/>
              </a:spcBef>
              <a:spcAft>
                <a:spcPts val="0"/>
              </a:spcAft>
              <a:buFont typeface="Arial" panose="020B0604020202020204" pitchFamily="34" charset="0"/>
              <a:buChar char="•"/>
            </a:pPr>
            <a:r>
              <a:rPr lang="zh-CN" altLang="en-US" sz="2000" dirty="0">
                <a:latin typeface="+mj-ea"/>
                <a:ea typeface="+mj-ea"/>
              </a:rPr>
              <a:t>当前的</a:t>
            </a:r>
            <a:r>
              <a:rPr lang="en-US" altLang="zh-CN" sz="2000" dirty="0" err="1">
                <a:latin typeface="+mj-ea"/>
                <a:ea typeface="+mj-ea"/>
              </a:rPr>
              <a:t>fuzzer</a:t>
            </a:r>
            <a:r>
              <a:rPr lang="zh-CN" altLang="en-US" sz="2000" dirty="0">
                <a:latin typeface="+mj-ea"/>
                <a:ea typeface="+mj-ea"/>
              </a:rPr>
              <a:t>无法正确的探索代码覆盖率相同情况下的程序状态空间</a:t>
            </a:r>
            <a:endParaRPr lang="en-US" altLang="zh-CN" sz="2000" dirty="0">
              <a:latin typeface="+mj-ea"/>
              <a:ea typeface="+mj-ea"/>
            </a:endParaRPr>
          </a:p>
          <a:p>
            <a:pPr algn="just">
              <a:lnSpc>
                <a:spcPts val="3000"/>
              </a:lnSpc>
              <a:spcBef>
                <a:spcPts val="1000"/>
              </a:spcBef>
              <a:spcAft>
                <a:spcPts val="0"/>
              </a:spcAft>
            </a:pPr>
            <a:r>
              <a:rPr lang="zh-CN" altLang="en-US" sz="2000" b="1" kern="100" dirty="0">
                <a:effectLst/>
                <a:latin typeface="+mj-ea"/>
                <a:ea typeface="+mj-ea"/>
                <a:cs typeface="Times New Roman" panose="02020603050405020304" pitchFamily="18" charset="0"/>
              </a:rPr>
              <a:t>总的来说，在很多情况，如复杂的程序中，完全自动化的模糊测试的方法是失败的，是没有办法发现新的程序状态的，那么就考虑在自动化的基础上添加人的因素。本文利用</a:t>
            </a:r>
            <a:r>
              <a:rPr lang="en-US" altLang="zh-CN" sz="2000" b="1" kern="100" dirty="0">
                <a:solidFill>
                  <a:srgbClr val="FF0000"/>
                </a:solidFill>
                <a:effectLst/>
                <a:latin typeface="+mj-ea"/>
                <a:ea typeface="+mj-ea"/>
                <a:cs typeface="Times New Roman" panose="02020603050405020304" pitchFamily="18" charset="0"/>
              </a:rPr>
              <a:t>Human-in-the-loop+</a:t>
            </a:r>
            <a:r>
              <a:rPr lang="zh-CN" altLang="en-US" sz="2000" b="1" kern="100" dirty="0">
                <a:solidFill>
                  <a:srgbClr val="FF0000"/>
                </a:solidFill>
                <a:effectLst/>
                <a:latin typeface="+mj-ea"/>
                <a:ea typeface="+mj-ea"/>
                <a:cs typeface="Times New Roman" panose="02020603050405020304" pitchFamily="18" charset="0"/>
              </a:rPr>
              <a:t>注释机制</a:t>
            </a:r>
            <a:r>
              <a:rPr lang="zh-CN" altLang="en-US" sz="2000" b="1" kern="100" dirty="0">
                <a:effectLst/>
                <a:latin typeface="+mj-ea"/>
                <a:ea typeface="+mj-ea"/>
                <a:cs typeface="Times New Roman" panose="02020603050405020304" pitchFamily="18" charset="0"/>
              </a:rPr>
              <a:t>的思想，首次通过注释机制让分析人员来根据程序状态引导模糊器从而发现更多的安全问题。</a:t>
            </a:r>
            <a:endParaRPr lang="zh-CN" altLang="zh-CN" sz="2000" b="1" dirty="0">
              <a:latin typeface="+mj-ea"/>
              <a:ea typeface="+mj-ea"/>
            </a:endParaRPr>
          </a:p>
          <a:p>
            <a:pPr>
              <a:lnSpc>
                <a:spcPct val="150000"/>
              </a:lnSpc>
            </a:pP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advTm="34848"/>
    </mc:Choice>
    <mc:Fallback xmlns="">
      <p:transition spd="slow" advTm="3484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2778" y="286972"/>
            <a:ext cx="12308458" cy="461362"/>
            <a:chOff x="-116458" y="237171"/>
            <a:chExt cx="12308458" cy="461362"/>
          </a:xfrm>
        </p:grpSpPr>
        <p:sp>
          <p:nvSpPr>
            <p:cNvPr id="8" name="矩形 7"/>
            <p:cNvSpPr/>
            <p:nvPr/>
          </p:nvSpPr>
          <p:spPr>
            <a:xfrm>
              <a:off x="4027577" y="237171"/>
              <a:ext cx="8164423" cy="461362"/>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116458" y="247949"/>
              <a:ext cx="729644" cy="45058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6626" y="-16836"/>
            <a:ext cx="941694" cy="935343"/>
          </a:xfrm>
          <a:prstGeom prst="rect">
            <a:avLst/>
          </a:prstGeom>
        </p:spPr>
      </p:pic>
      <p:sp>
        <p:nvSpPr>
          <p:cNvPr id="16" name="文本框 15"/>
          <p:cNvSpPr txBox="1"/>
          <p:nvPr/>
        </p:nvSpPr>
        <p:spPr>
          <a:xfrm>
            <a:off x="449445" y="226364"/>
            <a:ext cx="3806869" cy="521970"/>
          </a:xfrm>
          <a:prstGeom prst="rect">
            <a:avLst/>
          </a:prstGeom>
          <a:noFill/>
        </p:spPr>
        <p:txBody>
          <a:bodyPr wrap="square" rtlCol="0">
            <a:spAutoFit/>
          </a:bodyPr>
          <a:lstStyle/>
          <a:p>
            <a:pPr algn="ctr"/>
            <a:r>
              <a:rPr lang="zh-CN" altLang="en-US" sz="2800" b="1" dirty="0">
                <a:solidFill>
                  <a:schemeClr val="tx2"/>
                </a:solidFill>
                <a:latin typeface="微软雅黑" panose="020B0503020204020204" pitchFamily="34" charset="-122"/>
                <a:ea typeface="微软雅黑" panose="020B0503020204020204" pitchFamily="34" charset="-122"/>
              </a:rPr>
              <a:t>论文技术背景</a:t>
            </a:r>
          </a:p>
        </p:txBody>
      </p:sp>
      <p:grpSp>
        <p:nvGrpSpPr>
          <p:cNvPr id="10" name="组合 9">
            <a:extLst>
              <a:ext uri="{FF2B5EF4-FFF2-40B4-BE49-F238E27FC236}">
                <a16:creationId xmlns:a16="http://schemas.microsoft.com/office/drawing/2014/main" id="{ABE812C0-3398-46ED-84CB-819E312AE029}"/>
              </a:ext>
            </a:extLst>
          </p:cNvPr>
          <p:cNvGrpSpPr/>
          <p:nvPr/>
        </p:nvGrpSpPr>
        <p:grpSpPr>
          <a:xfrm>
            <a:off x="449445" y="2706265"/>
            <a:ext cx="729644" cy="722735"/>
            <a:chOff x="1722500" y="1700808"/>
            <a:chExt cx="1066145" cy="1045797"/>
          </a:xfrm>
        </p:grpSpPr>
        <p:sp>
          <p:nvSpPr>
            <p:cNvPr id="12" name="椭圆 11">
              <a:extLst>
                <a:ext uri="{FF2B5EF4-FFF2-40B4-BE49-F238E27FC236}">
                  <a16:creationId xmlns:a16="http://schemas.microsoft.com/office/drawing/2014/main" id="{51051332-2F2C-4579-BE31-CF7B1B98378F}"/>
                </a:ext>
              </a:extLst>
            </p:cNvPr>
            <p:cNvSpPr/>
            <p:nvPr/>
          </p:nvSpPr>
          <p:spPr>
            <a:xfrm>
              <a:off x="1722500" y="1700808"/>
              <a:ext cx="1066145" cy="1045797"/>
            </a:xfrm>
            <a:prstGeom prst="ellipse">
              <a:avLst/>
            </a:prstGeom>
            <a:solidFill>
              <a:srgbClr val="084772"/>
            </a:solidFill>
            <a:ln w="38100">
              <a:solidFill>
                <a:schemeClr val="bg1"/>
              </a:solidFill>
            </a:ln>
          </p:spPr>
          <p:txBody>
            <a:bodyPr vert="horz" wrap="square" lIns="121920" tIns="60960" rIns="121920" bIns="60960" numCol="1" anchor="t" anchorCtr="0" compatLnSpc="1">
              <a:prstTxWarp prst="textNoShape">
                <a:avLst/>
              </a:prstTxWarp>
            </a:bodyPr>
            <a:lstStyle/>
            <a:p>
              <a:endParaRPr lang="zh-CN" altLang="en-US" sz="2133">
                <a:solidFill>
                  <a:schemeClr val="bg1"/>
                </a:solidFill>
                <a:latin typeface="华文细黑" panose="02010600040101010101" pitchFamily="2" charset="-122"/>
                <a:ea typeface="华文细黑" panose="02010600040101010101" pitchFamily="2" charset="-122"/>
              </a:endParaRPr>
            </a:p>
          </p:txBody>
        </p:sp>
        <p:sp>
          <p:nvSpPr>
            <p:cNvPr id="13" name="矩形 12">
              <a:extLst>
                <a:ext uri="{FF2B5EF4-FFF2-40B4-BE49-F238E27FC236}">
                  <a16:creationId xmlns:a16="http://schemas.microsoft.com/office/drawing/2014/main" id="{12AD05DD-BE13-4500-BCF6-7205E547A52E}"/>
                </a:ext>
              </a:extLst>
            </p:cNvPr>
            <p:cNvSpPr/>
            <p:nvPr/>
          </p:nvSpPr>
          <p:spPr>
            <a:xfrm>
              <a:off x="1830210" y="1845155"/>
              <a:ext cx="850718" cy="757099"/>
            </a:xfrm>
            <a:prstGeom prst="rect">
              <a:avLst/>
            </a:prstGeom>
          </p:spPr>
          <p:txBody>
            <a:bodyPr wrap="none" anchor="ctr">
              <a:spAutoFit/>
            </a:bodyPr>
            <a:lstStyle/>
            <a:p>
              <a:pPr algn="ctr"/>
              <a:r>
                <a:rPr lang="en-US" altLang="zh-CN" sz="2800" dirty="0">
                  <a:solidFill>
                    <a:schemeClr val="bg1"/>
                  </a:solidFill>
                  <a:latin typeface="华文细黑" panose="02010600040101010101" pitchFamily="2" charset="-122"/>
                  <a:ea typeface="华文细黑" panose="02010600040101010101" pitchFamily="2" charset="-122"/>
                </a:rPr>
                <a:t>01</a:t>
              </a:r>
              <a:endParaRPr lang="zh-CN" altLang="en-US" sz="2800" dirty="0">
                <a:solidFill>
                  <a:schemeClr val="bg1"/>
                </a:solidFill>
                <a:latin typeface="华文细黑" panose="02010600040101010101" pitchFamily="2" charset="-122"/>
                <a:ea typeface="华文细黑" panose="02010600040101010101" pitchFamily="2" charset="-122"/>
              </a:endParaRPr>
            </a:p>
          </p:txBody>
        </p:sp>
      </p:grpSp>
      <p:sp>
        <p:nvSpPr>
          <p:cNvPr id="14" name="矩形 13">
            <a:extLst>
              <a:ext uri="{FF2B5EF4-FFF2-40B4-BE49-F238E27FC236}">
                <a16:creationId xmlns:a16="http://schemas.microsoft.com/office/drawing/2014/main" id="{41720764-51AA-4C6D-A703-EBB0F28A769D}"/>
              </a:ext>
            </a:extLst>
          </p:cNvPr>
          <p:cNvSpPr/>
          <p:nvPr/>
        </p:nvSpPr>
        <p:spPr>
          <a:xfrm>
            <a:off x="1370421" y="2422239"/>
            <a:ext cx="9804882" cy="4285276"/>
          </a:xfrm>
          <a:prstGeom prst="rect">
            <a:avLst/>
          </a:prstGeom>
        </p:spPr>
        <p:txBody>
          <a:bodyPr wrap="square">
            <a:spAutoFit/>
          </a:bodyPr>
          <a:lstStyle/>
          <a:p>
            <a:pPr algn="just">
              <a:lnSpc>
                <a:spcPct val="150000"/>
              </a:lnSpc>
              <a:spcAft>
                <a:spcPts val="0"/>
              </a:spcAft>
            </a:pPr>
            <a:r>
              <a:rPr lang="en-US" altLang="zh-CN" sz="2400" b="1" dirty="0">
                <a:latin typeface="+mj-ea"/>
                <a:ea typeface="+mj-ea"/>
              </a:rPr>
              <a:t>AFL</a:t>
            </a:r>
            <a:r>
              <a:rPr lang="zh-CN" altLang="zh-CN" sz="2400" b="1" dirty="0">
                <a:latin typeface="+mj-ea"/>
                <a:ea typeface="+mj-ea"/>
              </a:rPr>
              <a:t>覆盖</a:t>
            </a:r>
            <a:r>
              <a:rPr lang="zh-CN" altLang="en-US" sz="2400" b="1" dirty="0">
                <a:latin typeface="+mj-ea"/>
                <a:ea typeface="+mj-ea"/>
              </a:rPr>
              <a:t>率</a:t>
            </a:r>
            <a:r>
              <a:rPr lang="zh-CN" altLang="zh-CN" sz="2400" b="1" dirty="0">
                <a:latin typeface="+mj-ea"/>
                <a:ea typeface="+mj-ea"/>
              </a:rPr>
              <a:t>反馈</a:t>
            </a:r>
            <a:r>
              <a:rPr lang="zh-CN"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342900" indent="-342900" algn="just">
              <a:lnSpc>
                <a:spcPct val="150000"/>
              </a:lnSpc>
              <a:spcAft>
                <a:spcPts val="0"/>
              </a:spcAft>
              <a:buFont typeface="Wingdings" panose="05000000000000000000" pitchFamily="2" charset="2"/>
              <a:buChar char="Ø"/>
            </a:pPr>
            <a:r>
              <a:rPr lang="en-US" altLang="zh-CN" sz="2000" dirty="0">
                <a:latin typeface="+mj-ea"/>
                <a:ea typeface="+mj-ea"/>
              </a:rPr>
              <a:t>Shared map: </a:t>
            </a:r>
            <a:r>
              <a:rPr lang="zh-CN" altLang="en-US" sz="2000" dirty="0">
                <a:latin typeface="+mj-ea"/>
                <a:ea typeface="+mj-ea"/>
              </a:rPr>
              <a:t>统计每次测试时控制流图</a:t>
            </a:r>
            <a:r>
              <a:rPr lang="en-US" altLang="zh-CN" sz="2000" dirty="0">
                <a:latin typeface="+mj-ea"/>
                <a:ea typeface="+mj-ea"/>
              </a:rPr>
              <a:t>(CFG)</a:t>
            </a:r>
            <a:r>
              <a:rPr lang="zh-CN" altLang="en-US" sz="2000" dirty="0">
                <a:latin typeface="+mj-ea"/>
                <a:ea typeface="+mj-ea"/>
              </a:rPr>
              <a:t>中所有边被执行的情况，以编码的形式存储</a:t>
            </a:r>
            <a:endParaRPr lang="en-US" altLang="zh-CN" sz="2000" dirty="0">
              <a:latin typeface="+mj-ea"/>
              <a:ea typeface="+mj-ea"/>
            </a:endParaRPr>
          </a:p>
          <a:p>
            <a:pPr marL="342900" indent="-342900" algn="just">
              <a:lnSpc>
                <a:spcPct val="150000"/>
              </a:lnSpc>
              <a:spcAft>
                <a:spcPts val="0"/>
              </a:spcAft>
              <a:buFont typeface="Wingdings" panose="05000000000000000000" pitchFamily="2" charset="2"/>
              <a:buChar char="Ø"/>
            </a:pPr>
            <a:r>
              <a:rPr lang="en-US" altLang="zh-CN" sz="2000" dirty="0">
                <a:latin typeface="+mj-ea"/>
                <a:ea typeface="+mj-ea"/>
              </a:rPr>
              <a:t>Global bitmap: </a:t>
            </a:r>
            <a:r>
              <a:rPr lang="zh-CN" altLang="en-US" sz="2000" dirty="0">
                <a:latin typeface="+mj-ea"/>
                <a:ea typeface="+mj-ea"/>
              </a:rPr>
              <a:t>存储在所有测试中</a:t>
            </a:r>
            <a:r>
              <a:rPr lang="en-US" altLang="zh-CN" sz="2000" dirty="0">
                <a:latin typeface="+mj-ea"/>
                <a:ea typeface="+mj-ea"/>
              </a:rPr>
              <a:t>CFG</a:t>
            </a:r>
            <a:r>
              <a:rPr lang="zh-CN" altLang="en-US" sz="2000" dirty="0">
                <a:latin typeface="+mj-ea"/>
                <a:ea typeface="+mj-ea"/>
              </a:rPr>
              <a:t>中的每条边被执行次数的情况，用于快速检查测试输入是否触发了新的覆盖范围，如果在任何边上包含以前未见过的执行次数，就会存储它</a:t>
            </a:r>
            <a:endParaRPr lang="en-US" altLang="zh-CN" sz="2000" dirty="0">
              <a:latin typeface="+mj-ea"/>
              <a:ea typeface="+mj-ea"/>
            </a:endParaRPr>
          </a:p>
          <a:p>
            <a:pPr algn="just">
              <a:lnSpc>
                <a:spcPct val="150000"/>
              </a:lnSpc>
              <a:spcAft>
                <a:spcPts val="0"/>
              </a:spcAft>
            </a:pPr>
            <a:r>
              <a:rPr lang="en-US" altLang="zh-CN" sz="2000" dirty="0">
                <a:latin typeface="+mj-ea"/>
                <a:ea typeface="+mj-ea"/>
              </a:rPr>
              <a:t>	</a:t>
            </a:r>
            <a:r>
              <a:rPr lang="zh-CN" altLang="en-US" sz="2000" dirty="0">
                <a:latin typeface="+mj-ea"/>
                <a:ea typeface="+mj-ea"/>
              </a:rPr>
              <a:t>将</a:t>
            </a:r>
            <a:r>
              <a:rPr lang="en-US" altLang="zh-CN" sz="2000" dirty="0">
                <a:latin typeface="+mj-ea"/>
                <a:ea typeface="+mj-ea"/>
              </a:rPr>
              <a:t>Shared map</a:t>
            </a:r>
            <a:r>
              <a:rPr lang="zh-CN" altLang="en-US" sz="2000" dirty="0">
                <a:latin typeface="+mj-ea"/>
                <a:ea typeface="+mj-ea"/>
              </a:rPr>
              <a:t>与</a:t>
            </a:r>
            <a:r>
              <a:rPr lang="en-US" altLang="zh-CN" sz="2000" dirty="0">
                <a:latin typeface="+mj-ea"/>
                <a:ea typeface="+mj-ea"/>
              </a:rPr>
              <a:t>Global bitmap</a:t>
            </a:r>
            <a:r>
              <a:rPr lang="zh-CN" altLang="en-US" sz="2000" dirty="0">
                <a:latin typeface="+mj-ea"/>
                <a:ea typeface="+mj-ea"/>
              </a:rPr>
              <a:t>进行比较，如果设置了任何新位，则存储测试输入，因为这会导致覆盖率增加，并且</a:t>
            </a:r>
            <a:r>
              <a:rPr lang="en-US" altLang="zh-CN" sz="2000" dirty="0">
                <a:latin typeface="+mj-ea"/>
                <a:ea typeface="+mj-ea"/>
              </a:rPr>
              <a:t>Global bitmap</a:t>
            </a:r>
            <a:r>
              <a:rPr lang="zh-CN" altLang="en-US" sz="2000" dirty="0">
                <a:latin typeface="+mj-ea"/>
                <a:ea typeface="+mj-ea"/>
              </a:rPr>
              <a:t>被更新以包含新覆盖率。</a:t>
            </a:r>
            <a:endParaRPr lang="en-US" altLang="zh-CN" sz="2000" dirty="0">
              <a:latin typeface="+mj-ea"/>
              <a:ea typeface="+mj-ea"/>
            </a:endParaRPr>
          </a:p>
          <a:p>
            <a:pPr algn="just">
              <a:lnSpc>
                <a:spcPct val="150000"/>
              </a:lnSpc>
              <a:spcAft>
                <a:spcPts val="0"/>
              </a:spcAft>
            </a:pPr>
            <a:r>
              <a:rPr lang="en-US" altLang="zh-CN" sz="2000" dirty="0">
                <a:latin typeface="+mj-ea"/>
                <a:ea typeface="+mj-ea"/>
              </a:rPr>
              <a:t>	</a:t>
            </a:r>
            <a:r>
              <a:rPr lang="zh-CN" altLang="en-US" sz="2000" dirty="0">
                <a:latin typeface="+mj-ea"/>
                <a:ea typeface="+mj-ea"/>
              </a:rPr>
              <a:t>边被标记为</a:t>
            </a:r>
            <a:r>
              <a:rPr lang="en-US" altLang="zh-CN" sz="2000" dirty="0">
                <a:latin typeface="+mj-ea"/>
                <a:ea typeface="+mj-ea"/>
              </a:rPr>
              <a:t>(ids, </a:t>
            </a:r>
            <a:r>
              <a:rPr lang="en-US" altLang="zh-CN" sz="2000" dirty="0" err="1">
                <a:latin typeface="+mj-ea"/>
                <a:ea typeface="+mj-ea"/>
              </a:rPr>
              <a:t>idt</a:t>
            </a:r>
            <a:r>
              <a:rPr lang="en-US" altLang="zh-CN" sz="2000" dirty="0">
                <a:latin typeface="+mj-ea"/>
                <a:ea typeface="+mj-ea"/>
              </a:rPr>
              <a:t>)</a:t>
            </a:r>
            <a:r>
              <a:rPr lang="zh-CN" altLang="en-US" sz="2000" dirty="0">
                <a:latin typeface="+mj-ea"/>
                <a:ea typeface="+mj-ea"/>
              </a:rPr>
              <a:t>形式的元组，</a:t>
            </a:r>
            <a:r>
              <a:rPr lang="en-US" altLang="zh-CN" sz="2000" dirty="0">
                <a:latin typeface="+mj-ea"/>
                <a:ea typeface="+mj-ea"/>
              </a:rPr>
              <a:t> ids</a:t>
            </a:r>
            <a:r>
              <a:rPr lang="zh-CN" altLang="en-US" sz="2000" dirty="0">
                <a:latin typeface="+mj-ea"/>
                <a:ea typeface="+mj-ea"/>
              </a:rPr>
              <a:t>针对基本块，</a:t>
            </a:r>
            <a:r>
              <a:rPr lang="en-US" altLang="zh-CN" sz="2000" dirty="0">
                <a:latin typeface="+mj-ea"/>
                <a:ea typeface="+mj-ea"/>
              </a:rPr>
              <a:t> </a:t>
            </a:r>
            <a:r>
              <a:rPr lang="en-US" altLang="zh-CN" sz="2000" dirty="0" err="1">
                <a:latin typeface="+mj-ea"/>
                <a:ea typeface="+mj-ea"/>
              </a:rPr>
              <a:t>idt</a:t>
            </a:r>
            <a:r>
              <a:rPr lang="zh-CN" altLang="en-US" sz="2000" dirty="0">
                <a:latin typeface="+mj-ea"/>
                <a:ea typeface="+mj-ea"/>
              </a:rPr>
              <a:t>针对目标块</a:t>
            </a:r>
            <a:endParaRPr lang="en-US" altLang="zh-CN" sz="2000" dirty="0">
              <a:latin typeface="+mj-ea"/>
              <a:ea typeface="+mj-ea"/>
            </a:endParaRPr>
          </a:p>
        </p:txBody>
      </p:sp>
      <p:sp>
        <p:nvSpPr>
          <p:cNvPr id="20" name="文本框 19">
            <a:extLst>
              <a:ext uri="{FF2B5EF4-FFF2-40B4-BE49-F238E27FC236}">
                <a16:creationId xmlns:a16="http://schemas.microsoft.com/office/drawing/2014/main" id="{6565391C-EFFC-4A91-B66C-BBBC9601C615}"/>
              </a:ext>
            </a:extLst>
          </p:cNvPr>
          <p:cNvSpPr txBox="1"/>
          <p:nvPr/>
        </p:nvSpPr>
        <p:spPr>
          <a:xfrm>
            <a:off x="656866" y="954401"/>
            <a:ext cx="10518437" cy="1321837"/>
          </a:xfrm>
          <a:prstGeom prst="rect">
            <a:avLst/>
          </a:prstGeom>
          <a:noFill/>
        </p:spPr>
        <p:txBody>
          <a:bodyPr wrap="square">
            <a:spAutoFit/>
          </a:bodyPr>
          <a:lstStyle/>
          <a:p>
            <a:pPr marL="342900" indent="-342900" algn="just">
              <a:lnSpc>
                <a:spcPts val="3000"/>
              </a:lnSpc>
              <a:spcBef>
                <a:spcPts val="1000"/>
              </a:spcBef>
              <a:buFont typeface="Arial" panose="020B0604020202020204" pitchFamily="34" charset="0"/>
              <a:buChar char="•"/>
            </a:pPr>
            <a:r>
              <a:rPr lang="zh-CN" altLang="en-US" sz="2000" dirty="0">
                <a:latin typeface="+mj-ea"/>
                <a:ea typeface="+mj-ea"/>
              </a:rPr>
              <a:t>本文</a:t>
            </a:r>
            <a:r>
              <a:rPr lang="zh-CN" altLang="zh-CN" sz="2000" dirty="0">
                <a:latin typeface="+mj-ea"/>
                <a:ea typeface="+mj-ea"/>
              </a:rPr>
              <a:t>的工作建立在</a:t>
            </a:r>
            <a:r>
              <a:rPr lang="en-US" altLang="zh-CN" sz="2000" dirty="0">
                <a:latin typeface="+mj-ea"/>
                <a:ea typeface="+mj-ea"/>
              </a:rPr>
              <a:t>AFL</a:t>
            </a:r>
            <a:r>
              <a:rPr lang="zh-CN" altLang="zh-CN" sz="2000" dirty="0">
                <a:latin typeface="+mj-ea"/>
                <a:ea typeface="+mj-ea"/>
              </a:rPr>
              <a:t>家族的</a:t>
            </a:r>
            <a:r>
              <a:rPr lang="en-US" altLang="zh-CN" sz="2000" dirty="0" err="1">
                <a:latin typeface="+mj-ea"/>
                <a:ea typeface="+mj-ea"/>
              </a:rPr>
              <a:t>fuzzer</a:t>
            </a:r>
            <a:r>
              <a:rPr lang="zh-CN" altLang="zh-CN" sz="2000" dirty="0">
                <a:latin typeface="+mj-ea"/>
                <a:ea typeface="+mj-ea"/>
              </a:rPr>
              <a:t>上</a:t>
            </a:r>
            <a:r>
              <a:rPr lang="zh-CN" altLang="en-US" sz="2000" dirty="0">
                <a:latin typeface="+mj-ea"/>
                <a:ea typeface="+mj-ea"/>
              </a:rPr>
              <a:t>，这类</a:t>
            </a:r>
            <a:r>
              <a:rPr lang="en-US" altLang="zh-CN" sz="2000" dirty="0" err="1">
                <a:latin typeface="+mj-ea"/>
                <a:ea typeface="+mj-ea"/>
              </a:rPr>
              <a:t>fuzzer</a:t>
            </a:r>
            <a:r>
              <a:rPr lang="zh-CN" altLang="en-US" sz="2000" dirty="0">
                <a:latin typeface="+mj-ea"/>
                <a:ea typeface="+mj-ea"/>
              </a:rPr>
              <a:t>用代码覆盖率来确定一个输入是否达到了与语料库中的程序状态不同的状态。</a:t>
            </a:r>
            <a:endParaRPr lang="en-US" altLang="zh-CN" sz="2000" dirty="0">
              <a:latin typeface="+mj-ea"/>
              <a:ea typeface="+mj-ea"/>
            </a:endParaRPr>
          </a:p>
          <a:p>
            <a:pPr marL="342900" indent="-342900" algn="just">
              <a:lnSpc>
                <a:spcPts val="3000"/>
              </a:lnSpc>
              <a:spcBef>
                <a:spcPts val="1000"/>
              </a:spcBef>
              <a:buFont typeface="Arial" panose="020B0604020202020204" pitchFamily="34" charset="0"/>
              <a:buChar char="•"/>
            </a:pPr>
            <a:r>
              <a:rPr lang="zh-CN" altLang="zh-CN" sz="2000" dirty="0">
                <a:latin typeface="+mj-ea"/>
                <a:ea typeface="+mj-ea"/>
              </a:rPr>
              <a:t>为了利用</a:t>
            </a:r>
            <a:r>
              <a:rPr lang="en-US" altLang="zh-CN" sz="2000" dirty="0">
                <a:latin typeface="+mj-ea"/>
                <a:ea typeface="+mj-ea"/>
              </a:rPr>
              <a:t>AFL</a:t>
            </a:r>
            <a:r>
              <a:rPr lang="zh-CN" altLang="zh-CN" sz="2000" dirty="0">
                <a:latin typeface="+mj-ea"/>
                <a:ea typeface="+mj-ea"/>
              </a:rPr>
              <a:t>使用的位图来跟踪代码覆盖率，本文首先介绍了以下两方面的背景： </a:t>
            </a:r>
          </a:p>
        </p:txBody>
      </p:sp>
    </p:spTree>
    <p:extLst>
      <p:ext uri="{BB962C8B-B14F-4D97-AF65-F5344CB8AC3E}">
        <p14:creationId xmlns:p14="http://schemas.microsoft.com/office/powerpoint/2010/main" val="1037206913"/>
      </p:ext>
    </p:extLst>
  </p:cSld>
  <p:clrMapOvr>
    <a:masterClrMapping/>
  </p:clrMapOvr>
  <mc:AlternateContent xmlns:mc="http://schemas.openxmlformats.org/markup-compatibility/2006" xmlns:p14="http://schemas.microsoft.com/office/powerpoint/2010/main">
    <mc:Choice Requires="p14">
      <p:transition spd="slow" p14:dur="2000" advTm="71220"/>
    </mc:Choice>
    <mc:Fallback xmlns="">
      <p:transition spd="slow" advTm="7122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62"/>
          <p:cNvSpPr/>
          <p:nvPr/>
        </p:nvSpPr>
        <p:spPr bwMode="auto">
          <a:xfrm>
            <a:off x="8839982" y="1067925"/>
            <a:ext cx="751204" cy="522486"/>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ysClr val="window" lastClr="FFFFFF"/>
          </a:solidFill>
          <a:ln>
            <a:noFill/>
          </a:ln>
        </p:spPr>
        <p:txBody>
          <a:bodyPr vert="horz" wrap="square" lIns="91440" tIns="45720" rIns="91440" bIns="45720" numCol="1" anchor="t" anchorCtr="0" compatLnSpc="1"/>
          <a:lstStyle/>
          <a:p>
            <a:pPr defTabSz="914400">
              <a:defRPr/>
            </a:pPr>
            <a:endParaRPr lang="zh-CN" altLang="en-US" sz="1800" kern="0" dirty="0">
              <a:solidFill>
                <a:prstClr val="black"/>
              </a:solidFill>
              <a:ea typeface="微软雅黑" pitchFamily="34" charset="-122"/>
            </a:endParaRPr>
          </a:p>
        </p:txBody>
      </p:sp>
      <p:sp>
        <p:nvSpPr>
          <p:cNvPr id="14" name="矩形 13"/>
          <p:cNvSpPr/>
          <p:nvPr/>
        </p:nvSpPr>
        <p:spPr>
          <a:xfrm>
            <a:off x="1456172" y="1476179"/>
            <a:ext cx="9879169" cy="4551374"/>
          </a:xfrm>
          <a:prstGeom prst="rect">
            <a:avLst/>
          </a:prstGeom>
        </p:spPr>
        <p:txBody>
          <a:bodyPr wrap="square">
            <a:spAutoFit/>
          </a:bodyPr>
          <a:lstStyle/>
          <a:p>
            <a:pPr algn="just">
              <a:lnSpc>
                <a:spcPct val="150000"/>
              </a:lnSpc>
              <a:spcAft>
                <a:spcPts val="0"/>
              </a:spcAft>
            </a:pPr>
            <a:r>
              <a:rPr lang="zh-CN" altLang="zh-CN" sz="2800" b="1" dirty="0">
                <a:latin typeface="+mj-ea"/>
                <a:ea typeface="+mj-ea"/>
              </a:rPr>
              <a:t>扩大覆盖范围之外的反馈：</a:t>
            </a:r>
            <a:endParaRPr lang="en-US" altLang="zh-CN" sz="2800" b="1" dirty="0">
              <a:latin typeface="+mj-ea"/>
              <a:ea typeface="+mj-ea"/>
            </a:endParaRPr>
          </a:p>
          <a:p>
            <a:pPr algn="just">
              <a:lnSpc>
                <a:spcPct val="150000"/>
              </a:lnSpc>
              <a:spcAft>
                <a:spcPts val="0"/>
              </a:spcAft>
            </a:pPr>
            <a:r>
              <a:rPr lang="zh-CN" altLang="zh-CN" sz="2400" dirty="0">
                <a:latin typeface="+mj-ea"/>
                <a:ea typeface="+mj-ea"/>
              </a:rPr>
              <a:t>在本文中，</a:t>
            </a:r>
            <a:r>
              <a:rPr lang="zh-CN" altLang="en-US" sz="2400" dirty="0">
                <a:latin typeface="+mj-ea"/>
                <a:ea typeface="+mj-ea"/>
              </a:rPr>
              <a:t>本文</a:t>
            </a:r>
            <a:r>
              <a:rPr lang="zh-CN" altLang="zh-CN" sz="2400" dirty="0">
                <a:latin typeface="+mj-ea"/>
                <a:ea typeface="+mj-ea"/>
              </a:rPr>
              <a:t>开发了新的方法来提供更平滑的反馈，</a:t>
            </a:r>
            <a:r>
              <a:rPr lang="zh-CN" altLang="zh-CN" sz="2400" b="1" dirty="0">
                <a:solidFill>
                  <a:srgbClr val="C00000"/>
                </a:solidFill>
                <a:latin typeface="+mj-ea"/>
                <a:ea typeface="+mj-ea"/>
              </a:rPr>
              <a:t>即将反馈机制扩展到代码覆盖范围之外，以避免陷入停滞状态</a:t>
            </a:r>
            <a:r>
              <a:rPr lang="zh-CN" altLang="zh-CN" sz="2400" dirty="0">
                <a:latin typeface="+mj-ea"/>
                <a:ea typeface="+mj-ea"/>
              </a:rPr>
              <a:t>。</a:t>
            </a:r>
            <a:endParaRPr lang="en-US" altLang="zh-CN" sz="2400" dirty="0">
              <a:latin typeface="+mj-ea"/>
              <a:ea typeface="+mj-ea"/>
            </a:endParaRPr>
          </a:p>
          <a:p>
            <a:pPr algn="just">
              <a:lnSpc>
                <a:spcPct val="150000"/>
              </a:lnSpc>
              <a:spcAft>
                <a:spcPts val="0"/>
              </a:spcAft>
            </a:pPr>
            <a:r>
              <a:rPr lang="zh-CN" altLang="zh-CN" sz="2400" dirty="0">
                <a:latin typeface="+mj-ea"/>
                <a:ea typeface="+mj-ea"/>
              </a:rPr>
              <a:t>通过将较大的比较指令分解成多个较小的指令来解决魔术字节类型约束</a:t>
            </a:r>
            <a:r>
              <a:rPr lang="en-US" altLang="zh-CN" sz="2400" dirty="0">
                <a:latin typeface="+mj-ea"/>
                <a:ea typeface="+mj-ea"/>
              </a:rPr>
              <a:t>(</a:t>
            </a:r>
            <a:r>
              <a:rPr lang="zh-CN" altLang="zh-CN" sz="2400" dirty="0">
                <a:latin typeface="+mj-ea"/>
                <a:ea typeface="+mj-ea"/>
              </a:rPr>
              <a:t>例如，</a:t>
            </a:r>
            <a:r>
              <a:rPr lang="en-US" altLang="zh-CN" sz="2400" dirty="0">
                <a:latin typeface="+mj-ea"/>
                <a:ea typeface="+mj-ea"/>
              </a:rPr>
              <a:t>if (input == 0xdeadbeef))</a:t>
            </a:r>
            <a:r>
              <a:rPr lang="zh-CN" altLang="zh-CN" sz="2400" dirty="0">
                <a:latin typeface="+mj-ea"/>
                <a:ea typeface="+mj-ea"/>
              </a:rPr>
              <a:t>。同样的想法后来通过在一个名为</a:t>
            </a:r>
            <a:r>
              <a:rPr lang="en-US" altLang="zh-CN" sz="2400" dirty="0">
                <a:latin typeface="+mj-ea"/>
                <a:ea typeface="+mj-ea"/>
              </a:rPr>
              <a:t>STEELIX[32]</a:t>
            </a:r>
            <a:r>
              <a:rPr lang="zh-CN" altLang="zh-CN" sz="2400" dirty="0">
                <a:latin typeface="+mj-ea"/>
                <a:ea typeface="+mj-ea"/>
              </a:rPr>
              <a:t>的工具中使用动态二进制插装实现。将多字节比较指令拆分为多个单字节指令，使</a:t>
            </a:r>
            <a:r>
              <a:rPr lang="en-US" altLang="zh-CN" sz="2400" dirty="0" err="1">
                <a:latin typeface="+mj-ea"/>
                <a:ea typeface="+mj-ea"/>
              </a:rPr>
              <a:t>fuzzer</a:t>
            </a:r>
            <a:r>
              <a:rPr lang="zh-CN" altLang="zh-CN" sz="2400" dirty="0">
                <a:latin typeface="+mj-ea"/>
                <a:ea typeface="+mj-ea"/>
              </a:rPr>
              <a:t>能够在每次操作数的单个字节匹配时找到新的覆盖范围。</a:t>
            </a:r>
          </a:p>
        </p:txBody>
      </p:sp>
      <p:grpSp>
        <p:nvGrpSpPr>
          <p:cNvPr id="15" name="组合 14"/>
          <p:cNvGrpSpPr/>
          <p:nvPr/>
        </p:nvGrpSpPr>
        <p:grpSpPr>
          <a:xfrm>
            <a:off x="364289" y="1476179"/>
            <a:ext cx="729644" cy="722735"/>
            <a:chOff x="1722500" y="1700808"/>
            <a:chExt cx="1066145" cy="1045797"/>
          </a:xfrm>
        </p:grpSpPr>
        <p:sp>
          <p:nvSpPr>
            <p:cNvPr id="17" name="椭圆 16"/>
            <p:cNvSpPr/>
            <p:nvPr/>
          </p:nvSpPr>
          <p:spPr>
            <a:xfrm>
              <a:off x="1722500" y="1700808"/>
              <a:ext cx="1066145" cy="1045797"/>
            </a:xfrm>
            <a:prstGeom prst="ellipse">
              <a:avLst/>
            </a:prstGeom>
            <a:solidFill>
              <a:srgbClr val="084772"/>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itchFamily="2" charset="-122"/>
                <a:ea typeface="华文细黑" pitchFamily="2" charset="-122"/>
              </a:endParaRPr>
            </a:p>
          </p:txBody>
        </p:sp>
        <p:sp>
          <p:nvSpPr>
            <p:cNvPr id="18" name="矩形 17"/>
            <p:cNvSpPr/>
            <p:nvPr/>
          </p:nvSpPr>
          <p:spPr>
            <a:xfrm>
              <a:off x="1830208" y="1845155"/>
              <a:ext cx="850720" cy="757099"/>
            </a:xfrm>
            <a:prstGeom prst="rect">
              <a:avLst/>
            </a:prstGeom>
          </p:spPr>
          <p:txBody>
            <a:bodyPr wrap="none" anchor="ctr">
              <a:spAutoFit/>
            </a:bodyPr>
            <a:lstStyle/>
            <a:p>
              <a:pPr algn="ctr"/>
              <a:r>
                <a:rPr lang="en-US" altLang="zh-CN" sz="2800" dirty="0">
                  <a:solidFill>
                    <a:schemeClr val="bg1"/>
                  </a:solidFill>
                  <a:latin typeface="华文细黑" pitchFamily="2" charset="-122"/>
                  <a:ea typeface="华文细黑" pitchFamily="2" charset="-122"/>
                </a:rPr>
                <a:t>02</a:t>
              </a:r>
              <a:endParaRPr lang="zh-CN" altLang="en-US" sz="2800" dirty="0">
                <a:solidFill>
                  <a:schemeClr val="bg1"/>
                </a:solidFill>
                <a:latin typeface="华文细黑" pitchFamily="2" charset="-122"/>
                <a:ea typeface="华文细黑" pitchFamily="2" charset="-122"/>
              </a:endParaRPr>
            </a:p>
          </p:txBody>
        </p:sp>
      </p:grpSp>
      <p:grpSp>
        <p:nvGrpSpPr>
          <p:cNvPr id="12" name="组合 11"/>
          <p:cNvGrpSpPr/>
          <p:nvPr/>
        </p:nvGrpSpPr>
        <p:grpSpPr>
          <a:xfrm>
            <a:off x="-72778" y="286972"/>
            <a:ext cx="12308458" cy="461362"/>
            <a:chOff x="-116458" y="237171"/>
            <a:chExt cx="12308458" cy="461362"/>
          </a:xfrm>
        </p:grpSpPr>
        <p:sp>
          <p:nvSpPr>
            <p:cNvPr id="13" name="矩形 12"/>
            <p:cNvSpPr/>
            <p:nvPr/>
          </p:nvSpPr>
          <p:spPr>
            <a:xfrm>
              <a:off x="4027577" y="237171"/>
              <a:ext cx="8164423" cy="461362"/>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116458" y="247949"/>
              <a:ext cx="729644" cy="45058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6626" y="-16836"/>
            <a:ext cx="941694" cy="935343"/>
          </a:xfrm>
          <a:prstGeom prst="rect">
            <a:avLst/>
          </a:prstGeom>
        </p:spPr>
      </p:pic>
      <p:sp>
        <p:nvSpPr>
          <p:cNvPr id="21" name="文本框 20"/>
          <p:cNvSpPr txBox="1"/>
          <p:nvPr/>
        </p:nvSpPr>
        <p:spPr>
          <a:xfrm>
            <a:off x="449445" y="226364"/>
            <a:ext cx="3806869" cy="521970"/>
          </a:xfrm>
          <a:prstGeom prst="rect">
            <a:avLst/>
          </a:prstGeom>
          <a:noFill/>
        </p:spPr>
        <p:txBody>
          <a:bodyPr wrap="square" rtlCol="0">
            <a:spAutoFit/>
          </a:bodyPr>
          <a:lstStyle/>
          <a:p>
            <a:pPr algn="ctr"/>
            <a:r>
              <a:rPr lang="zh-CN" altLang="en-US" sz="2800" b="1" dirty="0">
                <a:solidFill>
                  <a:schemeClr val="tx2"/>
                </a:solidFill>
                <a:latin typeface="微软雅黑" pitchFamily="34" charset="-122"/>
                <a:ea typeface="微软雅黑" pitchFamily="34" charset="-122"/>
              </a:rPr>
              <a:t>论文技术背景</a:t>
            </a:r>
          </a:p>
        </p:txBody>
      </p:sp>
    </p:spTree>
  </p:cSld>
  <p:clrMapOvr>
    <a:masterClrMapping/>
  </p:clrMapOvr>
  <mc:AlternateContent xmlns:mc="http://schemas.openxmlformats.org/markup-compatibility/2006" xmlns:p14="http://schemas.microsoft.com/office/powerpoint/2010/main">
    <mc:Choice Requires="p14">
      <p:transition spd="slow" p14:dur="2000" advTm="71220"/>
    </mc:Choice>
    <mc:Fallback xmlns="">
      <p:transition spd="slow" advTm="7122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55998"/>
            <a:ext cx="12192000" cy="523220"/>
            <a:chOff x="0" y="155998"/>
            <a:chExt cx="12192000" cy="523220"/>
          </a:xfrm>
        </p:grpSpPr>
        <p:sp>
          <p:nvSpPr>
            <p:cNvPr id="72" name="矩形 71"/>
            <p:cNvSpPr/>
            <p:nvPr/>
          </p:nvSpPr>
          <p:spPr>
            <a:xfrm>
              <a:off x="5039360" y="247949"/>
              <a:ext cx="715264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p:cNvSpPr txBox="1"/>
            <p:nvPr/>
          </p:nvSpPr>
          <p:spPr>
            <a:xfrm>
              <a:off x="1507266" y="155998"/>
              <a:ext cx="2339102" cy="52322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r"/>
              <a:r>
                <a:rPr lang="zh-CN" altLang="en-US" sz="2800" b="1" dirty="0">
                  <a:solidFill>
                    <a:schemeClr val="tx2"/>
                  </a:solidFill>
                  <a:latin typeface="微软雅黑" panose="020B0503020204020204" pitchFamily="34" charset="-122"/>
                  <a:ea typeface="微软雅黑" panose="020B0503020204020204" pitchFamily="34" charset="-122"/>
                </a:rPr>
                <a:t>论文主要贡献</a:t>
              </a:r>
            </a:p>
          </p:txBody>
        </p:sp>
        <p:sp>
          <p:nvSpPr>
            <p:cNvPr id="74" name="矩形 73"/>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6" name="图片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5361" y="66143"/>
            <a:ext cx="941694" cy="935343"/>
          </a:xfrm>
          <a:prstGeom prst="rect">
            <a:avLst/>
          </a:prstGeom>
        </p:spPr>
      </p:pic>
      <p:sp>
        <p:nvSpPr>
          <p:cNvPr id="13" name="文本框 12">
            <a:extLst>
              <a:ext uri="{FF2B5EF4-FFF2-40B4-BE49-F238E27FC236}">
                <a16:creationId xmlns:a16="http://schemas.microsoft.com/office/drawing/2014/main" id="{ED264589-A4AF-41AC-AF4E-F69DB8D359B9}"/>
              </a:ext>
            </a:extLst>
          </p:cNvPr>
          <p:cNvSpPr txBox="1"/>
          <p:nvPr/>
        </p:nvSpPr>
        <p:spPr>
          <a:xfrm>
            <a:off x="306593" y="861024"/>
            <a:ext cx="11151655" cy="6230232"/>
          </a:xfrm>
          <a:prstGeom prst="rect">
            <a:avLst/>
          </a:prstGeom>
          <a:noFill/>
        </p:spPr>
        <p:txBody>
          <a:bodyPr wrap="square">
            <a:spAutoFit/>
          </a:bodyPr>
          <a:lstStyle/>
          <a:p>
            <a:pPr marR="88265" algn="just">
              <a:lnSpc>
                <a:spcPct val="150000"/>
              </a:lnSpc>
              <a:tabLst>
                <a:tab pos="-342900" algn="l"/>
                <a:tab pos="4800600" algn="l"/>
              </a:tabLst>
            </a:pPr>
            <a:r>
              <a:rPr lang="zh-CN" altLang="zh-CN" sz="2000" b="1" dirty="0">
                <a:latin typeface="+mj-ea"/>
                <a:ea typeface="+mj-ea"/>
              </a:rPr>
              <a:t>综上所述，本文做出了以下贡献</a:t>
            </a:r>
            <a:r>
              <a:rPr lang="en-US" altLang="zh-CN" sz="2000" b="1" dirty="0">
                <a:latin typeface="+mj-ea"/>
                <a:ea typeface="+mj-ea"/>
              </a:rPr>
              <a:t>:</a:t>
            </a:r>
            <a:endParaRPr lang="zh-CN" altLang="zh-CN" sz="2000" b="1" dirty="0">
              <a:latin typeface="+mj-ea"/>
              <a:ea typeface="+mj-ea"/>
            </a:endParaRPr>
          </a:p>
          <a:p>
            <a:pPr marL="469900" indent="-342900" algn="just">
              <a:lnSpc>
                <a:spcPct val="150000"/>
              </a:lnSpc>
              <a:spcBef>
                <a:spcPts val="500"/>
              </a:spcBef>
              <a:spcAft>
                <a:spcPts val="0"/>
              </a:spcAft>
              <a:buFont typeface="Arial" panose="020B0604020202020204" pitchFamily="34" charset="0"/>
              <a:buChar char="•"/>
            </a:pPr>
            <a:r>
              <a:rPr lang="zh-CN" altLang="zh-CN" sz="2000" dirty="0">
                <a:latin typeface="+mj-ea"/>
                <a:ea typeface="+mj-ea"/>
              </a:rPr>
              <a:t>系统地分析了当前模糊器中实现的反馈方法，研究了它们如何表示状态空间，并调查了它们在实践中失败的情况</a:t>
            </a:r>
            <a:r>
              <a:rPr lang="zh-CN" altLang="en-US" sz="2000" dirty="0">
                <a:latin typeface="+mj-ea"/>
                <a:ea typeface="+mj-ea"/>
              </a:rPr>
              <a:t>；</a:t>
            </a:r>
            <a:endParaRPr lang="zh-CN" altLang="zh-CN" sz="2000" dirty="0">
              <a:latin typeface="+mj-ea"/>
              <a:ea typeface="+mj-ea"/>
            </a:endParaRPr>
          </a:p>
          <a:p>
            <a:pPr marL="469900" indent="-342900" algn="just">
              <a:lnSpc>
                <a:spcPct val="150000"/>
              </a:lnSpc>
              <a:spcBef>
                <a:spcPts val="400"/>
              </a:spcBef>
              <a:spcAft>
                <a:spcPts val="0"/>
              </a:spcAft>
              <a:buFont typeface="Arial" panose="020B0604020202020204" pitchFamily="34" charset="0"/>
              <a:buChar char="•"/>
            </a:pPr>
            <a:r>
              <a:rPr lang="zh-CN" altLang="zh-CN" sz="2000" b="1" dirty="0">
                <a:solidFill>
                  <a:srgbClr val="FF0000"/>
                </a:solidFill>
                <a:latin typeface="+mj-ea"/>
                <a:ea typeface="+mj-ea"/>
              </a:rPr>
              <a:t>为当前的反馈模糊器设计了一组扩展，使其能够用指导提示注释目标应用程序的源代码</a:t>
            </a:r>
            <a:r>
              <a:rPr lang="zh-CN" altLang="en-US" sz="2000" b="1" dirty="0">
                <a:solidFill>
                  <a:srgbClr val="FF0000"/>
                </a:solidFill>
                <a:latin typeface="+mj-ea"/>
                <a:ea typeface="+mj-ea"/>
              </a:rPr>
              <a:t>，</a:t>
            </a:r>
            <a:r>
              <a:rPr lang="zh-CN" altLang="zh-CN" sz="2000" b="1" dirty="0">
                <a:solidFill>
                  <a:srgbClr val="FF0000"/>
                </a:solidFill>
                <a:latin typeface="+mj-ea"/>
                <a:ea typeface="+mj-ea"/>
              </a:rPr>
              <a:t>允许人工分析师引导模糊器通过应用程序的状态空间，并解决当前方法失败时的硬约束</a:t>
            </a:r>
            <a:r>
              <a:rPr lang="zh-CN" altLang="en-US" sz="2000" dirty="0">
                <a:solidFill>
                  <a:srgbClr val="FF0000"/>
                </a:solidFill>
                <a:latin typeface="+mj-ea"/>
                <a:ea typeface="+mj-ea"/>
              </a:rPr>
              <a:t>；</a:t>
            </a:r>
            <a:endParaRPr lang="zh-CN" altLang="zh-CN" sz="2000" dirty="0">
              <a:solidFill>
                <a:srgbClr val="FF0000"/>
              </a:solidFill>
              <a:latin typeface="+mj-ea"/>
              <a:ea typeface="+mj-ea"/>
            </a:endParaRPr>
          </a:p>
          <a:p>
            <a:pPr marL="469900" indent="-342900" algn="just">
              <a:lnSpc>
                <a:spcPct val="150000"/>
              </a:lnSpc>
              <a:spcBef>
                <a:spcPts val="400"/>
              </a:spcBef>
              <a:buFont typeface="Arial" panose="020B0604020202020204" pitchFamily="34" charset="0"/>
              <a:buChar char="•"/>
            </a:pPr>
            <a:r>
              <a:rPr lang="zh-CN" altLang="zh-CN" sz="2000" dirty="0">
                <a:latin typeface="+mj-ea"/>
                <a:ea typeface="+mj-ea"/>
              </a:rPr>
              <a:t>在几个案例研究中演示了如何使用这些注释来探索目标应用程序的更深层次的行为。</a:t>
            </a:r>
            <a:r>
              <a:rPr lang="zh-CN" altLang="en-US" sz="2000" dirty="0">
                <a:latin typeface="+mj-ea"/>
                <a:ea typeface="+mj-ea"/>
              </a:rPr>
              <a:t>本文的</a:t>
            </a:r>
            <a:r>
              <a:rPr lang="zh-CN" altLang="zh-CN" sz="2000" dirty="0">
                <a:latin typeface="+mj-ea"/>
                <a:ea typeface="+mj-ea"/>
              </a:rPr>
              <a:t>评估表明，这种简单的注释能够解决目前其他模糊器或基于符号执行的工具无法解决的问题。</a:t>
            </a:r>
            <a:r>
              <a:rPr lang="zh-CN" altLang="en-US" sz="2000" dirty="0">
                <a:latin typeface="+mj-ea"/>
                <a:ea typeface="+mj-ea"/>
              </a:rPr>
              <a:t>例如，</a:t>
            </a:r>
            <a:r>
              <a:rPr lang="zh-CN" altLang="zh-CN" sz="2000" dirty="0">
                <a:latin typeface="+mj-ea"/>
                <a:ea typeface="+mj-ea"/>
              </a:rPr>
              <a:t>有了我们的扩展，一个</a:t>
            </a:r>
            <a:r>
              <a:rPr lang="en-US" altLang="zh-CN" sz="2000" dirty="0" err="1">
                <a:latin typeface="+mj-ea"/>
                <a:ea typeface="+mj-ea"/>
              </a:rPr>
              <a:t>fuzzer</a:t>
            </a:r>
            <a:r>
              <a:rPr lang="zh-CN" altLang="zh-CN" sz="2000" dirty="0">
                <a:latin typeface="+mj-ea"/>
                <a:ea typeface="+mj-ea"/>
              </a:rPr>
              <a:t>能够玩和解决游戏，如超级马里奥兄弟</a:t>
            </a:r>
            <a:r>
              <a:rPr lang="zh-CN" altLang="en-US" sz="2000" dirty="0">
                <a:latin typeface="+mj-ea"/>
                <a:ea typeface="+mj-ea"/>
              </a:rPr>
              <a:t>，能够</a:t>
            </a:r>
            <a:r>
              <a:rPr lang="zh-CN" altLang="zh-CN" sz="2000" dirty="0">
                <a:latin typeface="+mj-ea"/>
                <a:ea typeface="+mj-ea"/>
              </a:rPr>
              <a:t>解决更复杂的模式，如哈希地图查找。为了进一步演示注释的功能，我们将</a:t>
            </a:r>
            <a:r>
              <a:rPr lang="en-US" altLang="zh-CN" sz="2000" dirty="0">
                <a:latin typeface="+mj-ea"/>
                <a:ea typeface="+mj-ea"/>
              </a:rPr>
              <a:t>AFL</a:t>
            </a:r>
            <a:r>
              <a:rPr lang="zh-CN" altLang="zh-CN" sz="2000" dirty="0">
                <a:latin typeface="+mj-ea"/>
                <a:ea typeface="+mj-ea"/>
              </a:rPr>
              <a:t>与</a:t>
            </a:r>
            <a:r>
              <a:rPr lang="en-US" altLang="zh-CN" sz="2000" dirty="0">
                <a:latin typeface="+mj-ea"/>
                <a:ea typeface="+mj-ea"/>
              </a:rPr>
              <a:t>IJON</a:t>
            </a:r>
            <a:r>
              <a:rPr lang="zh-CN" altLang="zh-CN" sz="2000" dirty="0">
                <a:latin typeface="+mj-ea"/>
                <a:ea typeface="+mj-ea"/>
              </a:rPr>
              <a:t>结合使用来发现新的安全性问题，以及以前需要发现的自定义的全面语法问题。</a:t>
            </a:r>
            <a:endParaRPr lang="en-US" altLang="zh-CN" sz="2000" dirty="0">
              <a:latin typeface="+mj-ea"/>
              <a:ea typeface="+mj-ea"/>
            </a:endParaRPr>
          </a:p>
          <a:p>
            <a:pPr marL="469900" indent="-342900" algn="just">
              <a:lnSpc>
                <a:spcPct val="150000"/>
              </a:lnSpc>
              <a:spcBef>
                <a:spcPts val="400"/>
              </a:spcBef>
              <a:buFont typeface="Arial" panose="020B0604020202020204" pitchFamily="34" charset="0"/>
              <a:buChar char="•"/>
            </a:pPr>
            <a:r>
              <a:rPr lang="zh-CN" altLang="zh-CN" sz="2000" dirty="0">
                <a:latin typeface="+mj-ea"/>
                <a:ea typeface="+mj-ea"/>
              </a:rPr>
              <a:t>此外，</a:t>
            </a:r>
            <a:r>
              <a:rPr lang="zh-CN" altLang="en-US" sz="2000" dirty="0">
                <a:latin typeface="+mj-ea"/>
                <a:ea typeface="+mj-ea"/>
              </a:rPr>
              <a:t>本文</a:t>
            </a:r>
            <a:r>
              <a:rPr lang="zh-CN" altLang="zh-CN" sz="2000" dirty="0">
                <a:latin typeface="+mj-ea"/>
                <a:ea typeface="+mj-ea"/>
              </a:rPr>
              <a:t>还展示了使用</a:t>
            </a:r>
            <a:r>
              <a:rPr lang="en-US" altLang="zh-CN" sz="2000" dirty="0">
                <a:latin typeface="+mj-ea"/>
                <a:ea typeface="+mj-ea"/>
              </a:rPr>
              <a:t>IJON</a:t>
            </a:r>
            <a:r>
              <a:rPr lang="zh-CN" altLang="zh-CN" sz="2000" dirty="0">
                <a:latin typeface="+mj-ea"/>
                <a:ea typeface="+mj-ea"/>
              </a:rPr>
              <a:t>和</a:t>
            </a:r>
            <a:r>
              <a:rPr lang="en-US" altLang="zh-CN" sz="2000" dirty="0">
                <a:latin typeface="+mj-ea"/>
                <a:ea typeface="+mj-ea"/>
              </a:rPr>
              <a:t>AFL</a:t>
            </a:r>
            <a:r>
              <a:rPr lang="zh-CN" altLang="zh-CN" sz="2000" dirty="0">
                <a:latin typeface="+mj-ea"/>
                <a:ea typeface="+mj-ea"/>
              </a:rPr>
              <a:t>解决</a:t>
            </a:r>
            <a:r>
              <a:rPr lang="en-US" altLang="zh-CN" sz="2000" dirty="0">
                <a:latin typeface="+mj-ea"/>
                <a:ea typeface="+mj-ea"/>
              </a:rPr>
              <a:t>CGC</a:t>
            </a:r>
            <a:r>
              <a:rPr lang="zh-CN" altLang="zh-CN" sz="2000" dirty="0">
                <a:latin typeface="+mj-ea"/>
                <a:ea typeface="+mj-ea"/>
              </a:rPr>
              <a:t>数据集中一些最困难的挑战</a:t>
            </a:r>
            <a:r>
              <a:rPr lang="zh-CN" altLang="en-US" sz="2000" dirty="0">
                <a:latin typeface="+mj-ea"/>
                <a:ea typeface="+mj-ea"/>
              </a:rPr>
              <a:t>的方法</a:t>
            </a:r>
            <a:r>
              <a:rPr lang="zh-CN" altLang="zh-CN" sz="2000" dirty="0">
                <a:latin typeface="+mj-ea"/>
                <a:ea typeface="+mj-ea"/>
              </a:rPr>
              <a:t>，并在现实软件中发现新的漏洞。</a:t>
            </a:r>
          </a:p>
          <a:p>
            <a:pPr marR="88265" algn="just">
              <a:lnSpc>
                <a:spcPts val="3200"/>
              </a:lnSpc>
              <a:tabLst>
                <a:tab pos="-342900" algn="l"/>
                <a:tab pos="4800600" algn="l"/>
              </a:tabLst>
            </a:pPr>
            <a:endParaRPr lang="en-US" altLang="zh-CN" sz="2400" kern="100" dirty="0">
              <a:solidFill>
                <a:schemeClr val="tx1">
                  <a:lumMod val="75000"/>
                  <a:lumOff val="25000"/>
                </a:schemeClr>
              </a:solidFill>
              <a:effectLst/>
              <a:latin typeface="Times New Roman" panose="02020603050405020304" pitchFamily="18" charset="0"/>
              <a:ea typeface="仿宋_GB2312"/>
              <a:cs typeface="Times New Roman" panose="02020603050405020304" pitchFamily="18" charset="0"/>
            </a:endParaRPr>
          </a:p>
        </p:txBody>
      </p:sp>
    </p:spTree>
    <p:extLst>
      <p:ext uri="{BB962C8B-B14F-4D97-AF65-F5344CB8AC3E}">
        <p14:creationId xmlns:p14="http://schemas.microsoft.com/office/powerpoint/2010/main" val="3132990097"/>
      </p:ext>
    </p:extLst>
  </p:cSld>
  <p:clrMapOvr>
    <a:masterClrMapping/>
  </p:clrMapOvr>
  <mc:AlternateContent xmlns:mc="http://schemas.openxmlformats.org/markup-compatibility/2006" xmlns:p14="http://schemas.microsoft.com/office/powerpoint/2010/main">
    <mc:Choice Requires="p14">
      <p:transition spd="slow" p14:dur="2000" advTm="15239"/>
    </mc:Choice>
    <mc:Fallback xmlns="">
      <p:transition spd="slow" advTm="152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FA2C1A64-7D82-4A04-A313-157583C69913}"/>
              </a:ext>
            </a:extLst>
          </p:cNvPr>
          <p:cNvGrpSpPr/>
          <p:nvPr/>
        </p:nvGrpSpPr>
        <p:grpSpPr>
          <a:xfrm>
            <a:off x="0" y="175616"/>
            <a:ext cx="12192000" cy="523220"/>
            <a:chOff x="0" y="175616"/>
            <a:chExt cx="12192000" cy="523220"/>
          </a:xfrm>
        </p:grpSpPr>
        <p:sp>
          <p:nvSpPr>
            <p:cNvPr id="35" name="矩形 34">
              <a:extLst>
                <a:ext uri="{FF2B5EF4-FFF2-40B4-BE49-F238E27FC236}">
                  <a16:creationId xmlns:a16="http://schemas.microsoft.com/office/drawing/2014/main" id="{AF126976-FCF7-4F43-9C25-9C4E92199655}"/>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27">
              <a:extLst>
                <a:ext uri="{FF2B5EF4-FFF2-40B4-BE49-F238E27FC236}">
                  <a16:creationId xmlns:a16="http://schemas.microsoft.com/office/drawing/2014/main" id="{596107EF-B938-4630-8203-0097DE72E5C1}"/>
                </a:ext>
              </a:extLst>
            </p:cNvPr>
            <p:cNvSpPr txBox="1"/>
            <p:nvPr/>
          </p:nvSpPr>
          <p:spPr>
            <a:xfrm>
              <a:off x="942811" y="175616"/>
              <a:ext cx="1928733" cy="52322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800" b="1" spc="600" dirty="0">
                  <a:solidFill>
                    <a:srgbClr val="084772"/>
                  </a:solidFill>
                  <a:latin typeface="微软雅黑" panose="020B0503020204020204" pitchFamily="34" charset="-122"/>
                  <a:ea typeface="微软雅黑" panose="020B0503020204020204" pitchFamily="34" charset="-122"/>
                </a:rPr>
                <a:t>未来展望</a:t>
              </a:r>
            </a:p>
          </p:txBody>
        </p:sp>
        <p:sp>
          <p:nvSpPr>
            <p:cNvPr id="37" name="矩形 36">
              <a:extLst>
                <a:ext uri="{FF2B5EF4-FFF2-40B4-BE49-F238E27FC236}">
                  <a16:creationId xmlns:a16="http://schemas.microsoft.com/office/drawing/2014/main" id="{343C70A5-FB41-47A7-87D9-69B6E77E079F}"/>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id="{37504A1F-BA10-4BDA-A2F0-9607C53090FB}"/>
              </a:ext>
            </a:extLst>
          </p:cNvPr>
          <p:cNvSpPr txBox="1"/>
          <p:nvPr/>
        </p:nvSpPr>
        <p:spPr>
          <a:xfrm>
            <a:off x="194833" y="992281"/>
            <a:ext cx="11802334" cy="5128455"/>
          </a:xfrm>
          <a:prstGeom prst="rect">
            <a:avLst/>
          </a:prstGeom>
          <a:noFill/>
        </p:spPr>
        <p:txBody>
          <a:bodyPr wrap="square">
            <a:spAutoFit/>
          </a:bodyPr>
          <a:lstStyle/>
          <a:p>
            <a:pPr lvl="0" algn="just">
              <a:lnSpc>
                <a:spcPts val="3600"/>
              </a:lnSpc>
            </a:pPr>
            <a:r>
              <a:rPr lang="zh-CN" altLang="en-US" sz="2800" b="1" dirty="0">
                <a:latin typeface="微软雅黑" panose="020B0503020204020204" pitchFamily="34" charset="-122"/>
                <a:ea typeface="微软雅黑" panose="020B0503020204020204" pitchFamily="34" charset="-122"/>
              </a:rPr>
              <a:t>思考体会</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总结：</a:t>
            </a:r>
            <a:endParaRPr lang="en-US" altLang="zh-CN" sz="2800" b="1" dirty="0">
              <a:latin typeface="微软雅黑" panose="020B0503020204020204" pitchFamily="34" charset="-122"/>
              <a:ea typeface="微软雅黑" panose="020B0503020204020204" pitchFamily="34" charset="-122"/>
            </a:endParaRPr>
          </a:p>
          <a:p>
            <a:pPr lvl="0" algn="just">
              <a:lnSpc>
                <a:spcPts val="3600"/>
              </a:lnSpc>
            </a:pPr>
            <a:endParaRPr lang="en-US" altLang="zh-CN" sz="2400" dirty="0">
              <a:latin typeface="微软雅黑" panose="020B0503020204020204" pitchFamily="34" charset="-122"/>
              <a:ea typeface="微软雅黑" panose="020B0503020204020204" pitchFamily="34" charset="-122"/>
            </a:endParaRPr>
          </a:p>
          <a:p>
            <a:pPr marL="342900" lvl="0" indent="-342900" algn="just">
              <a:lnSpc>
                <a:spcPts val="3600"/>
              </a:lnSpc>
              <a:buFont typeface="Arial" panose="020B0604020202020204" pitchFamily="34" charset="0"/>
              <a:buChar char="•"/>
            </a:pPr>
            <a:r>
              <a:rPr lang="zh-CN" altLang="en-US" sz="2400" dirty="0">
                <a:latin typeface="+mj-ea"/>
                <a:ea typeface="+mj-ea"/>
              </a:rPr>
              <a:t>模糊测试的基本目标是探索程序的状态空间，通过状态空间的变化来指引</a:t>
            </a:r>
            <a:r>
              <a:rPr lang="en-US" altLang="zh-CN" sz="2400" dirty="0">
                <a:latin typeface="+mj-ea"/>
                <a:ea typeface="+mj-ea"/>
              </a:rPr>
              <a:t>fuzz</a:t>
            </a:r>
            <a:r>
              <a:rPr lang="zh-CN" altLang="en-US" sz="2400" dirty="0">
                <a:latin typeface="+mj-ea"/>
                <a:ea typeface="+mj-ea"/>
              </a:rPr>
              <a:t>，然而</a:t>
            </a:r>
            <a:r>
              <a:rPr lang="en-US" altLang="zh-CN" sz="2400" dirty="0" err="1">
                <a:latin typeface="+mj-ea"/>
                <a:ea typeface="+mj-ea"/>
              </a:rPr>
              <a:t>afl</a:t>
            </a:r>
            <a:r>
              <a:rPr lang="zh-CN" altLang="en-US" sz="2400" dirty="0">
                <a:latin typeface="+mj-ea"/>
                <a:ea typeface="+mj-ea"/>
              </a:rPr>
              <a:t>家族的</a:t>
            </a:r>
            <a:r>
              <a:rPr lang="en-US" altLang="zh-CN" sz="2400" dirty="0">
                <a:latin typeface="+mj-ea"/>
                <a:ea typeface="+mj-ea"/>
              </a:rPr>
              <a:t>fuzz</a:t>
            </a:r>
            <a:r>
              <a:rPr lang="zh-CN" altLang="en-US" sz="2400" dirty="0">
                <a:latin typeface="+mj-ea"/>
                <a:ea typeface="+mj-ea"/>
              </a:rPr>
              <a:t>器并不直接以状态空间的变化作为指标，而是通过代码的覆盖率进行引导，这会导致状态空间较为细微的变化不会反应到代码覆盖上。</a:t>
            </a:r>
            <a:endParaRPr lang="en-US" altLang="zh-CN" sz="2400" dirty="0">
              <a:latin typeface="+mj-ea"/>
              <a:ea typeface="+mj-ea"/>
            </a:endParaRPr>
          </a:p>
          <a:p>
            <a:pPr marL="342900" lvl="0" indent="-342900" algn="just">
              <a:lnSpc>
                <a:spcPts val="3600"/>
              </a:lnSpc>
              <a:buFont typeface="Arial" panose="020B0604020202020204" pitchFamily="34" charset="0"/>
              <a:buChar char="•"/>
            </a:pPr>
            <a:endParaRPr lang="en-US" altLang="zh-CN" sz="2400" dirty="0">
              <a:latin typeface="+mj-ea"/>
              <a:ea typeface="+mj-ea"/>
            </a:endParaRPr>
          </a:p>
          <a:p>
            <a:pPr marL="342900" lvl="0" indent="-342900" algn="just">
              <a:lnSpc>
                <a:spcPts val="3600"/>
              </a:lnSpc>
              <a:buFont typeface="Arial" panose="020B0604020202020204" pitchFamily="34" charset="0"/>
              <a:buChar char="•"/>
            </a:pPr>
            <a:r>
              <a:rPr lang="zh-CN" altLang="en-US" sz="2400" dirty="0">
                <a:latin typeface="+mj-ea"/>
                <a:ea typeface="+mj-ea"/>
              </a:rPr>
              <a:t>因此，人工添加注释进行引导，变为半自动化的</a:t>
            </a:r>
            <a:r>
              <a:rPr lang="en-US" altLang="zh-CN" sz="2400" dirty="0">
                <a:latin typeface="+mj-ea"/>
                <a:ea typeface="+mj-ea"/>
              </a:rPr>
              <a:t>fuzz</a:t>
            </a:r>
            <a:r>
              <a:rPr lang="zh-CN" altLang="en-US" sz="2400" dirty="0">
                <a:latin typeface="+mj-ea"/>
                <a:ea typeface="+mj-ea"/>
              </a:rPr>
              <a:t>是一种有效的优化手段，由于一个程序的状态空间的所有可能太多，直接以状态空间作为引导几乎是不可能的，所以人工干预是较为有效的。</a:t>
            </a:r>
            <a:endParaRPr lang="en-US" altLang="zh-CN" sz="2400" dirty="0">
              <a:latin typeface="+mj-ea"/>
              <a:ea typeface="+mj-ea"/>
            </a:endParaRPr>
          </a:p>
          <a:p>
            <a:pPr marL="342900" lvl="0" indent="-342900" algn="just">
              <a:lnSpc>
                <a:spcPts val="3600"/>
              </a:lnSpc>
              <a:buFont typeface="Arial" panose="020B0604020202020204" pitchFamily="34" charset="0"/>
              <a:buChar char="•"/>
            </a:pPr>
            <a:endParaRPr lang="en-US" altLang="zh-CN" sz="2400" kern="100" dirty="0">
              <a:solidFill>
                <a:schemeClr val="tx1">
                  <a:lumMod val="75000"/>
                  <a:lumOff val="25000"/>
                </a:schemeClr>
              </a:solidFill>
              <a:effectLst/>
              <a:latin typeface="+mj-ea"/>
              <a:ea typeface="+mj-ea"/>
            </a:endParaRPr>
          </a:p>
          <a:p>
            <a:pPr marL="342900" lvl="0" indent="-342900" algn="just">
              <a:lnSpc>
                <a:spcPts val="3600"/>
              </a:lnSpc>
              <a:buFont typeface="Arial" panose="020B0604020202020204" pitchFamily="34" charset="0"/>
              <a:buChar char="•"/>
            </a:pPr>
            <a:r>
              <a:rPr lang="zh-CN" altLang="en-US" sz="2400" kern="100" dirty="0">
                <a:solidFill>
                  <a:schemeClr val="tx1">
                    <a:lumMod val="75000"/>
                    <a:lumOff val="25000"/>
                  </a:schemeClr>
                </a:solidFill>
                <a:latin typeface="+mj-ea"/>
                <a:ea typeface="+mj-ea"/>
              </a:rPr>
              <a:t>除此以外，可以使用该方法减少不必要的程序状态，从而提高程序执行效率。</a:t>
            </a:r>
            <a:endParaRPr lang="en-US" altLang="zh-CN" sz="2400" kern="100" dirty="0">
              <a:solidFill>
                <a:schemeClr val="tx1">
                  <a:lumMod val="75000"/>
                  <a:lumOff val="25000"/>
                </a:schemeClr>
              </a:solidFill>
              <a:effectLst/>
              <a:latin typeface="+mj-ea"/>
              <a:ea typeface="+mj-ea"/>
            </a:endParaRPr>
          </a:p>
        </p:txBody>
      </p:sp>
    </p:spTree>
    <p:extLst>
      <p:ext uri="{BB962C8B-B14F-4D97-AF65-F5344CB8AC3E}">
        <p14:creationId xmlns:p14="http://schemas.microsoft.com/office/powerpoint/2010/main" val="410342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FA2C1A64-7D82-4A04-A313-157583C69913}"/>
              </a:ext>
            </a:extLst>
          </p:cNvPr>
          <p:cNvGrpSpPr/>
          <p:nvPr/>
        </p:nvGrpSpPr>
        <p:grpSpPr>
          <a:xfrm>
            <a:off x="0" y="175616"/>
            <a:ext cx="12192000" cy="523220"/>
            <a:chOff x="0" y="175616"/>
            <a:chExt cx="12192000" cy="523220"/>
          </a:xfrm>
        </p:grpSpPr>
        <p:sp>
          <p:nvSpPr>
            <p:cNvPr id="35" name="矩形 34">
              <a:extLst>
                <a:ext uri="{FF2B5EF4-FFF2-40B4-BE49-F238E27FC236}">
                  <a16:creationId xmlns:a16="http://schemas.microsoft.com/office/drawing/2014/main" id="{AF126976-FCF7-4F43-9C25-9C4E92199655}"/>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27">
              <a:extLst>
                <a:ext uri="{FF2B5EF4-FFF2-40B4-BE49-F238E27FC236}">
                  <a16:creationId xmlns:a16="http://schemas.microsoft.com/office/drawing/2014/main" id="{596107EF-B938-4630-8203-0097DE72E5C1}"/>
                </a:ext>
              </a:extLst>
            </p:cNvPr>
            <p:cNvSpPr txBox="1"/>
            <p:nvPr/>
          </p:nvSpPr>
          <p:spPr>
            <a:xfrm>
              <a:off x="1045195" y="175616"/>
              <a:ext cx="1928733" cy="52322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800" b="1" spc="600" dirty="0">
                  <a:solidFill>
                    <a:srgbClr val="084772"/>
                  </a:solidFill>
                  <a:latin typeface="微软雅黑" panose="020B0503020204020204" pitchFamily="34" charset="-122"/>
                  <a:ea typeface="微软雅黑" panose="020B0503020204020204" pitchFamily="34" charset="-122"/>
                </a:rPr>
                <a:t>参考文献</a:t>
              </a:r>
            </a:p>
          </p:txBody>
        </p:sp>
        <p:sp>
          <p:nvSpPr>
            <p:cNvPr id="37" name="矩形 36">
              <a:extLst>
                <a:ext uri="{FF2B5EF4-FFF2-40B4-BE49-F238E27FC236}">
                  <a16:creationId xmlns:a16="http://schemas.microsoft.com/office/drawing/2014/main" id="{343C70A5-FB41-47A7-87D9-69B6E77E079F}"/>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id="{37504A1F-BA10-4BDA-A2F0-9607C53090FB}"/>
              </a:ext>
            </a:extLst>
          </p:cNvPr>
          <p:cNvSpPr txBox="1"/>
          <p:nvPr/>
        </p:nvSpPr>
        <p:spPr>
          <a:xfrm>
            <a:off x="194833" y="856357"/>
            <a:ext cx="11802334" cy="6001643"/>
          </a:xfrm>
          <a:prstGeom prst="rect">
            <a:avLst/>
          </a:prstGeom>
          <a:noFill/>
        </p:spPr>
        <p:txBody>
          <a:bodyPr wrap="square">
            <a:spAutoFit/>
          </a:bodyPr>
          <a:lstStyle/>
          <a:p>
            <a:pPr lvl="0"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[1] Circumventing fuzzing roadblocks with compiler transformations. https://lafintel.wordpress.com/. Accessed: February 12, 2020. </a:t>
            </a:r>
          </a:p>
          <a:p>
            <a:pPr lvl="0"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[2] DARPA Challenge Binaries on Linux, OS X, and Windows. https: //github.com/</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trailofbits</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cb-multios</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Accessed: February 12, 2020. </a:t>
            </a:r>
          </a:p>
          <a:p>
            <a:pPr lvl="0"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[3] DARPA Cyber Grand Challenge binaries. https://github.com/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CyberGrandChallenge</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Accessed: February 12, 2020. </a:t>
            </a:r>
          </a:p>
          <a:p>
            <a:pPr lvl="0"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[4] Project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Triforce</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Run AFL on Everything! https: //www.nccgroup.trust/us/about-us/newsroom-andevents/blog/2016/june/project-triforce-run-aflon-everything/. Accessed: February 12, 2020. </a:t>
            </a:r>
          </a:p>
          <a:p>
            <a:pPr lvl="0"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[5] Security oriented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fuzzer</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with powerful analysis options. https:// github.com/google/</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honggfuzz</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Accessed: February 12, 2020. </a:t>
            </a:r>
          </a:p>
          <a:p>
            <a:pPr lvl="0"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[6] Cornelius Aschermann, Tommaso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Frassetto</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Thorsten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Holz</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Patrick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Jauernig</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Ahmad-Reza Sadeghi, and Daniel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Teuchert</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Nautilus: Fishing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fordeepbugswithgrammars</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In Symposium on Network and Distributed System Security (NDSS), 2019. </a:t>
            </a:r>
          </a:p>
          <a:p>
            <a:pPr lvl="0"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[7] Cornelius Aschermann,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Sergej</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Schumilo</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Tim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Blazytko</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Robert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Gawlik</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and Thorsten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Holz</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Redqueen</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Fuzzing with input-to-state correspondence. In Symposium on Network and Distributed System Security (NDSS), 2019. </a:t>
            </a:r>
          </a:p>
          <a:p>
            <a:pPr lvl="0"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[8] Yves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Bertot</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and Pierre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Cast´eran</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Interactive theorem proving and program development: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Coq’Art</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the calculus of inductive constructions. Springer Science &amp; Business Media, 2013. </a:t>
            </a:r>
          </a:p>
          <a:p>
            <a:pPr lvl="0"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[9] Tim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Blazytko</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Cornelius Aschermann, Moritz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Schl¨ogel</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Ali Abbasi,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Sergej</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Schumilo</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Simon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W¨orner</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and Thorsten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Holz</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Grimoire: Synthesizing structure while fuzzing. In USENIX Security Symposium, 2019. </a:t>
            </a:r>
          </a:p>
          <a:p>
            <a:pPr algn="just"/>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[10] Marcel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B¨ohme</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Van-</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Thuan</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Pham,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Manh</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-Dung Nguyen, and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Abhik</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Roychoudhury</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Directed </a:t>
            </a:r>
            <a:r>
              <a:rPr lang="en-US" altLang="zh-CN" sz="1600" kern="100" dirty="0" err="1">
                <a:solidFill>
                  <a:schemeClr val="tx1">
                    <a:lumMod val="75000"/>
                    <a:lumOff val="25000"/>
                  </a:schemeClr>
                </a:solidFill>
                <a:effectLst/>
                <a:latin typeface="微软雅黑" panose="020B0503020204020204" pitchFamily="34" charset="-122"/>
                <a:ea typeface="微软雅黑" panose="020B0503020204020204" pitchFamily="34" charset="-122"/>
              </a:rPr>
              <a:t>greybox</a:t>
            </a:r>
            <a:r>
              <a:rPr lang="en-US" altLang="zh-CN" sz="1600" kern="100" dirty="0">
                <a:solidFill>
                  <a:schemeClr val="tx1">
                    <a:lumMod val="75000"/>
                    <a:lumOff val="25000"/>
                  </a:schemeClr>
                </a:solidFill>
                <a:effectLst/>
                <a:latin typeface="微软雅黑" panose="020B0503020204020204" pitchFamily="34" charset="-122"/>
                <a:ea typeface="微软雅黑" panose="020B0503020204020204" pitchFamily="34" charset="-122"/>
              </a:rPr>
              <a:t> fuzzing. In </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ACM Conference on Computer and Communications Security (CCS), 2017. </a:t>
            </a:r>
          </a:p>
          <a:p>
            <a:pPr algn="just"/>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[11] Marcel </a:t>
            </a:r>
            <a:r>
              <a:rPr lang="en-US" altLang="zh-CN" sz="1600" kern="100" dirty="0" err="1">
                <a:solidFill>
                  <a:schemeClr val="tx1">
                    <a:lumMod val="75000"/>
                    <a:lumOff val="25000"/>
                  </a:schemeClr>
                </a:solidFill>
                <a:latin typeface="微软雅黑" panose="020B0503020204020204" pitchFamily="34" charset="-122"/>
                <a:ea typeface="微软雅黑" panose="020B0503020204020204" pitchFamily="34" charset="-122"/>
              </a:rPr>
              <a:t>B¨ohme</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 Van-</a:t>
            </a:r>
            <a:r>
              <a:rPr lang="en-US" altLang="zh-CN" sz="1600" kern="100" dirty="0" err="1">
                <a:solidFill>
                  <a:schemeClr val="tx1">
                    <a:lumMod val="75000"/>
                    <a:lumOff val="25000"/>
                  </a:schemeClr>
                </a:solidFill>
                <a:latin typeface="微软雅黑" panose="020B0503020204020204" pitchFamily="34" charset="-122"/>
                <a:ea typeface="微软雅黑" panose="020B0503020204020204" pitchFamily="34" charset="-122"/>
              </a:rPr>
              <a:t>Thuan</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 Pham, and </a:t>
            </a:r>
            <a:r>
              <a:rPr lang="en-US" altLang="zh-CN" sz="1600" kern="100" dirty="0" err="1">
                <a:solidFill>
                  <a:schemeClr val="tx1">
                    <a:lumMod val="75000"/>
                    <a:lumOff val="25000"/>
                  </a:schemeClr>
                </a:solidFill>
                <a:latin typeface="微软雅黑" panose="020B0503020204020204" pitchFamily="34" charset="-122"/>
                <a:ea typeface="微软雅黑" panose="020B0503020204020204" pitchFamily="34" charset="-122"/>
              </a:rPr>
              <a:t>Abhik</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kern="100" dirty="0" err="1">
                <a:solidFill>
                  <a:schemeClr val="tx1">
                    <a:lumMod val="75000"/>
                    <a:lumOff val="25000"/>
                  </a:schemeClr>
                </a:solidFill>
                <a:latin typeface="微软雅黑" panose="020B0503020204020204" pitchFamily="34" charset="-122"/>
                <a:ea typeface="微软雅黑" panose="020B0503020204020204" pitchFamily="34" charset="-122"/>
              </a:rPr>
              <a:t>Roychoudhury</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kern="100" dirty="0" err="1">
                <a:solidFill>
                  <a:schemeClr val="tx1">
                    <a:lumMod val="75000"/>
                    <a:lumOff val="25000"/>
                  </a:schemeClr>
                </a:solidFill>
                <a:latin typeface="微软雅黑" panose="020B0503020204020204" pitchFamily="34" charset="-122"/>
                <a:ea typeface="微软雅黑" panose="020B0503020204020204" pitchFamily="34" charset="-122"/>
              </a:rPr>
              <a:t>Coveragebased</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kern="100" dirty="0" err="1">
                <a:solidFill>
                  <a:schemeClr val="tx1">
                    <a:lumMod val="75000"/>
                    <a:lumOff val="25000"/>
                  </a:schemeClr>
                </a:solidFill>
                <a:latin typeface="微软雅黑" panose="020B0503020204020204" pitchFamily="34" charset="-122"/>
                <a:ea typeface="微软雅黑" panose="020B0503020204020204" pitchFamily="34" charset="-122"/>
              </a:rPr>
              <a:t>greybox</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 fuzzing as </a:t>
            </a:r>
            <a:r>
              <a:rPr lang="en-US" altLang="zh-CN" sz="1600" kern="100" dirty="0" err="1">
                <a:solidFill>
                  <a:schemeClr val="tx1">
                    <a:lumMod val="75000"/>
                    <a:lumOff val="25000"/>
                  </a:schemeClr>
                </a:solidFill>
                <a:latin typeface="微软雅黑" panose="020B0503020204020204" pitchFamily="34" charset="-122"/>
                <a:ea typeface="微软雅黑" panose="020B0503020204020204" pitchFamily="34" charset="-122"/>
              </a:rPr>
              <a:t>markov</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 chain. In ACM Conference on Computer and Communications Security (CCS), 2016. </a:t>
            </a:r>
          </a:p>
          <a:p>
            <a:pPr algn="just"/>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[12] Cristian </a:t>
            </a:r>
            <a:r>
              <a:rPr lang="en-US" altLang="zh-CN" sz="1600" kern="100" dirty="0" err="1">
                <a:solidFill>
                  <a:schemeClr val="tx1">
                    <a:lumMod val="75000"/>
                    <a:lumOff val="25000"/>
                  </a:schemeClr>
                </a:solidFill>
                <a:latin typeface="微软雅黑" panose="020B0503020204020204" pitchFamily="34" charset="-122"/>
                <a:ea typeface="微软雅黑" panose="020B0503020204020204" pitchFamily="34" charset="-122"/>
              </a:rPr>
              <a:t>Cadar</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 Daniel Dunbar, and Dawson R Engler. Klee: Unassisted and automatic generation of high-coverage tests for complex systems programs. In Symposium on Operating Systems Design and Implementation (OSDI), 2008.</a:t>
            </a:r>
            <a:endParaRPr lang="zh-CN" altLang="zh-CN" sz="1600"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134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593163" y="1524094"/>
            <a:ext cx="9005668" cy="3364345"/>
            <a:chOff x="1593163" y="1524094"/>
            <a:chExt cx="9005668" cy="3364345"/>
          </a:xfrm>
        </p:grpSpPr>
        <p:sp>
          <p:nvSpPr>
            <p:cNvPr id="20" name="矩形 19"/>
            <p:cNvSpPr/>
            <p:nvPr/>
          </p:nvSpPr>
          <p:spPr>
            <a:xfrm>
              <a:off x="2226538" y="2082191"/>
              <a:ext cx="7738918" cy="2248952"/>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03999" y="1590823"/>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005335" y="1902033"/>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593163" y="1524094"/>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965456" y="4245190"/>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266792" y="4556400"/>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854620" y="4178461"/>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913909" y="1823525"/>
              <a:ext cx="4364182" cy="4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3446393" y="2379742"/>
            <a:ext cx="5726305" cy="707886"/>
          </a:xfrm>
          <a:prstGeom prst="rect">
            <a:avLst/>
          </a:prstGeom>
          <a:noFill/>
        </p:spPr>
        <p:txBody>
          <a:bodyPr wrap="square" rtlCol="0">
            <a:spAutoFit/>
          </a:bodyPr>
          <a:lstStyle/>
          <a:p>
            <a:pPr algn="ctr"/>
            <a:r>
              <a:rPr lang="zh-CN" altLang="en-US" sz="4000" b="1" dirty="0">
                <a:solidFill>
                  <a:srgbClr val="084772"/>
                </a:solidFill>
                <a:latin typeface="微软雅黑" panose="020B0503020204020204" pitchFamily="34" charset="-122"/>
                <a:ea typeface="微软雅黑" panose="020B0503020204020204" pitchFamily="34" charset="-122"/>
              </a:rPr>
              <a:t>谢谢！</a:t>
            </a:r>
          </a:p>
        </p:txBody>
      </p:sp>
      <p:cxnSp>
        <p:nvCxnSpPr>
          <p:cNvPr id="33" name="直接连接符 32"/>
          <p:cNvCxnSpPr/>
          <p:nvPr/>
        </p:nvCxnSpPr>
        <p:spPr>
          <a:xfrm>
            <a:off x="4056951" y="3435886"/>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34" name="等腰三角形 33"/>
          <p:cNvSpPr/>
          <p:nvPr/>
        </p:nvSpPr>
        <p:spPr>
          <a:xfrm rot="10800000">
            <a:off x="5882450" y="3435886"/>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9380" y="741053"/>
            <a:ext cx="1413234" cy="140370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约学术论文答辩PPT模板"/>
</p:tagLst>
</file>

<file path=ppt/theme/theme1.xml><?xml version="1.0" encoding="utf-8"?>
<a:theme xmlns:a="http://schemas.openxmlformats.org/drawingml/2006/main" name="千库网">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3476</TotalTime>
  <Words>1623</Words>
  <Application>Microsoft Office PowerPoint</Application>
  <PresentationFormat>宽屏</PresentationFormat>
  <Paragraphs>74</Paragraphs>
  <Slides>9</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等线</vt:lpstr>
      <vt:lpstr>华文细黑</vt:lpstr>
      <vt:lpstr>宋体</vt:lpstr>
      <vt:lpstr>微软雅黑</vt:lpstr>
      <vt:lpstr>Arial</vt:lpstr>
      <vt:lpstr>Calibri</vt:lpstr>
      <vt:lpstr>Calibri Light</vt:lpstr>
      <vt:lpstr>Times New Roman</vt:lpstr>
      <vt:lpstr>Wingdings</vt:lpstr>
      <vt:lpstr>千库网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立项答辩PPT</dc:title>
  <dc:creator>lenovo</dc:creator>
  <cp:lastModifiedBy>秦 晨风</cp:lastModifiedBy>
  <cp:revision>280</cp:revision>
  <dcterms:created xsi:type="dcterms:W3CDTF">2016-03-16T13:16:00Z</dcterms:created>
  <dcterms:modified xsi:type="dcterms:W3CDTF">2022-09-05T04:28:43Z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BB742EFE857945E4A79D97A70AF64DC6</vt:lpwstr>
  </property>
  <property fmtid="{D5CDD505-2E9C-101B-9397-08002B2CF9AE}" pid="3" name="KSOProductBuildVer">
    <vt:lpwstr>2052-11.1.0.10356</vt:lpwstr>
  </property>
</Properties>
</file>