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2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omfortaa" panose="020B0604020202020204" charset="0"/>
      <p:regular r:id="rId18"/>
      <p:bold r:id="rId19"/>
    </p:embeddedFont>
    <p:embeddedFont>
      <p:font typeface="Comic Sans MS" panose="030F0702030302020204" pitchFamily="66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92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416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IldY2yjk2zoOPuObE79u/XvG7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7E29E6-5A41-47A2-9922-1D275547BD7E}">
  <a:tblStyle styleId="{D37E29E6-5A41-47A2-9922-1D275547BD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>
        <p:guide orient="horz" pos="1992"/>
        <p:guide pos="3840"/>
        <p:guide orient="horz" pos="14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973a391e0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973a391e0_2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13973a391e0_2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973a391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973a391e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13973a391e0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973a3918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973a3918e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13973a3918e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973a391e0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973a391e0_1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13973a391e0_1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Google Shape;16;p18"/>
          <p:cNvSpPr txBox="1">
            <a:spLocks noGrp="1"/>
          </p:cNvSpPr>
          <p:nvPr>
            <p:ph type="body" idx="1"/>
          </p:nvPr>
        </p:nvSpPr>
        <p:spPr>
          <a:xfrm>
            <a:off x="3512343" y="5922140"/>
            <a:ext cx="5167313" cy="5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body" idx="3"/>
          </p:nvPr>
        </p:nvSpPr>
        <p:spPr>
          <a:xfrm>
            <a:off x="4038600" y="3608511"/>
            <a:ext cx="4114800" cy="518795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350836" y="2445633"/>
            <a:ext cx="11490325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3 Column">
  <p:cSld name="Content 3 Colum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 txBox="1"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body" idx="1"/>
          </p:nvPr>
        </p:nvSpPr>
        <p:spPr>
          <a:xfrm>
            <a:off x="960121" y="3669506"/>
            <a:ext cx="3108326" cy="256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/>
            </a:lvl2pPr>
            <a:lvl3pPr marL="1371600" lvl="2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/>
            </a:lvl3pPr>
            <a:lvl4pPr marL="1828800" lvl="3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/>
            </a:lvl4pPr>
            <a:lvl5pPr marL="2286000" lvl="4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>
            <a:spLocks noGrp="1"/>
          </p:cNvSpPr>
          <p:nvPr>
            <p:ph type="pic" idx="2"/>
          </p:nvPr>
        </p:nvSpPr>
        <p:spPr>
          <a:xfrm>
            <a:off x="960438" y="1624013"/>
            <a:ext cx="3108325" cy="18923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7"/>
          <p:cNvSpPr>
            <a:spLocks noGrp="1"/>
          </p:cNvSpPr>
          <p:nvPr>
            <p:ph type="pic" idx="3"/>
          </p:nvPr>
        </p:nvSpPr>
        <p:spPr>
          <a:xfrm>
            <a:off x="4542155" y="1623219"/>
            <a:ext cx="3108325" cy="18923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7"/>
          <p:cNvSpPr>
            <a:spLocks noGrp="1"/>
          </p:cNvSpPr>
          <p:nvPr>
            <p:ph type="pic" idx="4"/>
          </p:nvPr>
        </p:nvSpPr>
        <p:spPr>
          <a:xfrm>
            <a:off x="8122920" y="1623219"/>
            <a:ext cx="3108325" cy="18923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27"/>
          <p:cNvSpPr txBox="1">
            <a:spLocks noGrp="1"/>
          </p:cNvSpPr>
          <p:nvPr>
            <p:ph type="body" idx="5"/>
          </p:nvPr>
        </p:nvSpPr>
        <p:spPr>
          <a:xfrm>
            <a:off x="4541837" y="3681412"/>
            <a:ext cx="3108326" cy="256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/>
            </a:lvl2pPr>
            <a:lvl3pPr marL="1371600" lvl="2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/>
            </a:lvl3pPr>
            <a:lvl4pPr marL="1828800" lvl="3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/>
            </a:lvl4pPr>
            <a:lvl5pPr marL="2286000" lvl="4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7"/>
          <p:cNvSpPr txBox="1">
            <a:spLocks noGrp="1"/>
          </p:cNvSpPr>
          <p:nvPr>
            <p:ph type="body" idx="6"/>
          </p:nvPr>
        </p:nvSpPr>
        <p:spPr>
          <a:xfrm>
            <a:off x="8122919" y="3681412"/>
            <a:ext cx="3108326" cy="256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/>
            </a:lvl2pPr>
            <a:lvl3pPr marL="1371600" lvl="2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/>
            </a:lvl3pPr>
            <a:lvl4pPr marL="1828800" lvl="3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/>
            </a:lvl4pPr>
            <a:lvl5pPr marL="2286000" lvl="4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dk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3512343" y="5922140"/>
            <a:ext cx="5167313" cy="5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3"/>
          </p:nvPr>
        </p:nvSpPr>
        <p:spPr>
          <a:xfrm>
            <a:off x="4038600" y="3608511"/>
            <a:ext cx="4114800" cy="518795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350836" y="2445633"/>
            <a:ext cx="11490325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3"/>
          <p:cNvSpPr txBox="1"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body" idx="1"/>
          </p:nvPr>
        </p:nvSpPr>
        <p:spPr>
          <a:xfrm>
            <a:off x="1478756" y="1569719"/>
            <a:ext cx="9234488" cy="2651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dk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9"/>
          <p:cNvSpPr txBox="1">
            <a:spLocks noGrp="1"/>
          </p:cNvSpPr>
          <p:nvPr>
            <p:ph type="title"/>
          </p:nvPr>
        </p:nvSpPr>
        <p:spPr>
          <a:xfrm>
            <a:off x="702365" y="1660810"/>
            <a:ext cx="10787270" cy="830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body" idx="1"/>
          </p:nvPr>
        </p:nvSpPr>
        <p:spPr>
          <a:xfrm>
            <a:off x="3512343" y="5137992"/>
            <a:ext cx="5167313" cy="518795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body" idx="3"/>
          </p:nvPr>
        </p:nvSpPr>
        <p:spPr>
          <a:xfrm>
            <a:off x="588194" y="3903126"/>
            <a:ext cx="3064668" cy="5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4"/>
          </p:nvPr>
        </p:nvSpPr>
        <p:spPr>
          <a:xfrm>
            <a:off x="4563664" y="3893330"/>
            <a:ext cx="3064668" cy="5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body" idx="5"/>
          </p:nvPr>
        </p:nvSpPr>
        <p:spPr>
          <a:xfrm>
            <a:off x="8539138" y="3903126"/>
            <a:ext cx="3064668" cy="5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29"/>
          <p:cNvSpPr>
            <a:spLocks noGrp="1"/>
          </p:cNvSpPr>
          <p:nvPr>
            <p:ph type="clipArt" idx="6"/>
          </p:nvPr>
        </p:nvSpPr>
        <p:spPr>
          <a:xfrm>
            <a:off x="1754768" y="3098985"/>
            <a:ext cx="731520" cy="73152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9"/>
          <p:cNvSpPr>
            <a:spLocks noGrp="1"/>
          </p:cNvSpPr>
          <p:nvPr>
            <p:ph type="clipArt" idx="7"/>
          </p:nvPr>
        </p:nvSpPr>
        <p:spPr>
          <a:xfrm>
            <a:off x="5730240" y="3098985"/>
            <a:ext cx="731520" cy="73152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9"/>
          <p:cNvSpPr>
            <a:spLocks noGrp="1"/>
          </p:cNvSpPr>
          <p:nvPr>
            <p:ph type="clipArt" idx="8"/>
          </p:nvPr>
        </p:nvSpPr>
        <p:spPr>
          <a:xfrm>
            <a:off x="9705712" y="3098985"/>
            <a:ext cx="731520" cy="7315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24"/>
          <p:cNvSpPr txBox="1"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body" idx="1"/>
          </p:nvPr>
        </p:nvSpPr>
        <p:spPr>
          <a:xfrm>
            <a:off x="1478756" y="1569719"/>
            <a:ext cx="9234488" cy="2651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dk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30"/>
          <p:cNvSpPr txBox="1">
            <a:spLocks noGrp="1"/>
          </p:cNvSpPr>
          <p:nvPr>
            <p:ph type="title"/>
          </p:nvPr>
        </p:nvSpPr>
        <p:spPr>
          <a:xfrm>
            <a:off x="702365" y="1660810"/>
            <a:ext cx="10787270" cy="830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0"/>
          <p:cNvSpPr txBox="1">
            <a:spLocks noGrp="1"/>
          </p:cNvSpPr>
          <p:nvPr>
            <p:ph type="body" idx="1"/>
          </p:nvPr>
        </p:nvSpPr>
        <p:spPr>
          <a:xfrm>
            <a:off x="3512343" y="5137992"/>
            <a:ext cx="5167313" cy="518795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body" idx="3"/>
          </p:nvPr>
        </p:nvSpPr>
        <p:spPr>
          <a:xfrm>
            <a:off x="588194" y="3903126"/>
            <a:ext cx="3064668" cy="5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body" idx="4"/>
          </p:nvPr>
        </p:nvSpPr>
        <p:spPr>
          <a:xfrm>
            <a:off x="4563664" y="3893330"/>
            <a:ext cx="3064668" cy="5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body" idx="5"/>
          </p:nvPr>
        </p:nvSpPr>
        <p:spPr>
          <a:xfrm>
            <a:off x="8539138" y="3903126"/>
            <a:ext cx="3064668" cy="5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>
            <a:spLocks noGrp="1"/>
          </p:cNvSpPr>
          <p:nvPr>
            <p:ph type="clipArt" idx="6"/>
          </p:nvPr>
        </p:nvSpPr>
        <p:spPr>
          <a:xfrm>
            <a:off x="1754768" y="3098985"/>
            <a:ext cx="731520" cy="73152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30"/>
          <p:cNvSpPr>
            <a:spLocks noGrp="1"/>
          </p:cNvSpPr>
          <p:nvPr>
            <p:ph type="clipArt" idx="7"/>
          </p:nvPr>
        </p:nvSpPr>
        <p:spPr>
          <a:xfrm>
            <a:off x="5730240" y="3098985"/>
            <a:ext cx="731520" cy="73152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30"/>
          <p:cNvSpPr>
            <a:spLocks noGrp="1"/>
          </p:cNvSpPr>
          <p:nvPr>
            <p:ph type="clipArt" idx="8"/>
          </p:nvPr>
        </p:nvSpPr>
        <p:spPr>
          <a:xfrm>
            <a:off x="9705712" y="3098985"/>
            <a:ext cx="731520" cy="7315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8000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</p:sp>
      <p:sp>
        <p:nvSpPr>
          <p:cNvPr id="40" name="Google Shape;40;p19"/>
          <p:cNvSpPr txBox="1">
            <a:spLocks noGrp="1"/>
          </p:cNvSpPr>
          <p:nvPr>
            <p:ph type="title"/>
          </p:nvPr>
        </p:nvSpPr>
        <p:spPr>
          <a:xfrm>
            <a:off x="7068819" y="642927"/>
            <a:ext cx="4846320" cy="143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1"/>
          </p:nvPr>
        </p:nvSpPr>
        <p:spPr>
          <a:xfrm>
            <a:off x="7068820" y="2078875"/>
            <a:ext cx="4114800" cy="379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/>
          <p:nvPr/>
        </p:nvSpPr>
        <p:spPr>
          <a:xfrm>
            <a:off x="7068820" y="6303963"/>
            <a:ext cx="3014980" cy="554037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6225539" y="1546138"/>
            <a:ext cx="4023360" cy="464871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>
            <a:spLocks noGrp="1"/>
          </p:cNvSpPr>
          <p:nvPr>
            <p:ph type="pic" idx="2"/>
          </p:nvPr>
        </p:nvSpPr>
        <p:spPr>
          <a:xfrm>
            <a:off x="0" y="0"/>
            <a:ext cx="5416550" cy="6846932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3"/>
          </p:nvPr>
        </p:nvSpPr>
        <p:spPr>
          <a:xfrm>
            <a:off x="6096000" y="2799617"/>
            <a:ext cx="4646246" cy="221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0"/>
          <p:cNvSpPr txBox="1"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">
  <p:cSld name="Section Brea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67922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21"/>
          <p:cNvSpPr txBox="1">
            <a:spLocks noGrp="1"/>
          </p:cNvSpPr>
          <p:nvPr>
            <p:ph type="title"/>
          </p:nvPr>
        </p:nvSpPr>
        <p:spPr>
          <a:xfrm>
            <a:off x="6096000" y="2262871"/>
            <a:ext cx="5251450" cy="166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1"/>
          </p:nvPr>
        </p:nvSpPr>
        <p:spPr>
          <a:xfrm>
            <a:off x="6096000" y="4378134"/>
            <a:ext cx="5251450" cy="365125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Table">
  <p:cSld name="Chart and Tab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 txBox="1">
            <a:spLocks noGrp="1"/>
          </p:cNvSpPr>
          <p:nvPr>
            <p:ph type="title"/>
          </p:nvPr>
        </p:nvSpPr>
        <p:spPr>
          <a:xfrm>
            <a:off x="7792279" y="365125"/>
            <a:ext cx="4018722" cy="57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7792279" y="1263841"/>
            <a:ext cx="4018722" cy="4636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302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25"/>
          <p:cNvSpPr>
            <a:spLocks noGrp="1"/>
          </p:cNvSpPr>
          <p:nvPr>
            <p:ph type="pic" idx="2"/>
          </p:nvPr>
        </p:nvSpPr>
        <p:spPr>
          <a:xfrm>
            <a:off x="736600" y="365125"/>
            <a:ext cx="2997200" cy="1781979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25"/>
          <p:cNvSpPr>
            <a:spLocks noGrp="1"/>
          </p:cNvSpPr>
          <p:nvPr>
            <p:ph type="pic" idx="3"/>
          </p:nvPr>
        </p:nvSpPr>
        <p:spPr>
          <a:xfrm>
            <a:off x="4051300" y="365125"/>
            <a:ext cx="2997200" cy="1781979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>
            <a:spLocks noGrp="1"/>
          </p:cNvSpPr>
          <p:nvPr>
            <p:ph type="pic" idx="4"/>
          </p:nvPr>
        </p:nvSpPr>
        <p:spPr>
          <a:xfrm>
            <a:off x="736600" y="2422525"/>
            <a:ext cx="2997200" cy="1781979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5"/>
          <p:cNvSpPr>
            <a:spLocks noGrp="1"/>
          </p:cNvSpPr>
          <p:nvPr>
            <p:ph type="pic" idx="5"/>
          </p:nvPr>
        </p:nvSpPr>
        <p:spPr>
          <a:xfrm>
            <a:off x="4051300" y="2422525"/>
            <a:ext cx="2997200" cy="1781979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5"/>
          <p:cNvSpPr>
            <a:spLocks noGrp="1"/>
          </p:cNvSpPr>
          <p:nvPr>
            <p:ph type="pic" idx="6"/>
          </p:nvPr>
        </p:nvSpPr>
        <p:spPr>
          <a:xfrm>
            <a:off x="736600" y="4479925"/>
            <a:ext cx="2997200" cy="1781979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5"/>
          <p:cNvSpPr>
            <a:spLocks noGrp="1"/>
          </p:cNvSpPr>
          <p:nvPr>
            <p:ph type="pic" idx="7"/>
          </p:nvPr>
        </p:nvSpPr>
        <p:spPr>
          <a:xfrm>
            <a:off x="4051300" y="4479925"/>
            <a:ext cx="2997200" cy="178197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5"/>
          <p:cNvSpPr/>
          <p:nvPr/>
        </p:nvSpPr>
        <p:spPr>
          <a:xfrm>
            <a:off x="7781678" y="6303963"/>
            <a:ext cx="3014980" cy="554037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 Column">
  <p:cSld name="Content 2 Colum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 txBox="1"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>
            <a:spLocks noGrp="1"/>
          </p:cNvSpPr>
          <p:nvPr>
            <p:ph type="pic" idx="2"/>
          </p:nvPr>
        </p:nvSpPr>
        <p:spPr>
          <a:xfrm>
            <a:off x="6578601" y="1638300"/>
            <a:ext cx="5156200" cy="18923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6"/>
          <p:cNvSpPr>
            <a:spLocks noGrp="1"/>
          </p:cNvSpPr>
          <p:nvPr>
            <p:ph type="pic" idx="3"/>
          </p:nvPr>
        </p:nvSpPr>
        <p:spPr>
          <a:xfrm>
            <a:off x="469900" y="1638300"/>
            <a:ext cx="5156200" cy="18923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26"/>
          <p:cNvSpPr txBox="1"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body" idx="4"/>
          </p:nvPr>
        </p:nvSpPr>
        <p:spPr>
          <a:xfrm>
            <a:off x="469107" y="4531139"/>
            <a:ext cx="5157787" cy="203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body" idx="5"/>
          </p:nvPr>
        </p:nvSpPr>
        <p:spPr>
          <a:xfrm>
            <a:off x="6565107" y="3864355"/>
            <a:ext cx="5183188" cy="494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6"/>
          </p:nvPr>
        </p:nvSpPr>
        <p:spPr>
          <a:xfrm>
            <a:off x="6565107" y="4531139"/>
            <a:ext cx="5183188" cy="203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1" r:id="rId8"/>
    <p:sldLayoutId id="2147483662" r:id="rId9"/>
    <p:sldLayoutId id="214748366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" descr="abstract imag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 amt="52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"/>
          <p:cNvSpPr txBox="1">
            <a:spLocks noGrp="1"/>
          </p:cNvSpPr>
          <p:nvPr>
            <p:ph type="title"/>
          </p:nvPr>
        </p:nvSpPr>
        <p:spPr>
          <a:xfrm>
            <a:off x="350836" y="2445633"/>
            <a:ext cx="114903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/>
              <a:t>KJC Students Portal</a:t>
            </a:r>
            <a:endParaRPr/>
          </a:p>
        </p:txBody>
      </p:sp>
      <p:sp>
        <p:nvSpPr>
          <p:cNvPr id="123" name="Google Shape;123;p1"/>
          <p:cNvSpPr txBox="1">
            <a:spLocks noGrp="1"/>
          </p:cNvSpPr>
          <p:nvPr>
            <p:ph type="body" idx="1"/>
          </p:nvPr>
        </p:nvSpPr>
        <p:spPr>
          <a:xfrm>
            <a:off x="3512343" y="5922140"/>
            <a:ext cx="5167313" cy="5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Version: 0.9.6</a:t>
            </a:r>
            <a:endParaRPr/>
          </a:p>
        </p:txBody>
      </p:sp>
      <p:sp>
        <p:nvSpPr>
          <p:cNvPr id="124" name="Google Shape;124;p1"/>
          <p:cNvSpPr txBox="1">
            <a:spLocks noGrp="1"/>
          </p:cNvSpPr>
          <p:nvPr>
            <p:ph type="body" idx="3"/>
          </p:nvPr>
        </p:nvSpPr>
        <p:spPr>
          <a:xfrm>
            <a:off x="4038600" y="4771536"/>
            <a:ext cx="4114800" cy="369300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OVERVIEW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4" descr="abstract image"/>
          <p:cNvPicPr preferRelativeResize="0"/>
          <p:nvPr/>
        </p:nvPicPr>
        <p:blipFill rotWithShape="1">
          <a:blip r:embed="rId3">
            <a:alphaModFix amt="52000"/>
          </a:blip>
          <a:srcRect l="22717" r="45641"/>
          <a:stretch/>
        </p:blipFill>
        <p:spPr>
          <a:xfrm rot="-5400000">
            <a:off x="2667002" y="-2666999"/>
            <a:ext cx="6857999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4"/>
          <p:cNvSpPr txBox="1"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/>
              <a:t>THANK YOU</a:t>
            </a:r>
            <a:endParaRPr/>
          </a:p>
        </p:txBody>
      </p:sp>
      <p:pic>
        <p:nvPicPr>
          <p:cNvPr id="225" name="Google Shape;225;p14" descr="User"/>
          <p:cNvPicPr preferRelativeResize="0">
            <a:picLocks noGrp="1"/>
          </p:cNvPicPr>
          <p:nvPr>
            <p:ph type="clipArt" idx="6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3118393" y="2553510"/>
            <a:ext cx="73152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4" descr="Envelope"/>
          <p:cNvPicPr preferRelativeResize="0">
            <a:picLocks noGrp="1"/>
          </p:cNvPicPr>
          <p:nvPr>
            <p:ph type="clipArt" idx="8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8077287" y="2553510"/>
            <a:ext cx="731520" cy="73152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4"/>
          <p:cNvSpPr txBox="1">
            <a:spLocks noGrp="1"/>
          </p:cNvSpPr>
          <p:nvPr>
            <p:ph type="body" idx="3"/>
          </p:nvPr>
        </p:nvSpPr>
        <p:spPr>
          <a:xfrm>
            <a:off x="1951750" y="3830498"/>
            <a:ext cx="3064800" cy="14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SHAKIR ALI</a:t>
            </a:r>
            <a:endParaRPr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SHOUVIK DE</a:t>
            </a:r>
            <a:endParaRPr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UTTAM KESARWANI</a:t>
            </a:r>
            <a:endParaRPr/>
          </a:p>
        </p:txBody>
      </p:sp>
      <p:sp>
        <p:nvSpPr>
          <p:cNvPr id="228" name="Google Shape;228;p14"/>
          <p:cNvSpPr txBox="1">
            <a:spLocks noGrp="1"/>
          </p:cNvSpPr>
          <p:nvPr>
            <p:ph type="body" idx="5"/>
          </p:nvPr>
        </p:nvSpPr>
        <p:spPr>
          <a:xfrm>
            <a:off x="6910638" y="3565598"/>
            <a:ext cx="3064800" cy="16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21bcae35@kristujayanti.com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21bcae48@kristujayanti.com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21bcae55@kristujayanti.com</a:t>
            </a:r>
            <a:endParaRPr/>
          </a:p>
        </p:txBody>
      </p:sp>
      <p:sp>
        <p:nvSpPr>
          <p:cNvPr id="229" name="Google Shape;229;p14"/>
          <p:cNvSpPr txBox="1">
            <a:spLocks noGrp="1"/>
          </p:cNvSpPr>
          <p:nvPr>
            <p:ph type="body" idx="1"/>
          </p:nvPr>
        </p:nvSpPr>
        <p:spPr>
          <a:xfrm>
            <a:off x="3512343" y="5680792"/>
            <a:ext cx="5167200" cy="518700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KJC Students Portal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 txBox="1">
            <a:spLocks noGrp="1"/>
          </p:cNvSpPr>
          <p:nvPr>
            <p:ph type="title"/>
          </p:nvPr>
        </p:nvSpPr>
        <p:spPr>
          <a:xfrm>
            <a:off x="7068819" y="642927"/>
            <a:ext cx="4846320" cy="143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pic>
        <p:nvPicPr>
          <p:cNvPr id="130" name="Google Shape;130;p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369" r="20363"/>
          <a:stretch/>
        </p:blipFill>
        <p:spPr>
          <a:xfrm>
            <a:off x="0" y="0"/>
            <a:ext cx="6096000" cy="6858000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</p:pic>
      <p:sp>
        <p:nvSpPr>
          <p:cNvPr id="131" name="Google Shape;131;p2"/>
          <p:cNvSpPr txBox="1">
            <a:spLocks noGrp="1"/>
          </p:cNvSpPr>
          <p:nvPr>
            <p:ph type="body" idx="1"/>
          </p:nvPr>
        </p:nvSpPr>
        <p:spPr>
          <a:xfrm>
            <a:off x="7068820" y="2247900"/>
            <a:ext cx="4114800" cy="37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INTRODUCTION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TEAM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TECHNICAL DETAILS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FEATURES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CONCLUSION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2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id="139" name="Google Shape;139;p3" descr="table with various people working on their laptops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3617" r="23616"/>
          <a:stretch/>
        </p:blipFill>
        <p:spPr>
          <a:xfrm>
            <a:off x="0" y="0"/>
            <a:ext cx="5416550" cy="684693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"/>
          <p:cNvSpPr txBox="1">
            <a:spLocks noGrp="1"/>
          </p:cNvSpPr>
          <p:nvPr>
            <p:ph type="body" idx="1"/>
          </p:nvPr>
        </p:nvSpPr>
        <p:spPr>
          <a:xfrm>
            <a:off x="7535914" y="1633438"/>
            <a:ext cx="3017400" cy="465000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A Brief Overview</a:t>
            </a:r>
            <a:endParaRPr/>
          </a:p>
        </p:txBody>
      </p:sp>
      <p:sp>
        <p:nvSpPr>
          <p:cNvPr id="141" name="Google Shape;141;p3"/>
          <p:cNvSpPr txBox="1">
            <a:spLocks noGrp="1"/>
          </p:cNvSpPr>
          <p:nvPr>
            <p:ph type="body" idx="3"/>
          </p:nvPr>
        </p:nvSpPr>
        <p:spPr>
          <a:xfrm>
            <a:off x="6195750" y="3572725"/>
            <a:ext cx="5537700" cy="22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800" dirty="0">
                <a:latin typeface="Comfortaa"/>
                <a:ea typeface="Comfortaa"/>
                <a:cs typeface="Comfortaa"/>
                <a:sym typeface="Comfortaa"/>
              </a:rPr>
              <a:t>students portal is a personalized portal which can be used by teachers, class representatives and students. It enables facilities like uploading marksheet, viewing attendance, notice board, etc.</a:t>
            </a:r>
            <a:endParaRPr sz="1800" dirty="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800" dirty="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800" dirty="0">
                <a:latin typeface="Comfortaa"/>
                <a:ea typeface="Comfortaa"/>
                <a:cs typeface="Comfortaa"/>
                <a:sym typeface="Comfortaa"/>
              </a:rPr>
              <a:t>This portal will support user authentication and content</a:t>
            </a:r>
            <a:endParaRPr sz="1800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2" name="Google Shape;142;p3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13973a391e0_2_1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3638" r="23643"/>
          <a:stretch/>
        </p:blipFill>
        <p:spPr>
          <a:xfrm>
            <a:off x="0" y="0"/>
            <a:ext cx="5416499" cy="6846901"/>
          </a:xfrm>
          <a:prstGeom prst="rect">
            <a:avLst/>
          </a:prstGeom>
        </p:spPr>
      </p:pic>
      <p:sp>
        <p:nvSpPr>
          <p:cNvPr id="149" name="Google Shape;149;g13973a391e0_2_12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40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50" name="Google Shape;150;g13973a391e0_2_12"/>
          <p:cNvSpPr txBox="1">
            <a:spLocks noGrp="1"/>
          </p:cNvSpPr>
          <p:nvPr>
            <p:ph type="body" idx="3"/>
          </p:nvPr>
        </p:nvSpPr>
        <p:spPr>
          <a:xfrm>
            <a:off x="5834150" y="1699575"/>
            <a:ext cx="6096000" cy="461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292929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Currently ERP portals allow only a handful of features but we believe we can extend it’s functionality by providing students and teachers with a customized portal which is more customized to their needs.</a:t>
            </a:r>
            <a:endParaRPr sz="2000" b="1" dirty="0">
              <a:solidFill>
                <a:srgbClr val="292929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292929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292929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By providing the students with relevant information at hand, we have made this portal more accessible and informative. By providing a notifications center we have also given the college another communication tool.</a:t>
            </a:r>
            <a:endParaRPr sz="2000" b="1" dirty="0">
              <a:solidFill>
                <a:srgbClr val="292929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292929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endParaRPr sz="2000" b="1" dirty="0">
              <a:solidFill>
                <a:srgbClr val="292929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b="1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1" name="Google Shape;151;g13973a391e0_2_12"/>
          <p:cNvSpPr txBox="1">
            <a:spLocks noGrp="1"/>
          </p:cNvSpPr>
          <p:nvPr>
            <p:ph type="title"/>
          </p:nvPr>
        </p:nvSpPr>
        <p:spPr>
          <a:xfrm>
            <a:off x="6095999" y="612037"/>
            <a:ext cx="5897100" cy="88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Why switch to KJC portal?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>
            <a:spLocks noGrp="1"/>
          </p:cNvSpPr>
          <p:nvPr>
            <p:ph type="title"/>
          </p:nvPr>
        </p:nvSpPr>
        <p:spPr>
          <a:xfrm>
            <a:off x="6096000" y="2262871"/>
            <a:ext cx="5251450" cy="166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TECHNICAL DETAILS</a:t>
            </a:r>
            <a:endParaRPr/>
          </a:p>
        </p:txBody>
      </p:sp>
      <p:pic>
        <p:nvPicPr>
          <p:cNvPr id="167" name="Google Shape;167;p4" descr="close up of computer cod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370" r="20369"/>
          <a:stretch/>
        </p:blipFill>
        <p:spPr>
          <a:xfrm>
            <a:off x="0" y="0"/>
            <a:ext cx="6096000" cy="686792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7304405" y="4527049"/>
            <a:ext cx="2834700" cy="365100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LET’S DIVE IN</a:t>
            </a:r>
            <a:endParaRPr/>
          </a:p>
        </p:txBody>
      </p:sp>
      <p:sp>
        <p:nvSpPr>
          <p:cNvPr id="169" name="Google Shape;169;p4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g13973a391e0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6375" r="16375"/>
          <a:stretch/>
        </p:blipFill>
        <p:spPr>
          <a:xfrm>
            <a:off x="-497625" y="-4950"/>
            <a:ext cx="6158223" cy="6867900"/>
          </a:xfrm>
          <a:prstGeom prst="rect">
            <a:avLst/>
          </a:prstGeom>
        </p:spPr>
      </p:pic>
      <p:sp>
        <p:nvSpPr>
          <p:cNvPr id="176" name="Google Shape;176;g13973a391e0_0_0"/>
          <p:cNvSpPr txBox="1">
            <a:spLocks noGrp="1"/>
          </p:cNvSpPr>
          <p:nvPr>
            <p:ph type="title"/>
          </p:nvPr>
        </p:nvSpPr>
        <p:spPr>
          <a:xfrm>
            <a:off x="6297775" y="868948"/>
            <a:ext cx="5251500" cy="792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Frontend</a:t>
            </a:r>
            <a:endParaRPr/>
          </a:p>
        </p:txBody>
      </p:sp>
      <p:sp>
        <p:nvSpPr>
          <p:cNvPr id="177" name="Google Shape;177;g13973a391e0_0_0"/>
          <p:cNvSpPr txBox="1">
            <a:spLocks noGrp="1"/>
          </p:cNvSpPr>
          <p:nvPr>
            <p:ph type="body" idx="1"/>
          </p:nvPr>
        </p:nvSpPr>
        <p:spPr>
          <a:xfrm>
            <a:off x="6096000" y="1872425"/>
            <a:ext cx="5897100" cy="5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</a:t>
            </a:r>
            <a:r>
              <a:rPr lang="en-US" sz="1800"/>
              <a:t>Technology Used</a:t>
            </a:r>
            <a:endParaRPr sz="1800"/>
          </a:p>
        </p:txBody>
      </p:sp>
      <p:sp>
        <p:nvSpPr>
          <p:cNvPr id="178" name="Google Shape;178;g13973a391e0_0_0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40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aphicFrame>
        <p:nvGraphicFramePr>
          <p:cNvPr id="179" name="Google Shape;179;g13973a391e0_0_0"/>
          <p:cNvGraphicFramePr/>
          <p:nvPr/>
        </p:nvGraphicFramePr>
        <p:xfrm>
          <a:off x="6480850" y="2857500"/>
          <a:ext cx="4758650" cy="3379700"/>
        </p:xfrm>
        <a:graphic>
          <a:graphicData uri="http://schemas.openxmlformats.org/drawingml/2006/table">
            <a:tbl>
              <a:tblPr>
                <a:noFill/>
                <a:tableStyleId>{D37E29E6-5A41-47A2-9922-1D275547BD7E}</a:tableStyleId>
              </a:tblPr>
              <a:tblGrid>
                <a:gridCol w="237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4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Structure and Styling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</a:t>
                      </a:r>
                      <a:r>
                        <a:rPr lang="en-US" sz="1800"/>
                        <a:t>HTML5,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CSS3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4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Programing Language Used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</a:t>
                      </a:r>
                      <a:r>
                        <a:rPr lang="en-US" sz="1800"/>
                        <a:t>Node.js (18.9.0 v)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Javascript Framework Used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Svelte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4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CSS Framework</a:t>
                      </a:r>
                      <a:endParaRPr sz="18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Used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Bootstrap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g13973a3918e_0_1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5618" r="5618"/>
          <a:stretch/>
        </p:blipFill>
        <p:spPr>
          <a:xfrm>
            <a:off x="0" y="0"/>
            <a:ext cx="5461451" cy="6867900"/>
          </a:xfrm>
          <a:prstGeom prst="rect">
            <a:avLst/>
          </a:prstGeom>
        </p:spPr>
      </p:pic>
      <p:sp>
        <p:nvSpPr>
          <p:cNvPr id="186" name="Google Shape;186;g13973a3918e_0_12"/>
          <p:cNvSpPr txBox="1">
            <a:spLocks noGrp="1"/>
          </p:cNvSpPr>
          <p:nvPr>
            <p:ph type="title"/>
          </p:nvPr>
        </p:nvSpPr>
        <p:spPr>
          <a:xfrm>
            <a:off x="6297775" y="868948"/>
            <a:ext cx="5251500" cy="792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Backend</a:t>
            </a:r>
            <a:endParaRPr/>
          </a:p>
        </p:txBody>
      </p:sp>
      <p:sp>
        <p:nvSpPr>
          <p:cNvPr id="187" name="Google Shape;187;g13973a3918e_0_12"/>
          <p:cNvSpPr txBox="1">
            <a:spLocks noGrp="1"/>
          </p:cNvSpPr>
          <p:nvPr>
            <p:ph type="body" idx="1"/>
          </p:nvPr>
        </p:nvSpPr>
        <p:spPr>
          <a:xfrm>
            <a:off x="6967075" y="1774201"/>
            <a:ext cx="3912900" cy="47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Technologies Used</a:t>
            </a:r>
            <a:endParaRPr sz="1800"/>
          </a:p>
        </p:txBody>
      </p:sp>
      <p:sp>
        <p:nvSpPr>
          <p:cNvPr id="188" name="Google Shape;188;g13973a3918e_0_12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40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189" name="Google Shape;189;g13973a3918e_0_12"/>
          <p:cNvGraphicFramePr/>
          <p:nvPr/>
        </p:nvGraphicFramePr>
        <p:xfrm>
          <a:off x="6146025" y="3458138"/>
          <a:ext cx="5555000" cy="1645830"/>
        </p:xfrm>
        <a:graphic>
          <a:graphicData uri="http://schemas.openxmlformats.org/drawingml/2006/table">
            <a:tbl>
              <a:tblPr>
                <a:noFill/>
                <a:tableStyleId>{D37E29E6-5A41-47A2-9922-1D275547BD7E}</a:tableStyleId>
              </a:tblPr>
              <a:tblGrid>
                <a:gridCol w="27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Programming Language Used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Node.js(18.9.0v)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Web Server Used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Svelte kit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Database Used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SQLITE 3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g13973a391e0_1_1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6890" r="26939"/>
          <a:stretch/>
        </p:blipFill>
        <p:spPr>
          <a:xfrm>
            <a:off x="0" y="0"/>
            <a:ext cx="6096000" cy="6867899"/>
          </a:xfrm>
          <a:prstGeom prst="rect">
            <a:avLst/>
          </a:prstGeom>
        </p:spPr>
      </p:pic>
      <p:sp>
        <p:nvSpPr>
          <p:cNvPr id="196" name="Google Shape;196;g13973a391e0_1_10"/>
          <p:cNvSpPr txBox="1">
            <a:spLocks noGrp="1"/>
          </p:cNvSpPr>
          <p:nvPr>
            <p:ph type="title"/>
          </p:nvPr>
        </p:nvSpPr>
        <p:spPr>
          <a:xfrm>
            <a:off x="6495025" y="194101"/>
            <a:ext cx="5251500" cy="2053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Emphasis On Cyber Security</a:t>
            </a:r>
            <a:endParaRPr/>
          </a:p>
        </p:txBody>
      </p:sp>
      <p:sp>
        <p:nvSpPr>
          <p:cNvPr id="197" name="Google Shape;197;g13973a391e0_1_10"/>
          <p:cNvSpPr txBox="1">
            <a:spLocks noGrp="1"/>
          </p:cNvSpPr>
          <p:nvPr>
            <p:ph type="body" idx="1"/>
          </p:nvPr>
        </p:nvSpPr>
        <p:spPr>
          <a:xfrm>
            <a:off x="6495025" y="2545184"/>
            <a:ext cx="5251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Designed by keeping cyber security in mind</a:t>
            </a:r>
            <a:endParaRPr sz="1800"/>
          </a:p>
        </p:txBody>
      </p:sp>
      <p:sp>
        <p:nvSpPr>
          <p:cNvPr id="198" name="Google Shape;198;g13973a391e0_1_10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40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99" name="Google Shape;199;g13973a391e0_1_10"/>
          <p:cNvSpPr txBox="1"/>
          <p:nvPr/>
        </p:nvSpPr>
        <p:spPr>
          <a:xfrm>
            <a:off x="6402475" y="3570538"/>
            <a:ext cx="5436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omfortaa"/>
                <a:ea typeface="Comfortaa"/>
                <a:cs typeface="Comfortaa"/>
                <a:sym typeface="Comfortaa"/>
              </a:rPr>
              <a:t>This Web Application has been made while taking special care of Cyber Security. Listed below are a few of the features which make this WebApp secure:</a:t>
            </a:r>
            <a:endParaRPr sz="18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0" name="Google Shape;200;g13973a391e0_1_10"/>
          <p:cNvSpPr txBox="1"/>
          <p:nvPr/>
        </p:nvSpPr>
        <p:spPr>
          <a:xfrm>
            <a:off x="6589525" y="5124800"/>
            <a:ext cx="50625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Separate backend and frontend (Separation of Concerns).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Only localhost allowed in CORS Policy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>
            <a:spLocks noGrp="1"/>
          </p:cNvSpPr>
          <p:nvPr>
            <p:ph type="title"/>
          </p:nvPr>
        </p:nvSpPr>
        <p:spPr>
          <a:xfrm>
            <a:off x="6619700" y="598522"/>
            <a:ext cx="5251500" cy="8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WHAT’S NEXT</a:t>
            </a:r>
            <a:endParaRPr/>
          </a:p>
        </p:txBody>
      </p:sp>
      <p:pic>
        <p:nvPicPr>
          <p:cNvPr id="206" name="Google Shape;206;p9" descr="close up of computer on top of table against a brick wall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370" r="20369"/>
          <a:stretch/>
        </p:blipFill>
        <p:spPr>
          <a:xfrm>
            <a:off x="0" y="0"/>
            <a:ext cx="6096000" cy="6867922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9"/>
          <p:cNvSpPr txBox="1">
            <a:spLocks noGrp="1"/>
          </p:cNvSpPr>
          <p:nvPr>
            <p:ph type="body" idx="1"/>
          </p:nvPr>
        </p:nvSpPr>
        <p:spPr>
          <a:xfrm>
            <a:off x="8056725" y="2065347"/>
            <a:ext cx="2377500" cy="365100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LOOKING AHEAD</a:t>
            </a:r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09" name="Google Shape;209;p9"/>
          <p:cNvSpPr txBox="1"/>
          <p:nvPr/>
        </p:nvSpPr>
        <p:spPr>
          <a:xfrm>
            <a:off x="6619700" y="3129750"/>
            <a:ext cx="5064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omfortaa"/>
                <a:ea typeface="Comfortaa"/>
                <a:cs typeface="Comfortaa"/>
                <a:sym typeface="Comfortaa"/>
              </a:rPr>
              <a:t>This project is still in active development and we have plans to add a lot more features as mentioned in the synopsis of this project.</a:t>
            </a:r>
            <a:endParaRPr sz="1800"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Widescreen</PresentationFormat>
  <Paragraphs>73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Comfortaa</vt:lpstr>
      <vt:lpstr>Arial</vt:lpstr>
      <vt:lpstr>Noto Sans Symbols</vt:lpstr>
      <vt:lpstr>Comic Sans MS</vt:lpstr>
      <vt:lpstr>Calibri</vt:lpstr>
      <vt:lpstr>Office Theme</vt:lpstr>
      <vt:lpstr>Office Theme</vt:lpstr>
      <vt:lpstr>KJC Students Portal</vt:lpstr>
      <vt:lpstr>AGENDA</vt:lpstr>
      <vt:lpstr>INTRODUCTION</vt:lpstr>
      <vt:lpstr>Why switch to KJC portal?</vt:lpstr>
      <vt:lpstr>TECHNICAL DETAILS</vt:lpstr>
      <vt:lpstr>Frontend</vt:lpstr>
      <vt:lpstr>Backend</vt:lpstr>
      <vt:lpstr>Emphasis On Cyber Security</vt:lpstr>
      <vt:lpstr>WHAT’S NEXT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KJC Students Portal</dc:title>
  <dc:creator>Shakir Ali</dc:creator>
  <cp:lastModifiedBy>Shakir Ali</cp:lastModifiedBy>
  <cp:revision>1</cp:revision>
  <dcterms:created xsi:type="dcterms:W3CDTF">2022-09-13T16:23:01Z</dcterms:created>
  <dcterms:modified xsi:type="dcterms:W3CDTF">2023-03-11T15:03:56Z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