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29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7" r:id="rId35"/>
    <p:sldId id="322" r:id="rId36"/>
    <p:sldId id="328" r:id="rId37"/>
    <p:sldId id="323" r:id="rId38"/>
    <p:sldId id="324" r:id="rId39"/>
    <p:sldId id="325" r:id="rId40"/>
    <p:sldId id="326" r:id="rId41"/>
    <p:sldId id="289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7" autoAdjust="0"/>
  </p:normalViewPr>
  <p:slideViewPr>
    <p:cSldViewPr>
      <p:cViewPr varScale="1">
        <p:scale>
          <a:sx n="73" d="100"/>
          <a:sy n="73" d="100"/>
        </p:scale>
        <p:origin x="-10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00338D-3041-4C41-86B7-772A6D068BB1}" type="datetimeFigureOut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476368-60B8-4BA0-8F01-641CAB2493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9236DB-712F-4F92-8627-0947ABFF4149}" type="datetimeFigureOut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4A1F5-E5C5-407B-9C80-7BB8EFAA70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E92C-946E-4AD3-B9B6-9C22EDB3AE45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B174-6F4C-49A5-B444-61BAE9BEA6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057A-761D-4A0B-8AAA-3ECC341B047A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558EF-4B03-4814-AFE8-6AA3FCA7B5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EBFA-9C19-4778-9348-8EA006C6E063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3743-627A-4AAD-B737-6D50379251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F73A-0D36-4DD2-B002-3E2C6E03C53B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DB87-91D2-4058-BA5F-B72E40EBBD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4F4D8-9AFC-4A67-8771-0653F0CD50B9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3C01-7B8D-4AA1-9370-492A2AC23D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29223-F62B-4871-842F-748B538DE309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E600-FA56-4FEC-8E61-C15E9860A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28C1-EAC2-4456-BF1A-0D0CF3609E69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1A70-FC55-4E7C-B0D9-0724A70F06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3A7E-A176-4496-94E4-30991010CFCA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E64F-DB5B-42EF-B222-96CC096E3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80B5B-AE53-481B-B647-EDDF4509043E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F957-47B2-47BF-9337-5F0EF1A76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8F8E-98D0-4E93-935E-4A6829010050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3B81F-DF4E-48DB-843B-FA53130EFC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7557-CD87-4516-988B-4D0EF2367F0F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F3311-3EE4-4AB5-B8CB-9082FBC017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08EA98-85DE-4EFD-A508-0BDFBD91DA59}" type="datetime1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4AE06-9F51-4CE3-8517-BCABD2643E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5" r:id="rId2"/>
    <p:sldLayoutId id="2147483904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5" r:id="rId9"/>
    <p:sldLayoutId id="2147483901" r:id="rId10"/>
    <p:sldLayoutId id="21474839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entions-15000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Convenções de </a:t>
            </a:r>
            <a:r>
              <a:rPr lang="pt-BR" smtClean="0"/>
              <a:t>codificação </a:t>
            </a:r>
            <a:endParaRPr lang="pt-BR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endParaRPr lang="pt-BR" dirty="0" smtClean="0"/>
          </a:p>
          <a:p>
            <a:pPr lvl="1"/>
            <a:r>
              <a:rPr lang="pt-BR" dirty="0" smtClean="0"/>
              <a:t>Recomenda-se utilizar 8 espaços</a:t>
            </a:r>
          </a:p>
          <a:p>
            <a:r>
              <a:rPr lang="pt-BR" dirty="0" smtClean="0"/>
              <a:t>Tamanho das linhas</a:t>
            </a:r>
          </a:p>
          <a:p>
            <a:pPr lvl="1"/>
            <a:r>
              <a:rPr lang="pt-BR" dirty="0" smtClean="0"/>
              <a:t>No máximo </a:t>
            </a:r>
          </a:p>
          <a:p>
            <a:pPr lvl="2"/>
            <a:r>
              <a:rPr lang="pt-BR" dirty="0" smtClean="0"/>
              <a:t>80 caracteres para código</a:t>
            </a:r>
          </a:p>
          <a:p>
            <a:pPr lvl="2"/>
            <a:r>
              <a:rPr lang="pt-BR" dirty="0" smtClean="0"/>
              <a:t>70 para comentários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84EFE-B365-45A9-A94B-40218C353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Marcação padrão no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7DB87-91D2-4058-BA5F-B72E40EBBDF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500306"/>
            <a:ext cx="79914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 rot="19587238">
            <a:off x="6338936" y="58735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714744" y="62743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Marca de 80 caracteres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Após vírgula</a:t>
            </a:r>
          </a:p>
          <a:p>
            <a:pPr lvl="1"/>
            <a:r>
              <a:rPr lang="pt-BR" smtClean="0"/>
              <a:t>Conexao conexao =  new Conexao(“localhost:1234”,</a:t>
            </a:r>
            <a:br>
              <a:rPr lang="pt-BR" smtClean="0"/>
            </a:br>
            <a:r>
              <a:rPr lang="pt-BR" smtClean="0"/>
              <a:t>		“root”, “123456”);</a:t>
            </a:r>
          </a:p>
          <a:p>
            <a:r>
              <a:rPr lang="pt-BR" smtClean="0"/>
              <a:t>Antes de operadores</a:t>
            </a:r>
          </a:p>
          <a:p>
            <a:pPr lvl="1"/>
            <a:r>
              <a:rPr lang="en-US" smtClean="0"/>
              <a:t>double x1 = - (b) - (Math.</a:t>
            </a:r>
            <a:r>
              <a:rPr lang="en-US" i="1" smtClean="0"/>
              <a:t>pow(b, 2) - 4 * a * c) </a:t>
            </a:r>
            <a:br>
              <a:rPr lang="en-US" i="1" smtClean="0"/>
            </a:br>
            <a:r>
              <a:rPr lang="en-US" i="1" smtClean="0"/>
              <a:t>		/ (2 * a * c);</a:t>
            </a:r>
          </a:p>
          <a:p>
            <a:pPr lvl="1"/>
            <a:endParaRPr lang="en-US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36ED8-847A-48D2-8AF5-55D88135882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Dê preferência a quebra de linhas mais altas</a:t>
            </a:r>
          </a:p>
          <a:p>
            <a:r>
              <a:rPr lang="pt-BR" smtClean="0"/>
              <a:t>Alinhe a nova linha com o início da expressão de mesmo nível na linha anterior</a:t>
            </a:r>
          </a:p>
          <a:p>
            <a:r>
              <a:rPr lang="pt-BR" smtClean="0"/>
              <a:t>Exemplos</a:t>
            </a:r>
          </a:p>
          <a:p>
            <a:pPr lvl="1"/>
            <a:r>
              <a:rPr lang="pt-BR" smtClean="0"/>
              <a:t>funcao(expressao1,  expressao2,  expressao3 ,  		          expressao4 ,  expressao5);</a:t>
            </a:r>
          </a:p>
          <a:p>
            <a:pPr lvl="1"/>
            <a:r>
              <a:rPr lang="pt-BR" smtClean="0"/>
              <a:t>var = funcao(expressao1,  </a:t>
            </a:r>
            <a:br>
              <a:rPr lang="pt-BR" smtClean="0"/>
            </a:br>
            <a:r>
              <a:rPr lang="pt-BR" smtClean="0"/>
              <a:t>		       funcao(expressao2,  expressao3));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4B869-0B2C-4453-94E6-1CF2C0E5C2F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Prefira</a:t>
            </a:r>
          </a:p>
          <a:p>
            <a:pPr lvl="1"/>
            <a:r>
              <a:rPr lang="pt-BR" smtClean="0"/>
              <a:t>valor1 = valor2 * (valor3 + valor4 - valor5)</a:t>
            </a:r>
            <a:r>
              <a:rPr lang="pt-BR" sz="2000" smtClean="0"/>
              <a:t> </a:t>
            </a:r>
            <a:br>
              <a:rPr lang="pt-BR" sz="2000" smtClean="0"/>
            </a:br>
            <a:r>
              <a:rPr lang="pt-BR" sz="2000" smtClean="0"/>
              <a:t>	            </a:t>
            </a:r>
            <a:r>
              <a:rPr lang="pt-BR" smtClean="0"/>
              <a:t>+ 4 * valor6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valor1 = valor2 * (valor3 + valor4</a:t>
            </a:r>
            <a:br>
              <a:rPr lang="pt-BR" smtClean="0"/>
            </a:br>
            <a:r>
              <a:rPr lang="pt-BR" smtClean="0"/>
              <a:t>	          - valor5)</a:t>
            </a:r>
            <a:r>
              <a:rPr lang="pt-BR" sz="2000" smtClean="0"/>
              <a:t> </a:t>
            </a:r>
            <a:r>
              <a:rPr lang="pt-BR" smtClean="0"/>
              <a:t>+ 4 * valor6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9A056-B618-44D9-84F4-4D1AE845933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em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Evitando </a:t>
            </a:r>
            <a:r>
              <a:rPr lang="pt-BR" dirty="0" err="1" smtClean="0"/>
              <a:t>indentação</a:t>
            </a:r>
            <a:r>
              <a:rPr lang="pt-BR" dirty="0" smtClean="0"/>
              <a:t> profunda</a:t>
            </a:r>
          </a:p>
          <a:p>
            <a:pPr>
              <a:defRPr/>
            </a:pPr>
            <a:r>
              <a:rPr lang="pt-BR" dirty="0" smtClean="0"/>
              <a:t>Convencional</a:t>
            </a:r>
          </a:p>
          <a:p>
            <a:pPr lvl="1">
              <a:defRPr/>
            </a:pPr>
            <a:r>
              <a:rPr lang="pt-BR" dirty="0" err="1" smtClean="0"/>
              <a:t>algumMetodo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umObj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		          String </a:t>
            </a:r>
            <a:r>
              <a:rPr lang="pt-BR" dirty="0" err="1" smtClean="0"/>
              <a:t>umaPalavra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outroObj</a:t>
            </a:r>
            <a:r>
              <a:rPr lang="pt-BR" dirty="0" smtClean="0"/>
              <a:t>);</a:t>
            </a:r>
          </a:p>
          <a:p>
            <a:pPr marL="273050" lvl="1" indent="-273050">
              <a:buClr>
                <a:srgbClr val="0BD0D9"/>
              </a:buClr>
              <a:buSzPct val="95000"/>
              <a:defRPr/>
            </a:pPr>
            <a:r>
              <a:rPr lang="pt-BR" dirty="0" smtClean="0"/>
              <a:t>Tabulação</a:t>
            </a:r>
          </a:p>
          <a:p>
            <a:pPr marL="547687" lvl="2" indent="-273050">
              <a:buClr>
                <a:srgbClr val="0BD0D9"/>
              </a:buClr>
              <a:buSzPct val="95000"/>
              <a:defRPr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synchronized</a:t>
            </a:r>
            <a:r>
              <a:rPr lang="pt-BR" dirty="0" smtClean="0"/>
              <a:t> </a:t>
            </a:r>
            <a:r>
              <a:rPr lang="pt-BR" dirty="0" err="1" smtClean="0"/>
              <a:t>metodoComNomeLongo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</a:t>
            </a:r>
            <a:r>
              <a:rPr lang="pt-BR" dirty="0" smtClean="0"/>
              <a:t>,                		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umObj</a:t>
            </a:r>
            <a:r>
              <a:rPr lang="pt-BR" dirty="0" smtClean="0"/>
              <a:t>, String </a:t>
            </a:r>
            <a:r>
              <a:rPr lang="pt-BR" dirty="0" err="1" smtClean="0"/>
              <a:t>umaPalavra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outroObj</a:t>
            </a:r>
            <a:r>
              <a:rPr lang="pt-BR" dirty="0" smtClean="0"/>
              <a:t>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D696B-65CD-40BC-8D6D-A9BE478E954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em expressões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condicao6))</a:t>
            </a:r>
          </a:p>
          <a:p>
            <a:pPr>
              <a:buNone/>
            </a:pPr>
            <a:r>
              <a:rPr lang="pt-BR" sz="2000" dirty="0" smtClean="0"/>
              <a:t>	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pPr lvl="1"/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5118A-7EE2-440F-A07A-EA0041CEBA7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em expressões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Prefira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condicao6))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r>
              <a:rPr lang="pt-BR" dirty="0" smtClean="0"/>
              <a:t>Outra solução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 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condicao6)) 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61B77-D670-4738-B2CB-EFDF0D602B5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Indentação</a:t>
            </a:r>
            <a:r>
              <a:rPr lang="pt-BR" sz="4000" dirty="0" smtClean="0"/>
              <a:t> em expressões ternárias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Comando condicional + atribuição combinados</a:t>
            </a:r>
          </a:p>
          <a:p>
            <a:r>
              <a:rPr lang="pt-BR" smtClean="0"/>
              <a:t>Formas sugeridas</a:t>
            </a:r>
          </a:p>
          <a:p>
            <a:pPr lvl="1"/>
            <a:r>
              <a:rPr lang="pt-BR" smtClean="0"/>
              <a:t>alfa = (expressaoBooleana1) ? beta : gama;</a:t>
            </a:r>
          </a:p>
          <a:p>
            <a:pPr lvl="1"/>
            <a:r>
              <a:rPr lang="pt-BR" smtClean="0"/>
              <a:t>alfa = (expressaoBooleana1) ? beta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		       : gama;</a:t>
            </a:r>
          </a:p>
          <a:p>
            <a:pPr lvl="1"/>
            <a:r>
              <a:rPr lang="pt-BR" smtClean="0"/>
              <a:t>alfa = (expressaoBooleana1)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? beta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: gama;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B1B4B-E532-4D9E-8BC8-5AAC395A007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Documentação</a:t>
            </a:r>
          </a:p>
          <a:p>
            <a:pPr lvl="1"/>
            <a:r>
              <a:rPr lang="pt-BR" smtClean="0"/>
              <a:t>Utilizados pelo javadoc</a:t>
            </a:r>
          </a:p>
          <a:p>
            <a:pPr lvl="1"/>
            <a:r>
              <a:rPr lang="pt-BR" smtClean="0"/>
              <a:t>/** 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 Esta classe permite acesso ao banco de dados ...</a:t>
            </a:r>
            <a:br>
              <a:rPr lang="pt-BR" smtClean="0"/>
            </a:br>
            <a:r>
              <a:rPr lang="pt-BR" smtClean="0"/>
              <a:t> */</a:t>
            </a:r>
          </a:p>
          <a:p>
            <a:r>
              <a:rPr lang="pt-BR" smtClean="0"/>
              <a:t>Implementação</a:t>
            </a:r>
          </a:p>
          <a:p>
            <a:pPr lvl="1"/>
            <a:r>
              <a:rPr lang="pt-BR" smtClean="0"/>
              <a:t>Utilizados para explicar código</a:t>
            </a:r>
          </a:p>
          <a:p>
            <a:pPr lvl="1"/>
            <a:r>
              <a:rPr lang="pt-BR" smtClean="0"/>
              <a:t>/* </a:t>
            </a:r>
            <a:br>
              <a:rPr lang="pt-BR" smtClean="0"/>
            </a:br>
            <a:r>
              <a:rPr lang="pt-BR" smtClean="0"/>
              <a:t>	Este trecho de código implementa o algoritmo de ...</a:t>
            </a:r>
            <a:br>
              <a:rPr lang="pt-BR" smtClean="0"/>
            </a:br>
            <a:r>
              <a:rPr lang="pt-BR" smtClean="0"/>
              <a:t>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8BD6D-A33B-4BEC-B24B-E4C3109A85EE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  <a:defRPr/>
            </a:pPr>
            <a:r>
              <a:rPr lang="pt-BR" dirty="0" smtClean="0"/>
              <a:t>Sistema em manutenção</a:t>
            </a:r>
          </a:p>
          <a:p>
            <a:pPr lvl="1">
              <a:defRPr/>
            </a:pPr>
            <a:r>
              <a:rPr lang="pt-BR" dirty="0" smtClean="0"/>
              <a:t>80% do tempo de vida</a:t>
            </a:r>
          </a:p>
          <a:p>
            <a:pPr>
              <a:defRPr/>
            </a:pPr>
            <a:r>
              <a:rPr lang="pt-BR" dirty="0" smtClean="0"/>
              <a:t>Difícil de manter</a:t>
            </a:r>
          </a:p>
          <a:p>
            <a:pPr lvl="1">
              <a:defRPr/>
            </a:pPr>
            <a:r>
              <a:rPr lang="pt-BR" dirty="0" smtClean="0"/>
              <a:t>Facilita se o mantenedor é o criador do código	</a:t>
            </a:r>
          </a:p>
          <a:p>
            <a:pPr>
              <a:defRPr/>
            </a:pPr>
            <a:r>
              <a:rPr lang="pt-BR" dirty="0" smtClean="0"/>
              <a:t>Facilita a legibilidade</a:t>
            </a:r>
          </a:p>
          <a:p>
            <a:pPr lvl="1">
              <a:defRPr/>
            </a:pPr>
            <a:r>
              <a:rPr lang="pt-BR" dirty="0" smtClean="0"/>
              <a:t>Entendimento mais rápido</a:t>
            </a:r>
          </a:p>
          <a:p>
            <a:pPr>
              <a:defRPr/>
            </a:pPr>
            <a:endParaRPr lang="pt-BR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333E-14EF-4A3D-A49B-1EFE010334D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Prefira código legível em detrimento de várias linhas de comentários</a:t>
            </a:r>
          </a:p>
          <a:p>
            <a:r>
              <a:rPr lang="pt-BR" smtClean="0"/>
              <a:t>Única linha</a:t>
            </a:r>
          </a:p>
          <a:p>
            <a:pPr lvl="1"/>
            <a:r>
              <a:rPr lang="pt-BR" smtClean="0"/>
              <a:t>/* Ordena os elementos antes de impressão ... */</a:t>
            </a:r>
          </a:p>
          <a:p>
            <a:r>
              <a:rPr lang="pt-BR" smtClean="0"/>
              <a:t>Fim de linha</a:t>
            </a:r>
          </a:p>
          <a:p>
            <a:pPr lvl="1"/>
            <a:r>
              <a:rPr lang="pt-BR" smtClean="0"/>
              <a:t>int i = 31; //Variável começa no final do mês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05200-E94C-4131-93FC-1ECFE750C03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Declarações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por linha</a:t>
            </a:r>
          </a:p>
          <a:p>
            <a:r>
              <a:rPr lang="pt-BR" smtClean="0"/>
              <a:t>Use</a:t>
            </a:r>
          </a:p>
          <a:p>
            <a:pPr lvl="1"/>
            <a:r>
              <a:rPr lang="pt-BR" smtClean="0"/>
              <a:t>int nivel;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int tamanho;</a:t>
            </a:r>
          </a:p>
          <a:p>
            <a:r>
              <a:rPr lang="pt-BR" smtClean="0"/>
              <a:t>Ou</a:t>
            </a:r>
          </a:p>
          <a:p>
            <a:pPr lvl="1"/>
            <a:r>
              <a:rPr lang="pt-BR" smtClean="0"/>
              <a:t>int   nivel;         //nível de dificuldade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int   tamanho;  //tamanho da tela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int nivel, tamanho;</a:t>
            </a:r>
            <a:br>
              <a:rPr lang="pt-BR" smtClean="0"/>
            </a:b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809AB-1AC0-47D6-B37E-7A27B26C23B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Inicialização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inicializadas na declaração</a:t>
            </a:r>
          </a:p>
          <a:p>
            <a:r>
              <a:rPr lang="pt-BR" dirty="0" smtClean="0"/>
              <a:t>Única razão para não inicializar</a:t>
            </a:r>
          </a:p>
          <a:p>
            <a:pPr lvl="1"/>
            <a:r>
              <a:rPr lang="pt-BR" dirty="0" smtClean="0"/>
              <a:t>Valor inicial deve ser calculado apenas em tempo de 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B8B12-15A7-4260-8C24-0FF5F0B2B68E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Atribuições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única por linha</a:t>
            </a:r>
          </a:p>
          <a:p>
            <a:r>
              <a:rPr lang="pt-BR" smtClean="0"/>
              <a:t>Use</a:t>
            </a:r>
          </a:p>
          <a:p>
            <a:pPr lvl="1"/>
            <a:r>
              <a:rPr lang="pt-BR" smtClean="0"/>
              <a:t>i++;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j++;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i++; j++;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12857-FF19-43FE-8384-C041A7F52D4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Comandos compostos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Agrupados em blocos</a:t>
            </a:r>
          </a:p>
          <a:p>
            <a:pPr lvl="1"/>
            <a:r>
              <a:rPr lang="pt-BR" sz="2000" dirty="0" smtClean="0"/>
              <a:t>Delimitados por { }</a:t>
            </a:r>
          </a:p>
          <a:p>
            <a:r>
              <a:rPr lang="pt-BR" sz="2400" dirty="0" smtClean="0"/>
              <a:t>Comandos </a:t>
            </a:r>
            <a:r>
              <a:rPr lang="pt-BR" sz="2400" dirty="0" err="1" smtClean="0"/>
              <a:t>indentados</a:t>
            </a:r>
            <a:r>
              <a:rPr lang="pt-BR" sz="2400" dirty="0" smtClean="0"/>
              <a:t> um nível mais profundo</a:t>
            </a:r>
          </a:p>
          <a:p>
            <a:r>
              <a:rPr lang="pt-BR" sz="2400" dirty="0" smtClean="0"/>
              <a:t>Chave de abertura no final da linha inicial</a:t>
            </a:r>
          </a:p>
          <a:p>
            <a:r>
              <a:rPr lang="pt-BR" sz="2400" dirty="0" smtClean="0"/>
              <a:t> Procure criar blocos mesmo em comandos únicos</a:t>
            </a:r>
          </a:p>
          <a:p>
            <a:pPr lvl="1"/>
            <a:r>
              <a:rPr lang="pt-BR" sz="2000" dirty="0" smtClean="0"/>
              <a:t>Facilita modificações sem introdução de </a:t>
            </a:r>
            <a:r>
              <a:rPr lang="pt-BR" sz="2000" dirty="0" err="1" smtClean="0"/>
              <a:t>bugs</a:t>
            </a:r>
            <a:endParaRPr lang="pt-BR" sz="2000" dirty="0" smtClean="0"/>
          </a:p>
          <a:p>
            <a:r>
              <a:rPr lang="pt-BR" sz="2400" dirty="0" smtClean="0"/>
              <a:t>Exemplo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apagarArquivo</a:t>
            </a:r>
            <a:r>
              <a:rPr lang="pt-BR" sz="2000" dirty="0" smtClean="0"/>
              <a:t>) </a:t>
            </a:r>
            <a:br>
              <a:rPr lang="pt-BR" sz="2000" dirty="0" smtClean="0"/>
            </a:br>
            <a:r>
              <a:rPr lang="pt-BR" sz="2000" dirty="0" smtClean="0"/>
              <a:t>	arquivo.fechar();</a:t>
            </a:r>
            <a:br>
              <a:rPr lang="pt-BR" sz="2000" dirty="0" smtClean="0"/>
            </a:br>
            <a:r>
              <a:rPr lang="pt-BR" sz="2000" dirty="0" smtClean="0"/>
              <a:t>	arquivo.destruir();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4FD46-FC44-4425-A322-E53DFCF97C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Valor de retorno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usar parênteses desnecessários</a:t>
            </a:r>
          </a:p>
          <a:p>
            <a:pPr lvl="1"/>
            <a:r>
              <a:rPr lang="pt-BR" dirty="0" smtClean="0"/>
              <a:t>Apenas se melhorar legibilidade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err="1" smtClean="0"/>
              <a:t>return</a:t>
            </a:r>
            <a:r>
              <a:rPr lang="pt-BR" dirty="0" smtClean="0"/>
              <a:t>;	</a:t>
            </a:r>
          </a:p>
          <a:p>
            <a:pPr lvl="1"/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meuDisco</a:t>
            </a:r>
            <a:r>
              <a:rPr lang="pt-BR" dirty="0" smtClean="0"/>
              <a:t>.</a:t>
            </a:r>
            <a:r>
              <a:rPr lang="pt-BR" dirty="0" err="1" smtClean="0"/>
              <a:t>utilizacao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tamanhoAlterado</a:t>
            </a:r>
            <a:r>
              <a:rPr lang="pt-BR" dirty="0" smtClean="0"/>
              <a:t>? tamanho : </a:t>
            </a:r>
            <a:r>
              <a:rPr lang="pt-BR" dirty="0" err="1" smtClean="0"/>
              <a:t>tamanhoPadrao</a:t>
            </a:r>
            <a:r>
              <a:rPr lang="pt-BR" dirty="0" smtClean="0"/>
              <a:t>);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17C4C-80E3-4E73-92B4-8A0BB360E84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If e if/else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(condicao1)</a:t>
            </a:r>
          </a:p>
          <a:p>
            <a:pPr>
              <a:buNone/>
            </a:pPr>
            <a:r>
              <a:rPr lang="pt-BR" sz="2800" dirty="0" smtClean="0"/>
              <a:t>	{	</a:t>
            </a:r>
            <a:r>
              <a:rPr lang="pt-BR" sz="2400" dirty="0" smtClean="0"/>
              <a:t>comandos1;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  <a:p>
            <a:r>
              <a:rPr lang="pt-BR" sz="2800" dirty="0" err="1" smtClean="0"/>
              <a:t>if</a:t>
            </a:r>
            <a:r>
              <a:rPr lang="pt-BR" sz="2800" dirty="0" smtClean="0"/>
              <a:t> (condicao1) </a:t>
            </a:r>
          </a:p>
          <a:p>
            <a:pPr>
              <a:buNone/>
            </a:pPr>
            <a:r>
              <a:rPr lang="pt-BR" sz="2800" dirty="0" smtClean="0"/>
              <a:t>	{	comandos1;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{	comandos2;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6BA70-DC81-4C5C-8713-68BEF2BA128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If/else/if/else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(condicao1</a:t>
            </a:r>
            <a:r>
              <a:rPr lang="pt-BR" sz="2800" i="1" dirty="0" smtClean="0"/>
              <a:t>) </a:t>
            </a:r>
          </a:p>
          <a:p>
            <a:pPr>
              <a:buNone/>
            </a:pPr>
            <a:r>
              <a:rPr lang="pt-BR" sz="2800" dirty="0" smtClean="0"/>
              <a:t>	{	comandos1;</a:t>
            </a:r>
            <a:endParaRPr lang="pt-BR" sz="2800" i="1" dirty="0" smtClean="0"/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  <a:r>
              <a:rPr lang="pt-BR" sz="2800" dirty="0" err="1" smtClean="0"/>
              <a:t>if</a:t>
            </a:r>
            <a:r>
              <a:rPr lang="pt-BR" sz="2800" dirty="0" smtClean="0"/>
              <a:t> (condicao2</a:t>
            </a:r>
            <a:r>
              <a:rPr lang="pt-BR" sz="2800" i="1" dirty="0" smtClean="0"/>
              <a:t>) </a:t>
            </a:r>
          </a:p>
          <a:p>
            <a:pPr>
              <a:buFont typeface="Wingdings 2" pitchFamily="18" charset="2"/>
              <a:buNone/>
            </a:pPr>
            <a:r>
              <a:rPr lang="pt-BR" sz="2800" i="1" dirty="0" smtClean="0"/>
              <a:t>	</a:t>
            </a:r>
            <a:r>
              <a:rPr lang="pt-BR" sz="2800" dirty="0" smtClean="0"/>
              <a:t>{	comandos2;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  <a:r>
              <a:rPr lang="pt-BR" sz="2800" dirty="0" err="1" smtClean="0"/>
              <a:t>if</a:t>
            </a:r>
            <a:r>
              <a:rPr lang="pt-BR" sz="2800" dirty="0" smtClean="0"/>
              <a:t> (condicao3</a:t>
            </a:r>
            <a:r>
              <a:rPr lang="pt-BR" sz="2800" i="1" dirty="0" smtClean="0"/>
              <a:t>)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{	comandos3;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8C48B-34CB-40D8-B184-762D5E9F12B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Loops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 (</a:t>
            </a:r>
            <a:r>
              <a:rPr lang="pt-BR" dirty="0" err="1" smtClean="0"/>
              <a:t>inicializacao</a:t>
            </a:r>
            <a:r>
              <a:rPr lang="pt-BR" dirty="0" smtClean="0"/>
              <a:t>; </a:t>
            </a:r>
            <a:r>
              <a:rPr lang="pt-BR" dirty="0" err="1" smtClean="0"/>
              <a:t>condicao</a:t>
            </a:r>
            <a:r>
              <a:rPr lang="pt-BR" dirty="0" smtClean="0"/>
              <a:t>; incremento) </a:t>
            </a:r>
          </a:p>
          <a:p>
            <a:pPr>
              <a:buNone/>
            </a:pPr>
            <a:r>
              <a:rPr lang="pt-BR" dirty="0" smtClean="0"/>
              <a:t>	{	comandos;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(</a:t>
            </a:r>
            <a:r>
              <a:rPr lang="pt-BR" dirty="0" err="1" smtClean="0"/>
              <a:t>condicao</a:t>
            </a:r>
            <a:r>
              <a:rPr lang="pt-BR" dirty="0" smtClean="0"/>
              <a:t>) </a:t>
            </a:r>
          </a:p>
          <a:p>
            <a:pPr>
              <a:buNone/>
            </a:pPr>
            <a:r>
              <a:rPr lang="pt-BR" dirty="0" smtClean="0"/>
              <a:t>	{	comandos;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condicao</a:t>
            </a:r>
            <a:r>
              <a:rPr lang="pt-BR" dirty="0" smtClean="0"/>
              <a:t>); //Loop vazio</a:t>
            </a:r>
          </a:p>
          <a:p>
            <a:r>
              <a:rPr lang="pt-BR" dirty="0" smtClean="0"/>
              <a:t>do </a:t>
            </a:r>
          </a:p>
          <a:p>
            <a:pPr>
              <a:buNone/>
            </a:pPr>
            <a:r>
              <a:rPr lang="pt-BR" dirty="0" smtClean="0"/>
              <a:t>	{	comandos;</a:t>
            </a:r>
            <a:br>
              <a:rPr lang="pt-BR" dirty="0" smtClean="0"/>
            </a:br>
            <a:r>
              <a:rPr lang="pt-BR" dirty="0" smtClean="0"/>
              <a:t>} 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condicao</a:t>
            </a:r>
            <a:r>
              <a:rPr lang="pt-BR" dirty="0" smtClean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9BFCF-1BD2-4491-B3BE-EC5285DBCB5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switch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switch (</a:t>
            </a:r>
            <a:r>
              <a:rPr lang="pt-BR" sz="2400" dirty="0" err="1" smtClean="0"/>
              <a:t>variavel</a:t>
            </a:r>
            <a:r>
              <a:rPr lang="pt-BR" sz="2400" dirty="0" smtClean="0"/>
              <a:t>)</a:t>
            </a:r>
          </a:p>
          <a:p>
            <a:pPr>
              <a:buNone/>
            </a:pPr>
            <a:r>
              <a:rPr lang="pt-BR" sz="2400" dirty="0" smtClean="0"/>
              <a:t>	{	case situacao1: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	comandos1;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	</a:t>
            </a:r>
            <a:r>
              <a:rPr lang="pt-BR" sz="2400" dirty="0" err="1" smtClean="0"/>
              <a:t>break</a:t>
            </a:r>
            <a:r>
              <a:rPr lang="pt-BR" sz="2400" dirty="0" smtClean="0"/>
              <a:t>;	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case situacao2:</a:t>
            </a:r>
            <a:br>
              <a:rPr lang="pt-BR" sz="2400" dirty="0" smtClean="0"/>
            </a:br>
            <a:r>
              <a:rPr lang="pt-BR" sz="2400" dirty="0" smtClean="0"/>
              <a:t>		 comandos2;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	</a:t>
            </a:r>
            <a:r>
              <a:rPr lang="pt-BR" sz="2400" dirty="0" err="1" smtClean="0"/>
              <a:t>break</a:t>
            </a:r>
            <a:r>
              <a:rPr lang="pt-BR" sz="2400" dirty="0" smtClean="0"/>
              <a:t>; 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default:</a:t>
            </a:r>
            <a:br>
              <a:rPr lang="pt-BR" sz="2400" dirty="0" smtClean="0"/>
            </a:br>
            <a:r>
              <a:rPr lang="pt-BR" sz="2400" dirty="0" smtClean="0"/>
              <a:t>		 comandos;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	</a:t>
            </a:r>
            <a:r>
              <a:rPr lang="pt-BR" sz="2400" dirty="0" err="1" smtClean="0"/>
              <a:t>break</a:t>
            </a:r>
            <a:r>
              <a:rPr lang="pt-BR" sz="2400" dirty="0" smtClean="0"/>
              <a:t>; 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4C584-C182-4185-B11E-7535E69B12C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Terminação de arquivos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Código fonte</a:t>
            </a:r>
          </a:p>
          <a:p>
            <a:pPr lvl="1"/>
            <a:r>
              <a:rPr lang="pt-BR" smtClean="0"/>
              <a:t>Arquivos .java</a:t>
            </a:r>
          </a:p>
          <a:p>
            <a:r>
              <a:rPr lang="pt-BR" smtClean="0"/>
              <a:t>Classes</a:t>
            </a:r>
          </a:p>
          <a:p>
            <a:pPr lvl="1"/>
            <a:r>
              <a:rPr lang="pt-BR" smtClean="0"/>
              <a:t>Arquivos .class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9F782-24A0-4717-B665-6F0FB123848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try/catch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comandoQuePodeDarErrado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 catch (</a:t>
            </a:r>
            <a:r>
              <a:rPr lang="pt-BR" dirty="0" err="1" smtClean="0"/>
              <a:t>ClasseException</a:t>
            </a:r>
            <a:r>
              <a:rPr lang="pt-BR" dirty="0" smtClean="0"/>
              <a:t> e) </a:t>
            </a:r>
          </a:p>
          <a:p>
            <a:pPr>
              <a:buNone/>
            </a:pPr>
            <a:r>
              <a:rPr lang="pt-BR" dirty="0" smtClean="0"/>
              <a:t>	{	</a:t>
            </a:r>
            <a:r>
              <a:rPr lang="pt-BR" dirty="0" err="1" smtClean="0"/>
              <a:t>tratamentoDeExcecao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 </a:t>
            </a:r>
            <a:r>
              <a:rPr lang="pt-BR" dirty="0" err="1" smtClean="0"/>
              <a:t>finally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	{	</a:t>
            </a:r>
            <a:r>
              <a:rPr lang="pt-BR" dirty="0" err="1" smtClean="0"/>
              <a:t>executadoIncondicionalmente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2CDB3-1308-4A38-8EC3-6C4DD21A67C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Linhas em branco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Duas linhas</a:t>
            </a:r>
          </a:p>
          <a:p>
            <a:pPr lvl="1"/>
            <a:r>
              <a:rPr lang="pt-BR" smtClean="0"/>
              <a:t>Entre seções e definições de classes e interfaces</a:t>
            </a:r>
          </a:p>
          <a:p>
            <a:r>
              <a:rPr lang="pt-BR" smtClean="0"/>
              <a:t>Uma linha</a:t>
            </a:r>
          </a:p>
          <a:p>
            <a:pPr lvl="1"/>
            <a:r>
              <a:rPr lang="pt-BR" smtClean="0"/>
              <a:t>Entre métodos, após a última variável de instância</a:t>
            </a:r>
          </a:p>
          <a:p>
            <a:pPr lvl="1"/>
            <a:r>
              <a:rPr lang="pt-BR" smtClean="0"/>
              <a:t>Entre trecho lógicos de um bloco</a:t>
            </a:r>
          </a:p>
          <a:p>
            <a:pPr lvl="2"/>
            <a:r>
              <a:rPr lang="pt-BR" smtClean="0"/>
              <a:t>Para facilitar o entendimento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6CAA1-A809-4465-BBC8-76092911E5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Espaços em branco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Entre palavra chave e parênteses</a:t>
            </a:r>
          </a:p>
          <a:p>
            <a:pPr lvl="1"/>
            <a:r>
              <a:rPr lang="pt-BR" sz="2000" smtClean="0"/>
              <a:t>while (condicao)</a:t>
            </a:r>
          </a:p>
          <a:p>
            <a:r>
              <a:rPr lang="pt-BR" sz="2400" smtClean="0"/>
              <a:t>Depois de vírgulas</a:t>
            </a:r>
          </a:p>
          <a:p>
            <a:pPr lvl="1"/>
            <a:r>
              <a:rPr lang="pt-BR" sz="2000" smtClean="0"/>
              <a:t>new Conexao(host, login, senha);</a:t>
            </a:r>
          </a:p>
          <a:p>
            <a:r>
              <a:rPr lang="pt-BR" sz="2400" smtClean="0"/>
              <a:t>Entre operadores e operados binários</a:t>
            </a:r>
          </a:p>
          <a:p>
            <a:pPr lvl="1"/>
            <a:r>
              <a:rPr lang="en-US" sz="2000" i="1" smtClean="0"/>
              <a:t>2 * a * c</a:t>
            </a:r>
          </a:p>
          <a:p>
            <a:r>
              <a:rPr lang="en-US" sz="2400" smtClean="0"/>
              <a:t>Em expressões do for</a:t>
            </a:r>
          </a:p>
          <a:p>
            <a:pPr lvl="1"/>
            <a:r>
              <a:rPr lang="en-US" sz="2000" smtClean="0"/>
              <a:t>for (int i = 1; i &lt;= 10; i++)</a:t>
            </a:r>
          </a:p>
          <a:p>
            <a:r>
              <a:rPr lang="en-US" sz="2400" smtClean="0"/>
              <a:t>Em typecast</a:t>
            </a:r>
          </a:p>
          <a:p>
            <a:pPr lvl="1"/>
            <a:r>
              <a:rPr lang="en-US" sz="2000" smtClean="0"/>
              <a:t>int i = (int) d;</a:t>
            </a:r>
            <a:endParaRPr lang="pt-BR" sz="2000" smtClean="0"/>
          </a:p>
          <a:p>
            <a:pPr lvl="1"/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DF755-8DB6-4275-AA52-7F3033A33C1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e interfaces</a:t>
            </a:r>
          </a:p>
          <a:p>
            <a:pPr lvl="1"/>
            <a:r>
              <a:rPr lang="pt-BR" dirty="0" smtClean="0"/>
              <a:t>Substantivos</a:t>
            </a:r>
          </a:p>
          <a:p>
            <a:pPr lvl="1"/>
            <a:r>
              <a:rPr lang="pt-BR" dirty="0" smtClean="0"/>
              <a:t>Evite acrônimos e siglas</a:t>
            </a:r>
          </a:p>
          <a:p>
            <a:pPr lvl="1"/>
            <a:r>
              <a:rPr lang="pt-BR" dirty="0" smtClean="0"/>
              <a:t>Torne simples e descritivo</a:t>
            </a:r>
          </a:p>
          <a:p>
            <a:pPr lvl="1"/>
            <a:r>
              <a:rPr lang="pt-BR" dirty="0" smtClean="0"/>
              <a:t>Use estilo de formatação camelo (</a:t>
            </a:r>
            <a:r>
              <a:rPr lang="pt-BR" dirty="0" err="1" smtClean="0"/>
              <a:t>CamelCase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Primeira letra sempre em maiúsculo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54763-EF0F-40D7-8877-E03E998D0B30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Verbos</a:t>
            </a:r>
          </a:p>
          <a:p>
            <a:pPr lvl="1"/>
            <a:r>
              <a:rPr lang="pt-BR" dirty="0" smtClean="0"/>
              <a:t>Use estilo de formatação camelo (</a:t>
            </a:r>
            <a:r>
              <a:rPr lang="pt-BR" dirty="0" err="1" smtClean="0"/>
              <a:t>camelCase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Primeira letra sempre em minúsculo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54763-EF0F-40D7-8877-E03E998D0B30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Nomes curtos</a:t>
            </a:r>
          </a:p>
          <a:p>
            <a:pPr lvl="1"/>
            <a:r>
              <a:rPr lang="pt-BR" dirty="0" smtClean="0"/>
              <a:t>Significativos</a:t>
            </a:r>
          </a:p>
          <a:p>
            <a:pPr lvl="1"/>
            <a:r>
              <a:rPr lang="pt-BR" dirty="0" smtClean="0"/>
              <a:t>Use estilo de formatação camelo (</a:t>
            </a:r>
            <a:r>
              <a:rPr lang="pt-BR" dirty="0" err="1" smtClean="0"/>
              <a:t>camelCase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Primeira letra sempre em minúsculo</a:t>
            </a:r>
          </a:p>
          <a:p>
            <a:pPr lvl="1"/>
            <a:r>
              <a:rPr lang="pt-BR" dirty="0" smtClean="0"/>
              <a:t>Evite usar letra única</a:t>
            </a:r>
          </a:p>
          <a:p>
            <a:pPr lvl="2"/>
            <a:r>
              <a:rPr lang="pt-BR" dirty="0" smtClean="0"/>
              <a:t>Exceção de variáveis do for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AAEF-40D3-40F8-B5BE-51AD4A644ED3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</a:p>
          <a:p>
            <a:pPr lvl="1"/>
            <a:r>
              <a:rPr lang="pt-BR" dirty="0" smtClean="0"/>
              <a:t>Todas as letras maiúsculas</a:t>
            </a:r>
          </a:p>
          <a:p>
            <a:pPr lvl="1"/>
            <a:r>
              <a:rPr lang="pt-BR" dirty="0" smtClean="0"/>
              <a:t>Espaços separados por “_” (underscore)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AAEF-40D3-40F8-B5BE-51AD4A644ED3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torne o acesso a atributos públicos</a:t>
            </a:r>
          </a:p>
          <a:p>
            <a:r>
              <a:rPr lang="pt-BR" smtClean="0"/>
              <a:t>Acesse variáveis e métodos estáticos através da classe</a:t>
            </a:r>
          </a:p>
          <a:p>
            <a:pPr lvl="1"/>
            <a:r>
              <a:rPr lang="pt-BR" smtClean="0"/>
              <a:t>Use</a:t>
            </a:r>
          </a:p>
          <a:p>
            <a:pPr lvl="2"/>
            <a:r>
              <a:rPr lang="pt-BR" smtClean="0"/>
              <a:t>long valor = Long.parseLong(“-1.5”);</a:t>
            </a:r>
          </a:p>
          <a:p>
            <a:pPr lvl="1"/>
            <a:r>
              <a:rPr lang="pt-BR" smtClean="0"/>
              <a:t>Evite</a:t>
            </a:r>
          </a:p>
          <a:p>
            <a:pPr lvl="2"/>
            <a:r>
              <a:rPr lang="pt-BR" sz="1800" smtClean="0"/>
              <a:t>Long valorL = new Long(0);</a:t>
            </a:r>
            <a:br>
              <a:rPr lang="pt-BR" sz="1800" smtClean="0"/>
            </a:br>
            <a:r>
              <a:rPr lang="pt-BR" sz="1800" smtClean="0"/>
              <a:t>long valorl = valorL.parseLong("-1.5");</a:t>
            </a:r>
          </a:p>
          <a:p>
            <a:r>
              <a:rPr lang="pt-BR" smtClean="0"/>
              <a:t>Use constantes</a:t>
            </a:r>
          </a:p>
          <a:p>
            <a:pPr lvl="1"/>
            <a:r>
              <a:rPr lang="pt-BR" smtClean="0"/>
              <a:t>Exceção para os números -1, 0 e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ACB9A-C345-44DA-BD52-EBA793144CA7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atribuições combinadas como</a:t>
            </a:r>
          </a:p>
          <a:p>
            <a:pPr lvl="1"/>
            <a:r>
              <a:rPr lang="pt-BR" dirty="0" smtClean="0"/>
              <a:t>obj1.letra = obj2.letra = ‘a';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c++</a:t>
            </a:r>
            <a:r>
              <a:rPr lang="en-US" dirty="0" smtClean="0"/>
              <a:t> = d++)</a:t>
            </a:r>
            <a:br>
              <a:rPr lang="en-US" dirty="0" smtClean="0"/>
            </a:br>
            <a:r>
              <a:rPr lang="en-US" dirty="0" smtClean="0"/>
              <a:t>{ //Java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d = (a = b + c) + r;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D046-1D52-4D29-BCBC-60997A94C5A0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Parênteses</a:t>
            </a:r>
          </a:p>
          <a:p>
            <a:pPr lvl="1"/>
            <a:r>
              <a:rPr lang="pt-BR" smtClean="0"/>
              <a:t>Não economize em expressões</a:t>
            </a:r>
          </a:p>
          <a:p>
            <a:pPr lvl="1"/>
            <a:r>
              <a:rPr lang="pt-BR" smtClean="0"/>
              <a:t>Evite</a:t>
            </a:r>
          </a:p>
          <a:p>
            <a:pPr lvl="2"/>
            <a:r>
              <a:rPr lang="en-US" smtClean="0"/>
              <a:t>if (a == b &amp;&amp; c == d)</a:t>
            </a:r>
          </a:p>
          <a:p>
            <a:pPr lvl="1"/>
            <a:r>
              <a:rPr lang="en-US" smtClean="0"/>
              <a:t>Prefira</a:t>
            </a:r>
          </a:p>
          <a:p>
            <a:pPr lvl="2"/>
            <a:r>
              <a:rPr lang="en-US" smtClean="0"/>
              <a:t>if ((a == b) &amp;&amp; (c == d))</a:t>
            </a:r>
            <a:endParaRPr lang="pt-BR" smtClean="0"/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4E17-C56F-479E-BC5A-F45300812C8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Seções</a:t>
            </a:r>
          </a:p>
          <a:p>
            <a:pPr lvl="1"/>
            <a:r>
              <a:rPr lang="pt-BR" dirty="0" smtClean="0"/>
              <a:t>Separadas por uma linha em branco</a:t>
            </a:r>
          </a:p>
          <a:p>
            <a:pPr lvl="1"/>
            <a:r>
              <a:rPr lang="pt-BR" dirty="0" smtClean="0"/>
              <a:t>Comentário com descrição</a:t>
            </a:r>
          </a:p>
          <a:p>
            <a:pPr lvl="2"/>
            <a:r>
              <a:rPr lang="pt-BR" dirty="0" smtClean="0"/>
              <a:t>Opcional</a:t>
            </a:r>
          </a:p>
          <a:p>
            <a:r>
              <a:rPr lang="pt-BR" dirty="0" smtClean="0"/>
              <a:t>Limitação da quantidade de linhas</a:t>
            </a:r>
          </a:p>
          <a:p>
            <a:pPr lvl="1"/>
            <a:r>
              <a:rPr lang="pt-BR" dirty="0" smtClean="0"/>
              <a:t>Arquivos com mais de 2000 linhas devem ser evitados</a:t>
            </a:r>
          </a:p>
          <a:p>
            <a:pPr lvl="1"/>
            <a:r>
              <a:rPr lang="pt-BR" dirty="0" err="1" smtClean="0"/>
              <a:t>Obs</a:t>
            </a:r>
            <a:r>
              <a:rPr lang="pt-BR" dirty="0" smtClean="0"/>
              <a:t>: não é proibido!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C026B-6D36-4DEF-BDD2-468B1BC980F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de retorno</a:t>
            </a:r>
          </a:p>
          <a:p>
            <a:pPr lvl="1"/>
            <a:r>
              <a:rPr lang="pt-BR" dirty="0" smtClean="0"/>
              <a:t>Evite</a:t>
            </a:r>
          </a:p>
          <a:p>
            <a:pPr lvl="2"/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)</a:t>
            </a:r>
          </a:p>
          <a:p>
            <a:pPr lvl="2">
              <a:buNone/>
            </a:pPr>
            <a:r>
              <a:rPr lang="pt-BR" sz="1600" dirty="0" smtClean="0"/>
              <a:t>	{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TRUE;</a:t>
            </a:r>
            <a:br>
              <a:rPr lang="pt-BR" sz="1800" dirty="0" smtClean="0"/>
            </a:br>
            <a:r>
              <a:rPr lang="pt-BR" sz="1800" dirty="0" smtClean="0"/>
              <a:t>}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</a:p>
          <a:p>
            <a:pPr lvl="2">
              <a:buNone/>
            </a:pPr>
            <a:r>
              <a:rPr lang="pt-BR" sz="1800" dirty="0" smtClean="0"/>
              <a:t>	{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FALSE;</a:t>
            </a:r>
            <a:br>
              <a:rPr lang="pt-BR" sz="1800" dirty="0" smtClean="0"/>
            </a:br>
            <a:r>
              <a:rPr lang="pt-BR" sz="1800" dirty="0" smtClean="0"/>
              <a:t>}</a:t>
            </a:r>
          </a:p>
          <a:p>
            <a:pPr lvl="2"/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) </a:t>
            </a:r>
          </a:p>
          <a:p>
            <a:pPr lvl="2">
              <a:buNone/>
            </a:pPr>
            <a:r>
              <a:rPr lang="pt-BR" sz="1600" dirty="0" smtClean="0"/>
              <a:t>	{	</a:t>
            </a:r>
            <a:r>
              <a:rPr lang="pt-BR" sz="1600" dirty="0" err="1" smtClean="0"/>
              <a:t>return</a:t>
            </a:r>
            <a:r>
              <a:rPr lang="pt-BR" sz="1600" dirty="0" smtClean="0"/>
              <a:t> TRUE;</a:t>
            </a:r>
            <a:br>
              <a:rPr lang="pt-BR" sz="1600" dirty="0" smtClean="0"/>
            </a:br>
            <a:r>
              <a:rPr lang="pt-BR" sz="1600" dirty="0" smtClean="0"/>
              <a:t>} </a:t>
            </a:r>
          </a:p>
          <a:p>
            <a:pPr lvl="1"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return</a:t>
            </a:r>
            <a:r>
              <a:rPr lang="pt-BR" sz="1600" dirty="0" smtClean="0"/>
              <a:t> FALSE;</a:t>
            </a:r>
            <a:endParaRPr lang="pt-BR" sz="1800" dirty="0" smtClean="0"/>
          </a:p>
          <a:p>
            <a:pPr lvl="1"/>
            <a:r>
              <a:rPr lang="pt-BR" sz="2100" dirty="0" smtClean="0"/>
              <a:t>Prefira</a:t>
            </a:r>
          </a:p>
          <a:p>
            <a:pPr lvl="2"/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;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2"/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30D1-B018-42DD-BA0B-CCE1C9DAFC7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r>
              <a:rPr lang="pt-BR" dirty="0" smtClean="0"/>
              <a:t> (12/09/1997)</a:t>
            </a:r>
          </a:p>
          <a:p>
            <a:pPr lvl="1"/>
            <a:r>
              <a:rPr lang="pt-BR" dirty="0" smtClean="0">
                <a:hlinkClick r:id="rId2"/>
              </a:rPr>
              <a:t>http://www.oracle.com/technetwork/java/codeconventions-150003.pdf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2E796-DAF7-4CD7-9EAF-35F6B650DFC8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Arquivos fonte Java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Devem ser organizados nesta ordem</a:t>
            </a:r>
          </a:p>
          <a:p>
            <a:pPr lvl="1"/>
            <a:r>
              <a:rPr lang="pt-BR" smtClean="0"/>
              <a:t>Comentários iniciais</a:t>
            </a:r>
          </a:p>
          <a:p>
            <a:pPr lvl="1"/>
            <a:r>
              <a:rPr lang="pt-BR" smtClean="0"/>
              <a:t>Declaração de pacote</a:t>
            </a:r>
          </a:p>
          <a:p>
            <a:pPr lvl="1"/>
            <a:r>
              <a:rPr lang="pt-BR" smtClean="0"/>
              <a:t>Importação de pacotes</a:t>
            </a:r>
          </a:p>
          <a:p>
            <a:pPr lvl="1"/>
            <a:r>
              <a:rPr lang="pt-BR" smtClean="0"/>
              <a:t>Definição de classes e interfaces</a:t>
            </a:r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93EE-3970-4356-A90D-A0B66D9E4E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 iniciais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Conteúdo</a:t>
            </a:r>
          </a:p>
          <a:p>
            <a:pPr lvl="1"/>
            <a:r>
              <a:rPr lang="pt-BR" smtClean="0"/>
              <a:t>Breve descrição do programa</a:t>
            </a:r>
          </a:p>
          <a:p>
            <a:pPr lvl="1"/>
            <a:r>
              <a:rPr lang="pt-BR" smtClean="0"/>
              <a:t>Data</a:t>
            </a:r>
          </a:p>
          <a:p>
            <a:pPr lvl="1"/>
            <a:r>
              <a:rPr lang="pt-BR" smtClean="0"/>
              <a:t>Direitos autorais (© Copyright)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/**</a:t>
            </a:r>
            <a:br>
              <a:rPr lang="pt-BR" smtClean="0"/>
            </a:br>
            <a:r>
              <a:rPr lang="pt-BR" smtClean="0"/>
              <a:t> *  Classe</a:t>
            </a:r>
            <a:br>
              <a:rPr lang="pt-BR" smtClean="0"/>
            </a:br>
            <a:r>
              <a:rPr lang="pt-BR" smtClean="0"/>
              <a:t> *  Versão</a:t>
            </a:r>
            <a:br>
              <a:rPr lang="pt-BR" smtClean="0"/>
            </a:br>
            <a:r>
              <a:rPr lang="pt-BR" smtClean="0"/>
              <a:t> *  Direitos autorais</a:t>
            </a:r>
            <a:br>
              <a:rPr lang="pt-BR" smtClean="0"/>
            </a:br>
            <a:r>
              <a:rPr lang="pt-BR" smtClean="0"/>
              <a:t> */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   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D75BC-0299-4722-8219-F8096F24F8F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mtClean="0"/>
              <a:t>Declaração de pacotes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</a:t>
            </a:r>
          </a:p>
          <a:p>
            <a:pPr lvl="1"/>
            <a:r>
              <a:rPr lang="pt-BR" dirty="0" smtClean="0"/>
              <a:t>Opcional, caso pacote não seja a raiz</a:t>
            </a:r>
          </a:p>
          <a:p>
            <a:pPr lvl="1"/>
            <a:r>
              <a:rPr lang="pt-BR" dirty="0" smtClean="0"/>
              <a:t>Recomenda-se começar com o inverso da url do site da empresa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package br.com.</a:t>
            </a:r>
            <a:r>
              <a:rPr lang="pt-BR" dirty="0" err="1" smtClean="0"/>
              <a:t>topsolucoes</a:t>
            </a:r>
            <a:r>
              <a:rPr lang="pt-BR" dirty="0" smtClean="0"/>
              <a:t>.ensino.</a:t>
            </a:r>
            <a:r>
              <a:rPr lang="pt-BR" dirty="0" err="1" smtClean="0"/>
              <a:t>facisa</a:t>
            </a:r>
            <a:r>
              <a:rPr lang="pt-BR" dirty="0" smtClean="0"/>
              <a:t>.</a:t>
            </a:r>
            <a:r>
              <a:rPr lang="pt-BR" dirty="0" err="1" smtClean="0"/>
              <a:t>pp</a:t>
            </a:r>
            <a:r>
              <a:rPr lang="pt-BR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11778-9D73-4FDD-856D-997B5182A33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Importação de pacotes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Importação</a:t>
            </a:r>
          </a:p>
          <a:p>
            <a:pPr lvl="1"/>
            <a:r>
              <a:rPr lang="pt-BR" dirty="0" smtClean="0"/>
              <a:t>Evite importar classes que não estão sendo utilizadas</a:t>
            </a:r>
          </a:p>
          <a:p>
            <a:pPr lvl="2"/>
            <a:r>
              <a:rPr lang="pt-BR" dirty="0" smtClean="0"/>
              <a:t>Pode provocar confusão</a:t>
            </a:r>
          </a:p>
          <a:p>
            <a:pPr lvl="2"/>
            <a:r>
              <a:rPr lang="pt-BR" dirty="0" smtClean="0"/>
              <a:t>Gerar falsa dependência de biblioteca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r>
              <a:rPr lang="pt-BR" dirty="0" smtClean="0"/>
              <a:t>.Date;</a:t>
            </a:r>
          </a:p>
          <a:p>
            <a:pPr lvl="1">
              <a:buNone/>
            </a:pPr>
            <a:r>
              <a:rPr lang="pt-BR" dirty="0" smtClean="0"/>
              <a:t>e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.util.Date;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677F7-A9B5-497F-9EF3-E6FD0248E38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smtClean="0"/>
              <a:t>Definição de classes e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Comentário de documentação da classe ou interface </a:t>
            </a:r>
            <a:r>
              <a:rPr lang="pt-BR" sz="1600" dirty="0" smtClean="0"/>
              <a:t>/** ... */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Declaração da classe ou interface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Comentário de documentação da classe ou interface </a:t>
            </a:r>
            <a:r>
              <a:rPr lang="pt-BR" sz="1600" dirty="0" smtClean="0"/>
              <a:t>/* ... */ </a:t>
            </a:r>
          </a:p>
          <a:p>
            <a:pPr marL="881063" lvl="1" indent="-514350">
              <a:defRPr/>
            </a:pPr>
            <a:r>
              <a:rPr lang="pt-BR" sz="1400" dirty="0" smtClean="0"/>
              <a:t>Opcional: informações que não devem ir para a documentação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Variáveis estáticas (</a:t>
            </a:r>
            <a:r>
              <a:rPr lang="pt-BR" sz="2000" dirty="0" err="1" smtClean="0"/>
              <a:t>static</a:t>
            </a:r>
            <a:r>
              <a:rPr lang="pt-BR" sz="2000" dirty="0" smtClean="0"/>
              <a:t>)</a:t>
            </a:r>
          </a:p>
          <a:p>
            <a:pPr marL="881063" lvl="1" indent="-514350">
              <a:defRPr/>
            </a:pPr>
            <a:r>
              <a:rPr lang="pt-BR" sz="1400" dirty="0" smtClean="0"/>
              <a:t>Públicas, protegidas e privadas, nesta ordem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Variáveis de instância</a:t>
            </a:r>
          </a:p>
          <a:p>
            <a:pPr marL="881063" lvl="1" indent="-514350">
              <a:defRPr/>
            </a:pPr>
            <a:r>
              <a:rPr lang="pt-BR" sz="1600" dirty="0" smtClean="0"/>
              <a:t>Públicas, protegidas e privadas, nesta ordem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Construtores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000" dirty="0" smtClean="0"/>
              <a:t>Métodos</a:t>
            </a:r>
          </a:p>
          <a:p>
            <a:pPr marL="881063" lvl="1" indent="-514350">
              <a:defRPr/>
            </a:pPr>
            <a:r>
              <a:rPr lang="pt-BR" sz="1800" dirty="0" smtClean="0"/>
              <a:t>Agrupados por funcionalidade e não por visibilidade</a:t>
            </a:r>
          </a:p>
          <a:p>
            <a:pPr marL="514350" indent="-514350">
              <a:defRPr/>
            </a:pPr>
            <a:endParaRPr lang="pt-BR" sz="20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FDE43-7351-48E5-AF0C-D835D307314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2928</TotalTime>
  <Words>871</Words>
  <Application>Microsoft Office PowerPoint</Application>
  <PresentationFormat>Apresentação na tela (4:3)</PresentationFormat>
  <Paragraphs>329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Fluxo</vt:lpstr>
      <vt:lpstr>     Convenções de codificação </vt:lpstr>
      <vt:lpstr>Importância</vt:lpstr>
      <vt:lpstr>Terminação de arquivos</vt:lpstr>
      <vt:lpstr>Organização de arquivos</vt:lpstr>
      <vt:lpstr>Arquivos fonte Java</vt:lpstr>
      <vt:lpstr>Comentários iniciais</vt:lpstr>
      <vt:lpstr>Declaração de pacotes</vt:lpstr>
      <vt:lpstr>Importação de pacotes</vt:lpstr>
      <vt:lpstr>Definição de classes e interfaces</vt:lpstr>
      <vt:lpstr>Formatação</vt:lpstr>
      <vt:lpstr>Formatação</vt:lpstr>
      <vt:lpstr>Quebra de linha</vt:lpstr>
      <vt:lpstr>Quebra de linha</vt:lpstr>
      <vt:lpstr>Quebra de linha</vt:lpstr>
      <vt:lpstr>Indentação em métodos</vt:lpstr>
      <vt:lpstr>Indentação em expressões</vt:lpstr>
      <vt:lpstr>Indentação em expressões</vt:lpstr>
      <vt:lpstr>Indentação em expressões ternárias</vt:lpstr>
      <vt:lpstr>Comentários</vt:lpstr>
      <vt:lpstr>Comentários</vt:lpstr>
      <vt:lpstr>Declarações</vt:lpstr>
      <vt:lpstr>Inicialização</vt:lpstr>
      <vt:lpstr>Atribuições</vt:lpstr>
      <vt:lpstr>Comandos compostos</vt:lpstr>
      <vt:lpstr>Valor de retorno</vt:lpstr>
      <vt:lpstr>If e if/else</vt:lpstr>
      <vt:lpstr>If/else/if/else</vt:lpstr>
      <vt:lpstr>Loops</vt:lpstr>
      <vt:lpstr>switch</vt:lpstr>
      <vt:lpstr>try/catch</vt:lpstr>
      <vt:lpstr>Linhas em branco</vt:lpstr>
      <vt:lpstr>Espaços em branco</vt:lpstr>
      <vt:lpstr>Nomenclatura</vt:lpstr>
      <vt:lpstr>Nomenclatura</vt:lpstr>
      <vt:lpstr>Nomenclatura</vt:lpstr>
      <vt:lpstr>Nomenclatura</vt:lpstr>
      <vt:lpstr>Dicas de programação</vt:lpstr>
      <vt:lpstr>Dicas de programação</vt:lpstr>
      <vt:lpstr>Dicas de programação</vt:lpstr>
      <vt:lpstr>Dicas de programação</vt:lpstr>
      <vt:lpstr>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 Brito</dc:creator>
  <cp:lastModifiedBy>Bruno</cp:lastModifiedBy>
  <cp:revision>837</cp:revision>
  <dcterms:modified xsi:type="dcterms:W3CDTF">2015-09-08T19:32:50Z</dcterms:modified>
</cp:coreProperties>
</file>