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2"/>
  </p:notesMasterIdLst>
  <p:sldIdLst>
    <p:sldId id="301" r:id="rId5"/>
    <p:sldId id="302" r:id="rId6"/>
    <p:sldId id="303" r:id="rId7"/>
    <p:sldId id="306" r:id="rId8"/>
    <p:sldId id="307" r:id="rId9"/>
    <p:sldId id="309" r:id="rId10"/>
    <p:sldId id="30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78" d="100"/>
          <a:sy n="78" d="100"/>
        </p:scale>
        <p:origin x="83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10C0D1-B5F4-4434-AB6E-84D8CB94855D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0F265A-DF8F-492B-8BD5-550FB637D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260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4/29/2022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4/29/2022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4/29/2022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4/29/2022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4/29/2022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4/29/2022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4/29/2022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4/29/2022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4/29/2022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4/29/2022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5F58C-A2FF-4DEA-B59B-67D10FD42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Naive Bayes: Conditional Probability Basics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7DB026-FAE0-4415-9890-09F62F2B42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Conditional probability is used to calculate the probability of one event occurring given that another event has already occurred: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en-US" dirty="0"/>
                  <a:t> reads as: “The probability of event A occurring given that B has already occurred.”</a:t>
                </a:r>
              </a:p>
              <a:p>
                <a:r>
                  <a:rPr lang="en-US" dirty="0"/>
                  <a:t>Conditional probabilities are calculated in the following way: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𝑎𝑛𝑑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/>
                  <a:t>  ;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𝑎𝑛𝑑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From there, Bayes’ Theorem can be derived: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7DB026-FAE0-4415-9890-09F62F2B42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4000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05F8B-4DD3-44DC-8D2B-385C3FC4D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Naive Bayes: The Central Assumption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A279F1-4B8A-4931-8B33-D044A8B6CE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Suppose we have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different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from which we want to predict a target class,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. Bayes’ theorem can then be used to find the conditional probability of a particular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given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are true: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The Naïve Bayes machine learning algorithms are based on Bayes’ theorem with the assumption that all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are </a:t>
                </a:r>
                <a:r>
                  <a:rPr lang="en-US" i="1" dirty="0"/>
                  <a:t>independent</a:t>
                </a:r>
                <a:r>
                  <a:rPr lang="en-US" dirty="0"/>
                  <a:t>, meaning that no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value has any effect on the probability of another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value occurring. If we take all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as independent, then the following holds: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 ∗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  ⋅⋅⋅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⋅⋅⋅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A279F1-4B8A-4931-8B33-D044A8B6CE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45" t="-972" r="-7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6083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39BE5-99C1-4C3D-81F6-3725E2B3D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0DE115-A713-4B6E-912E-BF65266CD1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 A Naïve Bayes algorithm finds the most likely class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for the given data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(the y value which maximizes the conditional probability equation,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).</a:t>
                </a:r>
              </a:p>
              <a:p>
                <a:r>
                  <a:rPr lang="en-US" dirty="0"/>
                  <a:t>There are several different kinds of Naïve Bayes models, including: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 err="1"/>
                  <a:t>Guassian</a:t>
                </a:r>
                <a:r>
                  <a:rPr lang="en-US" dirty="0"/>
                  <a:t> Naïve Bayes- supports continuous values and assumes a normal distribution for each class.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Multinomial Naïve Bayes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Bernoulli Naïve Bayes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0DE115-A713-4B6E-912E-BF65266CD1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5894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36D0E-7883-42A2-A009-392310EA2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559952"/>
          </a:xfrm>
        </p:spPr>
        <p:txBody>
          <a:bodyPr>
            <a:normAutofit/>
          </a:bodyPr>
          <a:lstStyle/>
          <a:p>
            <a:r>
              <a:rPr lang="en-US" dirty="0"/>
              <a:t>Advantages: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26EC1-4B87-451D-97A4-423134E26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066579"/>
            <a:ext cx="10058400" cy="4096851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A0AA14-0319-4955-B57D-27874D760052}"/>
              </a:ext>
            </a:extLst>
          </p:cNvPr>
          <p:cNvSpPr txBox="1"/>
          <p:nvPr/>
        </p:nvSpPr>
        <p:spPr>
          <a:xfrm>
            <a:off x="1207363" y="2024109"/>
            <a:ext cx="994831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dirty="0"/>
              <a:t>Simple to implement</a:t>
            </a:r>
          </a:p>
          <a:p>
            <a:pPr marL="342900" indent="-342900">
              <a:buAutoNum type="arabicParenR"/>
            </a:pPr>
            <a:endParaRPr lang="en-US" dirty="0"/>
          </a:p>
          <a:p>
            <a:pPr marL="342900" indent="-342900">
              <a:buAutoNum type="arabicParenR"/>
            </a:pPr>
            <a:r>
              <a:rPr lang="en-US" dirty="0"/>
              <a:t>Fast and effective in predicting the class of datasets</a:t>
            </a:r>
          </a:p>
          <a:p>
            <a:pPr marL="342900" indent="-342900">
              <a:buAutoNum type="arabicParenR"/>
            </a:pPr>
            <a:endParaRPr lang="en-US" dirty="0"/>
          </a:p>
          <a:p>
            <a:pPr marL="342900" indent="-342900">
              <a:buAutoNum type="arabicParenR"/>
            </a:pPr>
            <a:r>
              <a:rPr lang="en-US" dirty="0"/>
              <a:t>Doesn’t require a large test set to work well</a:t>
            </a:r>
          </a:p>
          <a:p>
            <a:pPr marL="342900" indent="-342900">
              <a:buAutoNum type="arabicParenR"/>
            </a:pPr>
            <a:endParaRPr lang="en-US" dirty="0"/>
          </a:p>
          <a:p>
            <a:pPr marL="342900" indent="-342900">
              <a:buAutoNum type="arabicParenR"/>
            </a:pPr>
            <a:r>
              <a:rPr lang="en-US" dirty="0"/>
              <a:t>Can handle both discrete and continuous data</a:t>
            </a:r>
          </a:p>
          <a:p>
            <a:pPr marL="342900" indent="-342900">
              <a:buAutoNum type="arabicParenR"/>
            </a:pPr>
            <a:endParaRPr lang="en-US" dirty="0"/>
          </a:p>
          <a:p>
            <a:pPr marL="342900" indent="-342900">
              <a:buAutoNum type="arabicParenR"/>
            </a:pPr>
            <a:r>
              <a:rPr lang="en-US" dirty="0"/>
              <a:t>Useful for text analysis and classification problems</a:t>
            </a:r>
          </a:p>
          <a:p>
            <a:pPr marL="342900" indent="-342900">
              <a:buAutoNum type="arabicParenR"/>
            </a:pPr>
            <a:endParaRPr lang="en-US" dirty="0"/>
          </a:p>
          <a:p>
            <a:pPr marL="342900" indent="-342900">
              <a:buAutoNum type="arabicParenR"/>
            </a:pPr>
            <a:r>
              <a:rPr lang="en-US" dirty="0"/>
              <a:t>Can be used for multiple class prediction problems</a:t>
            </a:r>
          </a:p>
        </p:txBody>
      </p:sp>
    </p:spTree>
    <p:extLst>
      <p:ext uri="{BB962C8B-B14F-4D97-AF65-F5344CB8AC3E}">
        <p14:creationId xmlns:p14="http://schemas.microsoft.com/office/powerpoint/2010/main" val="2202894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36D0E-7883-42A2-A009-392310EA2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559952"/>
          </a:xfrm>
        </p:spPr>
        <p:txBody>
          <a:bodyPr>
            <a:normAutofit/>
          </a:bodyPr>
          <a:lstStyle/>
          <a:p>
            <a:r>
              <a:rPr lang="en-US" dirty="0"/>
              <a:t>Disadvantages: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26EC1-4B87-451D-97A4-423134E26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066579"/>
            <a:ext cx="10058400" cy="4096851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A0AA14-0319-4955-B57D-27874D760052}"/>
              </a:ext>
            </a:extLst>
          </p:cNvPr>
          <p:cNvSpPr txBox="1"/>
          <p:nvPr/>
        </p:nvSpPr>
        <p:spPr>
          <a:xfrm>
            <a:off x="1207363" y="2024109"/>
            <a:ext cx="99483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dirty="0"/>
              <a:t>Relies upon the assumption that variables are independent</a:t>
            </a:r>
          </a:p>
          <a:p>
            <a:pPr marL="342900" indent="-342900">
              <a:buAutoNum type="arabicParenR"/>
            </a:pPr>
            <a:endParaRPr lang="en-US" dirty="0"/>
          </a:p>
          <a:p>
            <a:pPr marL="342900" indent="-342900">
              <a:buAutoNum type="arabicParenR"/>
            </a:pPr>
            <a:r>
              <a:rPr lang="en-US" dirty="0"/>
              <a:t>Not ideal for data sets with a large number of variables</a:t>
            </a:r>
          </a:p>
          <a:p>
            <a:pPr marL="342900" indent="-342900">
              <a:buAutoNum type="arabicParenR"/>
            </a:pPr>
            <a:endParaRPr lang="en-US" dirty="0"/>
          </a:p>
          <a:p>
            <a:pPr marL="342900" indent="-342900">
              <a:buAutoNum type="arabicParenR"/>
            </a:pPr>
            <a:r>
              <a:rPr lang="en-US" dirty="0"/>
              <a:t>Zero Frequency Problem</a:t>
            </a:r>
          </a:p>
        </p:txBody>
      </p:sp>
    </p:spTree>
    <p:extLst>
      <p:ext uri="{BB962C8B-B14F-4D97-AF65-F5344CB8AC3E}">
        <p14:creationId xmlns:p14="http://schemas.microsoft.com/office/powerpoint/2010/main" val="385318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85BA7-58F2-4901-BFB9-464E48EEC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0" i="0" dirty="0">
                <a:solidFill>
                  <a:srgbClr val="212529"/>
                </a:solidFill>
                <a:effectLst/>
                <a:latin typeface="Helvetica" panose="020B0604020202020204" pitchFamily="34" charset="0"/>
              </a:rPr>
              <a:t>What data processing steps does the algorithm require</a:t>
            </a:r>
            <a:endParaRPr lang="en-US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38AF3E-BD24-47FD-86D0-31FB375D195C}"/>
              </a:ext>
            </a:extLst>
          </p:cNvPr>
          <p:cNvSpPr txBox="1"/>
          <p:nvPr/>
        </p:nvSpPr>
        <p:spPr>
          <a:xfrm>
            <a:off x="1297857" y="2295728"/>
            <a:ext cx="978309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i="0" u="none" strike="noStrike" dirty="0">
                <a:solidFill>
                  <a:srgbClr val="212529"/>
                </a:solidFill>
                <a:effectLst/>
                <a:latin typeface="Arial" panose="020B0604020202020204" pitchFamily="34" charset="0"/>
              </a:rPr>
              <a:t>Convert categorical features to numeric (get dummies)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000" b="1" i="0" u="none" strike="noStrike" dirty="0">
              <a:solidFill>
                <a:srgbClr val="212529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i="0" u="none" strike="noStrike" dirty="0">
                <a:solidFill>
                  <a:srgbClr val="212529"/>
                </a:solidFill>
                <a:effectLst/>
                <a:latin typeface="Arial" panose="020B0604020202020204" pitchFamily="34" charset="0"/>
              </a:rPr>
              <a:t>Handle missing data. Drop or impute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000" b="1" dirty="0">
              <a:solidFill>
                <a:srgbClr val="212529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i="0" u="none" strike="noStrike" dirty="0">
                <a:solidFill>
                  <a:srgbClr val="212529"/>
                </a:solidFill>
                <a:effectLst/>
                <a:latin typeface="Arial" panose="020B0604020202020204" pitchFamily="34" charset="0"/>
              </a:rPr>
              <a:t>Identify outliers, remove or convert into numbers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000" b="1" i="0" u="none" strike="noStrike" dirty="0">
              <a:solidFill>
                <a:srgbClr val="212529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i="0" u="none" strike="noStrike" dirty="0">
                <a:solidFill>
                  <a:srgbClr val="212529"/>
                </a:solidFill>
                <a:effectLst/>
                <a:latin typeface="Arial" panose="020B0604020202020204" pitchFamily="34" charset="0"/>
              </a:rPr>
              <a:t>Separate dependent feature from independent features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000" b="1" dirty="0">
              <a:solidFill>
                <a:srgbClr val="212529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i="0" u="none" strike="noStrike" dirty="0">
                <a:solidFill>
                  <a:srgbClr val="212529"/>
                </a:solidFill>
                <a:effectLst/>
                <a:latin typeface="Arial" panose="020B0604020202020204" pitchFamily="34" charset="0"/>
              </a:rPr>
              <a:t>Gaussian- continuous data, need to be distributed normally</a:t>
            </a:r>
          </a:p>
          <a:p>
            <a:endParaRPr lang="en-US" sz="2000" b="1" i="0" u="none" strike="noStrike" dirty="0">
              <a:solidFill>
                <a:srgbClr val="212529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i="0" u="none" strike="noStrike" dirty="0">
                <a:solidFill>
                  <a:srgbClr val="212529"/>
                </a:solidFill>
                <a:effectLst/>
                <a:latin typeface="Arial" panose="020B0604020202020204" pitchFamily="34" charset="0"/>
              </a:rPr>
              <a:t>Data smoothing- so that no probabilities are completely zero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24365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93492-0453-4C0B-82A5-516804254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227565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These are the most commonly adjusted hyperparameters with different Naive Bayes Algorithms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F784569-B28B-46FF-8FEA-F338AA4294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79" y="3812460"/>
            <a:ext cx="4639735" cy="2490017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000" b="1" i="0" dirty="0">
                <a:solidFill>
                  <a:srgbClr val="48484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Multinomial </a:t>
            </a:r>
            <a:r>
              <a:rPr lang="en-US" sz="2000" b="1" dirty="0">
                <a:solidFill>
                  <a:srgbClr val="48484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sz="2000" b="1" i="0" dirty="0">
                <a:solidFill>
                  <a:srgbClr val="48484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Categorical Naive Bayes</a:t>
            </a:r>
          </a:p>
          <a:p>
            <a:pPr algn="l"/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◼</a:t>
            </a:r>
            <a:r>
              <a:rPr lang="en-US" sz="2000" b="1" dirty="0">
                <a:solidFill>
                  <a:srgbClr val="48484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alpha </a:t>
            </a:r>
          </a:p>
          <a:p>
            <a:pPr algn="l"/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◼</a:t>
            </a:r>
            <a:r>
              <a:rPr lang="en-US" sz="2000" b="1" dirty="0" err="1">
                <a:solidFill>
                  <a:srgbClr val="48484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fit_prior</a:t>
            </a:r>
            <a:endParaRPr lang="en-US" sz="2000" b="1" dirty="0">
              <a:solidFill>
                <a:srgbClr val="48484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l">
              <a:buNone/>
            </a:pPr>
            <a:endParaRPr lang="en-US" sz="2000" b="1" i="0" dirty="0">
              <a:solidFill>
                <a:srgbClr val="484848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Content Placeholder 8">
            <a:extLst>
              <a:ext uri="{FF2B5EF4-FFF2-40B4-BE49-F238E27FC236}">
                <a16:creationId xmlns:a16="http://schemas.microsoft.com/office/drawing/2014/main" id="{83C746A6-54D7-430E-BC1E-070FB253A991}"/>
              </a:ext>
            </a:extLst>
          </p:cNvPr>
          <p:cNvSpPr txBox="1">
            <a:spLocks/>
          </p:cNvSpPr>
          <p:nvPr/>
        </p:nvSpPr>
        <p:spPr>
          <a:xfrm>
            <a:off x="1097279" y="1897627"/>
            <a:ext cx="4792135" cy="1531374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en-US" sz="2000" b="1" dirty="0">
                <a:solidFill>
                  <a:srgbClr val="48484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Gaussian Naive Bayes</a:t>
            </a:r>
          </a:p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◼</a:t>
            </a:r>
            <a:r>
              <a:rPr lang="en-US" sz="2000" b="1" dirty="0" err="1">
                <a:solidFill>
                  <a:srgbClr val="48484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var_smoothing</a:t>
            </a:r>
            <a:endParaRPr lang="en-US" sz="2000" b="1" dirty="0">
              <a:solidFill>
                <a:srgbClr val="48484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Content Placeholder 8">
            <a:extLst>
              <a:ext uri="{FF2B5EF4-FFF2-40B4-BE49-F238E27FC236}">
                <a16:creationId xmlns:a16="http://schemas.microsoft.com/office/drawing/2014/main" id="{7D00D70B-4C0B-4871-ADD9-66CAA610A1EA}"/>
              </a:ext>
            </a:extLst>
          </p:cNvPr>
          <p:cNvSpPr txBox="1">
            <a:spLocks/>
          </p:cNvSpPr>
          <p:nvPr/>
        </p:nvSpPr>
        <p:spPr>
          <a:xfrm>
            <a:off x="6272981" y="1897628"/>
            <a:ext cx="4882699" cy="1730475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en-US" sz="2000" b="1" dirty="0">
                <a:solidFill>
                  <a:srgbClr val="48484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Bernoulli Naive Bayes</a:t>
            </a:r>
          </a:p>
          <a:p>
            <a:pPr marL="201168" lvl="1" indent="0">
              <a:buNone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◼</a:t>
            </a:r>
            <a:r>
              <a:rPr lang="en-US" sz="2000" b="1" dirty="0">
                <a:solidFill>
                  <a:srgbClr val="48484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alpha </a:t>
            </a:r>
          </a:p>
          <a:p>
            <a:pPr marL="201168" lvl="1" indent="0">
              <a:buNone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◼</a:t>
            </a:r>
            <a:r>
              <a:rPr lang="en-US" sz="2000" b="1" dirty="0" err="1">
                <a:solidFill>
                  <a:srgbClr val="48484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fit_prior</a:t>
            </a: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01168" lvl="1" indent="0">
              <a:buNone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◼binarize</a:t>
            </a:r>
          </a:p>
          <a:p>
            <a:endParaRPr lang="en-US" sz="2000" b="1" dirty="0">
              <a:solidFill>
                <a:srgbClr val="48484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Content Placeholder 8">
            <a:extLst>
              <a:ext uri="{FF2B5EF4-FFF2-40B4-BE49-F238E27FC236}">
                <a16:creationId xmlns:a16="http://schemas.microsoft.com/office/drawing/2014/main" id="{F1B8DF6D-A64A-435F-A9EC-79654F9112E7}"/>
              </a:ext>
            </a:extLst>
          </p:cNvPr>
          <p:cNvSpPr txBox="1">
            <a:spLocks/>
          </p:cNvSpPr>
          <p:nvPr/>
        </p:nvSpPr>
        <p:spPr>
          <a:xfrm>
            <a:off x="6425381" y="3812460"/>
            <a:ext cx="4882699" cy="249001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en-US" sz="2000" b="1" dirty="0">
                <a:solidFill>
                  <a:srgbClr val="48484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Complement Naive Bayes</a:t>
            </a:r>
          </a:p>
          <a:p>
            <a:pPr marL="201168" lvl="1" indent="0">
              <a:buNone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◼</a:t>
            </a:r>
            <a:r>
              <a:rPr lang="en-US" sz="2000" b="1" dirty="0">
                <a:solidFill>
                  <a:srgbClr val="48484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alpha </a:t>
            </a:r>
          </a:p>
          <a:p>
            <a:pPr marL="201168" lvl="1" indent="0">
              <a:buNone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◼</a:t>
            </a:r>
            <a:r>
              <a:rPr lang="en-US" sz="2000" b="1" dirty="0" err="1">
                <a:solidFill>
                  <a:srgbClr val="48484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fit_prior</a:t>
            </a: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01168" lvl="1" indent="0">
              <a:buNone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◼norm</a:t>
            </a:r>
          </a:p>
        </p:txBody>
      </p:sp>
    </p:spTree>
    <p:extLst>
      <p:ext uri="{BB962C8B-B14F-4D97-AF65-F5344CB8AC3E}">
        <p14:creationId xmlns:p14="http://schemas.microsoft.com/office/powerpoint/2010/main" val="2112881855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{745550FE-7F15-4F81-8AE3-B29E0F66484C}tf22712842_win32</Template>
  <TotalTime>273</TotalTime>
  <Words>462</Words>
  <Application>Microsoft Office PowerPoint</Application>
  <PresentationFormat>Widescreen</PresentationFormat>
  <Paragraphs>62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Bookman Old Style</vt:lpstr>
      <vt:lpstr>Calibri</vt:lpstr>
      <vt:lpstr>Cambria Math</vt:lpstr>
      <vt:lpstr>Franklin Gothic Book</vt:lpstr>
      <vt:lpstr>Helvetica</vt:lpstr>
      <vt:lpstr>Wingdings</vt:lpstr>
      <vt:lpstr>1_RetrospectVTI</vt:lpstr>
      <vt:lpstr>Naive Bayes: Conditional Probability Basics</vt:lpstr>
      <vt:lpstr>Naive Bayes: The Central Assumption</vt:lpstr>
      <vt:lpstr>Naïve Bayes:</vt:lpstr>
      <vt:lpstr>Advantages:</vt:lpstr>
      <vt:lpstr>Disadvantages:</vt:lpstr>
      <vt:lpstr>What data processing steps does the algorithm require</vt:lpstr>
      <vt:lpstr>These are the most commonly adjusted hyperparameters with different Naive Bayes Algorithms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Naive Bayes: Conditional Probability Basics</dc:title>
  <dc:creator>Derek Preslar</dc:creator>
  <cp:lastModifiedBy>Sharif Rakhimov</cp:lastModifiedBy>
  <cp:revision>5</cp:revision>
  <dcterms:created xsi:type="dcterms:W3CDTF">2022-04-28T16:53:57Z</dcterms:created>
  <dcterms:modified xsi:type="dcterms:W3CDTF">2022-04-29T05:20:09Z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