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310" r:id="rId5"/>
    <p:sldId id="301" r:id="rId6"/>
    <p:sldId id="302" r:id="rId7"/>
    <p:sldId id="303" r:id="rId8"/>
    <p:sldId id="306" r:id="rId9"/>
    <p:sldId id="307" r:id="rId10"/>
    <p:sldId id="309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C0D1-B5F4-4434-AB6E-84D8CB94855D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F265A-DF8F-492B-8BD5-550FB637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30-AE60-4660-9892-31CA28C07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9512B-5B79-43B1-B9E4-DD534C3B3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Stearns, Sharif </a:t>
            </a:r>
            <a:r>
              <a:rPr lang="en-US" dirty="0" err="1"/>
              <a:t>Rakhimov</a:t>
            </a:r>
            <a:r>
              <a:rPr lang="en-US" dirty="0"/>
              <a:t>, Phil </a:t>
            </a:r>
            <a:r>
              <a:rPr lang="en-US" dirty="0" err="1"/>
              <a:t>Carbino</a:t>
            </a:r>
            <a:r>
              <a:rPr lang="en-US" dirty="0"/>
              <a:t>, Derek Preslar</a:t>
            </a:r>
          </a:p>
        </p:txBody>
      </p:sp>
    </p:spTree>
    <p:extLst>
      <p:ext uri="{BB962C8B-B14F-4D97-AF65-F5344CB8AC3E}">
        <p14:creationId xmlns:p14="http://schemas.microsoft.com/office/powerpoint/2010/main" val="189323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F58C-A2FF-4DEA-B59B-67D10FD4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Naïve Bayes: Conditional Probability 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 probability is used to calculate the probability of one event occurring given that another event has already occurred: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Conditional probabilities are calculated in the following way: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;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there, Bayes’ Theorem can be derived: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DB026-FAE0-4415-9890-09F62F2B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0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F8B-4DD3-44DC-8D2B-385C3FC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Naïve Bayes: The Central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from which we want to predict a target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Bayes’ theorem can then be used to find the conditional probability of a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true: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Naïve Bayes is based the assumption that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independent</a:t>
                </a:r>
                <a:r>
                  <a:rPr lang="en-US" dirty="0"/>
                  <a:t>, meaning that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has any effect on the probability of another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 occurring, so we can split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With this independence assumption the above equation becomes: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279F1-4B8A-4931-8B33-D044A8B6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8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9BE5-99C1-4C3D-81F6-3725E2B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A Naïve Bayes algorithm finds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the given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(the y value which maximizes the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There are several different kinds of Naïve Bayes models, including:</a:t>
                </a:r>
              </a:p>
              <a:p>
                <a:pPr>
                  <a:buClrTx/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/>
                    </a:solidFill>
                  </a:rPr>
                  <a:t> Gaussian Naïve Bayes</a:t>
                </a:r>
              </a:p>
              <a:p>
                <a:pPr>
                  <a:buClrTx/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/>
                    </a:solidFill>
                  </a:rPr>
                  <a:t> Multinomial and Categorical Naïve Bayes</a:t>
                </a:r>
              </a:p>
              <a:p>
                <a:pPr>
                  <a:buClrTx/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/>
                    </a:solidFill>
                  </a:rPr>
                  <a:t> Bernoulli Naïve Bayes</a:t>
                </a:r>
              </a:p>
              <a:p>
                <a:pPr>
                  <a:buClrTx/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chemeClr val="tx1"/>
                    </a:solidFill>
                  </a:rPr>
                  <a:t> Complement Naïve Bayes</a:t>
                </a:r>
              </a:p>
              <a:p>
                <a:pPr>
                  <a:buClrTx/>
                  <a:buFont typeface="Wingdings" panose="05000000000000000000" pitchFamily="2" charset="2"/>
                  <a:buChar char="§"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DE115-A713-4B6E-912E-BF65266CD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sz="4400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6555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Simple to implement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Fast and effective in predicting the class of datasets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Doesn’t require a large test set to work well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Can handle both discrete and continuous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Useful for text analysis and classification problems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Can be used for multiple class prediction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20289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6D0E-7883-42A2-A009-392310EA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952"/>
          </a:xfrm>
        </p:spPr>
        <p:txBody>
          <a:bodyPr>
            <a:normAutofit/>
          </a:bodyPr>
          <a:lstStyle/>
          <a:p>
            <a:r>
              <a:rPr lang="en-US" sz="4400" dirty="0"/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6EC1-4B87-451D-97A4-423134E2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24996"/>
            <a:ext cx="10058400" cy="40968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0AA14-0319-4955-B57D-27874D760052}"/>
              </a:ext>
            </a:extLst>
          </p:cNvPr>
          <p:cNvSpPr txBox="1"/>
          <p:nvPr/>
        </p:nvSpPr>
        <p:spPr>
          <a:xfrm>
            <a:off x="1207363" y="2024109"/>
            <a:ext cx="99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Relies upon the assumption that variables are independent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Not ideal for data sets with a large number of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Zero Frequency Problem</a:t>
            </a:r>
          </a:p>
        </p:txBody>
      </p:sp>
    </p:spTree>
    <p:extLst>
      <p:ext uri="{BB962C8B-B14F-4D97-AF65-F5344CB8AC3E}">
        <p14:creationId xmlns:p14="http://schemas.microsoft.com/office/powerpoint/2010/main" val="38531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5BA7-58F2-4901-BFB9-464E48E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212529"/>
                </a:solidFill>
              </a:rPr>
              <a:t>D</a:t>
            </a:r>
            <a:r>
              <a:rPr lang="en-US" sz="4000" b="0" i="0" dirty="0">
                <a:solidFill>
                  <a:srgbClr val="212529"/>
                </a:solidFill>
                <a:effectLst/>
              </a:rPr>
              <a:t>ata </a:t>
            </a:r>
            <a:r>
              <a:rPr lang="en-US" sz="4000" dirty="0">
                <a:solidFill>
                  <a:srgbClr val="212529"/>
                </a:solidFill>
              </a:rPr>
              <a:t>P</a:t>
            </a:r>
            <a:r>
              <a:rPr lang="en-US" sz="4000" b="0" i="0" dirty="0">
                <a:solidFill>
                  <a:srgbClr val="212529"/>
                </a:solidFill>
                <a:effectLst/>
              </a:rPr>
              <a:t>rocessing </a:t>
            </a:r>
            <a:r>
              <a:rPr lang="en-US" sz="4000" dirty="0">
                <a:solidFill>
                  <a:srgbClr val="212529"/>
                </a:solidFill>
              </a:rPr>
              <a:t>S</a:t>
            </a:r>
            <a:r>
              <a:rPr lang="en-US" sz="4000" b="0" i="0" dirty="0">
                <a:solidFill>
                  <a:srgbClr val="212529"/>
                </a:solidFill>
                <a:effectLst/>
              </a:rPr>
              <a:t>teps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8AF3E-BD24-47FD-86D0-31FB375D195C}"/>
              </a:ext>
            </a:extLst>
          </p:cNvPr>
          <p:cNvSpPr txBox="1"/>
          <p:nvPr/>
        </p:nvSpPr>
        <p:spPr>
          <a:xfrm>
            <a:off x="1297857" y="2295728"/>
            <a:ext cx="9783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u="none" strike="noStrike" dirty="0">
                <a:solidFill>
                  <a:srgbClr val="212529"/>
                </a:solidFill>
                <a:effectLst/>
              </a:rPr>
              <a:t>Convert categorical features to numeric (get dummies)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i="0" u="none" strike="noStrike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u="none" strike="noStrike" dirty="0">
                <a:solidFill>
                  <a:srgbClr val="212529"/>
                </a:solidFill>
                <a:effectLst/>
              </a:rPr>
              <a:t>Handle missing data. Drop or impute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1252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u="none" strike="noStrike" dirty="0">
                <a:solidFill>
                  <a:srgbClr val="212529"/>
                </a:solidFill>
                <a:effectLst/>
              </a:rPr>
              <a:t>Identify outliers, remove or convert into numbers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i="0" u="none" strike="noStrike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u="none" strike="noStrike" dirty="0">
                <a:solidFill>
                  <a:srgbClr val="212529"/>
                </a:solidFill>
                <a:effectLst/>
              </a:rPr>
              <a:t>Separate dependent feature from independent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1252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u="none" strike="noStrike" dirty="0">
                <a:solidFill>
                  <a:srgbClr val="212529"/>
                </a:solidFill>
                <a:effectLst/>
              </a:rPr>
              <a:t>Gaussian- continuous data, need to be distributed normally</a:t>
            </a:r>
          </a:p>
          <a:p>
            <a:endParaRPr lang="en-US" sz="2000" i="0" u="none" strike="noStrike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0" u="none" strike="noStrike" dirty="0">
                <a:solidFill>
                  <a:srgbClr val="212529"/>
                </a:solidFill>
                <a:effectLst/>
              </a:rPr>
              <a:t>Data smoothing- so that no probabilities are completely zero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36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3492-0453-4C0B-82A5-51680425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756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cs typeface="Calibri" panose="020F0502020204030204" pitchFamily="34" charset="0"/>
              </a:rPr>
              <a:t>Most Adjusted Hyperparameters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D00D70B-4C0B-4871-ADD9-66CAA610A1EA}"/>
              </a:ext>
            </a:extLst>
          </p:cNvPr>
          <p:cNvSpPr txBox="1">
            <a:spLocks/>
          </p:cNvSpPr>
          <p:nvPr/>
        </p:nvSpPr>
        <p:spPr>
          <a:xfrm>
            <a:off x="6272981" y="1897628"/>
            <a:ext cx="4882699" cy="17304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Bernoulli Naïve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alpha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484848"/>
                </a:solidFill>
                <a:cs typeface="Calibri" panose="020F0502020204030204" pitchFamily="34" charset="0"/>
              </a:rPr>
              <a:t>fit_prior</a:t>
            </a:r>
            <a:endParaRPr lang="en-US" sz="2000" b="1" dirty="0"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cs typeface="Calibri" panose="020F0502020204030204" pitchFamily="34" charset="0"/>
              </a:rPr>
              <a:t>binarize</a:t>
            </a:r>
          </a:p>
          <a:p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1B8DF6D-A64A-435F-A9EC-79654F9112E7}"/>
              </a:ext>
            </a:extLst>
          </p:cNvPr>
          <p:cNvSpPr txBox="1">
            <a:spLocks/>
          </p:cNvSpPr>
          <p:nvPr/>
        </p:nvSpPr>
        <p:spPr>
          <a:xfrm>
            <a:off x="6272980" y="3812459"/>
            <a:ext cx="4882699" cy="2490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Complement Naïve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alpha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484848"/>
                </a:solidFill>
                <a:cs typeface="Calibri" panose="020F0502020204030204" pitchFamily="34" charset="0"/>
              </a:rPr>
              <a:t>fit_prior</a:t>
            </a:r>
            <a:endParaRPr lang="en-US" sz="2000" b="1" dirty="0"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cs typeface="Calibri" panose="020F0502020204030204" pitchFamily="34" charset="0"/>
              </a:rPr>
              <a:t>norm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C1EA6BA-DA11-48FA-B5EA-B34FDB2C8BF1}"/>
              </a:ext>
            </a:extLst>
          </p:cNvPr>
          <p:cNvSpPr txBox="1">
            <a:spLocks/>
          </p:cNvSpPr>
          <p:nvPr/>
        </p:nvSpPr>
        <p:spPr>
          <a:xfrm>
            <a:off x="1097279" y="1897628"/>
            <a:ext cx="4882699" cy="17304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Gaussian Naïve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484848"/>
                </a:solidFill>
                <a:cs typeface="Calibri" panose="020F0502020204030204" pitchFamily="34" charset="0"/>
              </a:rPr>
              <a:t>var_smoothing</a:t>
            </a:r>
            <a:endParaRPr lang="en-US" sz="2000" b="1" dirty="0">
              <a:cs typeface="Calibri" panose="020F0502020204030204" pitchFamily="34" charset="0"/>
            </a:endParaRPr>
          </a:p>
          <a:p>
            <a:endParaRPr lang="en-US" sz="2000" b="1" dirty="0">
              <a:solidFill>
                <a:srgbClr val="4848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626D394-32FD-4BD4-9105-A9752719ADD0}"/>
              </a:ext>
            </a:extLst>
          </p:cNvPr>
          <p:cNvSpPr txBox="1">
            <a:spLocks/>
          </p:cNvSpPr>
          <p:nvPr/>
        </p:nvSpPr>
        <p:spPr>
          <a:xfrm>
            <a:off x="1097278" y="3812459"/>
            <a:ext cx="4882699" cy="24900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Multinomial and Categorical Naïve Bayes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484848"/>
                </a:solidFill>
                <a:cs typeface="Calibri" panose="020F0502020204030204" pitchFamily="34" charset="0"/>
              </a:rPr>
              <a:t>alpha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484848"/>
                </a:solidFill>
                <a:cs typeface="Calibri" panose="020F0502020204030204" pitchFamily="34" charset="0"/>
              </a:rPr>
              <a:t>fit_prior</a:t>
            </a:r>
            <a:endParaRPr lang="en-US" sz="20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818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elements/1.1/"/>
    <ds:schemaRef ds:uri="http://schemas.microsoft.com/office/infopath/2007/PartnerControls"/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{745550FE-7F15-4F81-8AE3-B29E0F66484C}tf22712842_win32</Template>
  <TotalTime>376</TotalTime>
  <Words>425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Naïve Bayes</vt:lpstr>
      <vt:lpstr>Naïve Bayes: Conditional Probability Basics</vt:lpstr>
      <vt:lpstr>Naïve Bayes: The Central Assumption</vt:lpstr>
      <vt:lpstr>Naïve Bayes</vt:lpstr>
      <vt:lpstr>Advantages:</vt:lpstr>
      <vt:lpstr>Disadvantages:</vt:lpstr>
      <vt:lpstr>Data Processing Steps</vt:lpstr>
      <vt:lpstr>Most Adjusted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Bayes: Conditional Probability Basics</dc:title>
  <dc:creator>Derek Preslar</dc:creator>
  <cp:lastModifiedBy>Derek Preslar</cp:lastModifiedBy>
  <cp:revision>13</cp:revision>
  <dcterms:created xsi:type="dcterms:W3CDTF">2022-04-28T16:53:57Z</dcterms:created>
  <dcterms:modified xsi:type="dcterms:W3CDTF">2022-04-29T15:02:10Z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