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4" r:id="rId7"/>
    <p:sldId id="311" r:id="rId8"/>
    <p:sldId id="313" r:id="rId9"/>
    <p:sldId id="31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SVM Diabetes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Will Stearns, Sharif </a:t>
            </a:r>
            <a:r>
              <a:rPr lang="en-US" dirty="0" err="1"/>
              <a:t>Rakhimov</a:t>
            </a:r>
            <a:r>
              <a:rPr lang="en-US" dirty="0"/>
              <a:t>, Phil </a:t>
            </a:r>
            <a:r>
              <a:rPr lang="en-US" dirty="0" err="1"/>
              <a:t>Carbino</a:t>
            </a:r>
            <a:r>
              <a:rPr lang="en-US" dirty="0"/>
              <a:t>, Derek Preslar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440B-8B5D-F364-F577-E3771A6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8219"/>
          </a:xfrm>
        </p:spPr>
        <p:txBody>
          <a:bodyPr/>
          <a:lstStyle/>
          <a:p>
            <a:r>
              <a:rPr lang="en-US" dirty="0"/>
              <a:t>Data Set: Diabetes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4B21-AD12-A92C-C642-4081C8F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006"/>
            <a:ext cx="10058400" cy="4750400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Inter"/>
              </a:rPr>
              <a:t>This dataset is from the National Institute of Diabetes and Digestive and Kidney Diseases. The goal is to predict whether a patient has diabetes </a:t>
            </a:r>
            <a:r>
              <a:rPr lang="en-US" sz="1800" dirty="0">
                <a:latin typeface="Inter"/>
              </a:rPr>
              <a:t>based on diagnostic measurements. </a:t>
            </a:r>
          </a:p>
          <a:p>
            <a:r>
              <a:rPr lang="en-US" sz="1800" dirty="0"/>
              <a:t>Basic narrative:</a:t>
            </a:r>
          </a:p>
          <a:p>
            <a:pPr lvl="1"/>
            <a:r>
              <a:rPr lang="en-US" sz="1800" dirty="0"/>
              <a:t>Dataset content</a:t>
            </a:r>
          </a:p>
          <a:p>
            <a:pPr lvl="1"/>
            <a:r>
              <a:rPr lang="en-US" sz="1800" dirty="0"/>
              <a:t>Objective</a:t>
            </a:r>
          </a:p>
          <a:p>
            <a:pPr lvl="1"/>
            <a:r>
              <a:rPr lang="en-US" sz="1800" dirty="0"/>
              <a:t>Dataset description – format, missing values, errors, outliers</a:t>
            </a:r>
          </a:p>
          <a:p>
            <a:pPr lvl="1"/>
            <a:r>
              <a:rPr lang="en-US" sz="1800" dirty="0"/>
              <a:t>Data processing steps: Outlier mitigation, Data Normalization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 algn="ctr">
              <a:buNone/>
            </a:pPr>
            <a:r>
              <a:rPr lang="en-US" sz="1800" dirty="0"/>
              <a:t>Below is basic  descriptive statistics of dataset with potential outliers highlighted:</a:t>
            </a:r>
          </a:p>
          <a:p>
            <a:pPr lvl="1"/>
            <a:endParaRPr lang="en-US" sz="1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B8E485-EF91-4B0D-80B2-3F56532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60" y="4752284"/>
            <a:ext cx="8954680" cy="14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FE0-0EE8-4BD1-BF6C-2C549DD1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124"/>
            <a:ext cx="10058400" cy="71775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Inter"/>
              </a:rPr>
              <a:t>Data Normalization and Outlier mitigation codes</a:t>
            </a:r>
          </a:p>
        </p:txBody>
      </p:sp>
      <p:pic>
        <p:nvPicPr>
          <p:cNvPr id="13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DBB0E-8752-4FB0-B648-D207AF14F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0592" y="3716325"/>
            <a:ext cx="9561872" cy="2459312"/>
          </a:xfr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2E2C374A-F425-4B04-BBF7-105D2BC0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2" y="969689"/>
            <a:ext cx="9561872" cy="2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834-FBFE-D613-06E6-906D169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6161-987E-B286-770D-351C1858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2155"/>
            <a:ext cx="10058400" cy="20942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Inter"/>
              </a:rPr>
              <a:t>The following steps were taken to get dataset ready for model training: </a:t>
            </a:r>
          </a:p>
          <a:p>
            <a:pPr lvl="1"/>
            <a:r>
              <a:rPr lang="en-US" sz="1800" dirty="0">
                <a:latin typeface="Inter"/>
              </a:rPr>
              <a:t>All features were considered necessary based on descriptive statistics report analysis</a:t>
            </a:r>
          </a:p>
          <a:p>
            <a:pPr lvl="1"/>
            <a:r>
              <a:rPr lang="en-US" sz="1800" dirty="0">
                <a:latin typeface="Inter"/>
              </a:rPr>
              <a:t>Dataset was split into target (Outcome) and training (All the rest) features to feed the model.</a:t>
            </a:r>
          </a:p>
          <a:p>
            <a:pPr lvl="1"/>
            <a:r>
              <a:rPr lang="en-US" sz="1800" dirty="0">
                <a:latin typeface="Inter"/>
              </a:rPr>
              <a:t>To ensure best score by the model, we selected 2 different sets of hyperparameter values using </a:t>
            </a:r>
            <a:r>
              <a:rPr lang="en-US" sz="1800" dirty="0" err="1">
                <a:latin typeface="Inter"/>
              </a:rPr>
              <a:t>GridSearchCV</a:t>
            </a:r>
            <a:r>
              <a:rPr lang="en-US" sz="1800" dirty="0">
                <a:latin typeface="Inter"/>
              </a:rPr>
              <a:t> along with 2 folds for cross validation on each set to train our model and find best prediction score.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A2199-B018-4683-97B6-BB9DF6D6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1" y="3726426"/>
            <a:ext cx="7308430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C58-C65C-E94A-9829-CFF914B0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626"/>
            <a:ext cx="10058400" cy="599439"/>
          </a:xfrm>
        </p:spPr>
        <p:txBody>
          <a:bodyPr>
            <a:normAutofit/>
          </a:bodyPr>
          <a:lstStyle/>
          <a:p>
            <a:r>
              <a:rPr lang="en-US" sz="3200" dirty="0"/>
              <a:t>Default hyperparameter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F642E8-819B-4E05-B81B-4F881DDE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38" y="934065"/>
            <a:ext cx="8868697" cy="2684206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F23E048-6DE4-47FB-B0EF-2249425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8" y="3618271"/>
            <a:ext cx="8868697" cy="25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B843-0E81-4C56-A094-FB1D30BA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3955"/>
            <a:ext cx="10058400" cy="537277"/>
          </a:xfrm>
        </p:spPr>
        <p:txBody>
          <a:bodyPr>
            <a:normAutofit fontScale="90000"/>
          </a:bodyPr>
          <a:lstStyle/>
          <a:p>
            <a:r>
              <a:rPr lang="en-US" dirty="0"/>
              <a:t>Tuning hyperparameters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E00C67-C722-4B76-8FE3-8B514C28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35" y="911232"/>
            <a:ext cx="9016180" cy="2556847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3FE730-CDFD-4F3D-B7B7-5E645E9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35" y="3468079"/>
            <a:ext cx="9016181" cy="27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D576-4CF7-289C-CBB5-9DA77F1C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6452"/>
            <a:ext cx="10058400" cy="606103"/>
          </a:xfrm>
        </p:spPr>
        <p:txBody>
          <a:bodyPr>
            <a:normAutofit/>
          </a:bodyPr>
          <a:lstStyle/>
          <a:p>
            <a:r>
              <a:rPr lang="en-US" sz="3200" dirty="0"/>
              <a:t>Comparing performance against </a:t>
            </a:r>
            <a:r>
              <a:rPr lang="en-US" sz="3200" dirty="0" err="1"/>
              <a:t>LogisticRegression</a:t>
            </a:r>
            <a:endParaRPr lang="en-US" sz="32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885BB-10C3-4F0A-AEE7-F7A52FE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17" y="1007026"/>
            <a:ext cx="8611697" cy="2406445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B9BEE4E-C6D5-4435-B8F9-5E8773CBE716}"/>
              </a:ext>
            </a:extLst>
          </p:cNvPr>
          <p:cNvSpPr txBox="1">
            <a:spLocks/>
          </p:cNvSpPr>
          <p:nvPr/>
        </p:nvSpPr>
        <p:spPr>
          <a:xfrm>
            <a:off x="1251625" y="3595108"/>
            <a:ext cx="10058400" cy="225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Inter"/>
              </a:rPr>
              <a:t>SVM model achieved 78.12% accuracy on default hyperparameters and 79.69% after tuning hyperparameters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Inter"/>
              </a:rPr>
              <a:t>LogistirRegression</a:t>
            </a:r>
            <a:r>
              <a:rPr lang="en-US" sz="1800" dirty="0">
                <a:latin typeface="Inter"/>
              </a:rPr>
              <a:t> achieved 80.7% on default hyperparameters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Inter"/>
              </a:rPr>
              <a:t>Performance speed on moth models were different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Inter"/>
              </a:rPr>
              <a:t>MCC for SVM = 0.51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Inter"/>
              </a:rPr>
              <a:t>MCC for </a:t>
            </a:r>
            <a:r>
              <a:rPr lang="en-US" sz="1800" dirty="0" err="1">
                <a:latin typeface="Inter"/>
              </a:rPr>
              <a:t>LogisticRegression</a:t>
            </a:r>
            <a:r>
              <a:rPr lang="en-US" sz="1800" dirty="0">
                <a:latin typeface="Inter"/>
              </a:rPr>
              <a:t> = 0.54</a:t>
            </a:r>
          </a:p>
          <a:p>
            <a:br>
              <a:rPr lang="en-US" sz="1800" dirty="0">
                <a:latin typeface="Inter"/>
              </a:rPr>
            </a:br>
            <a:endParaRPr lang="en-US" sz="18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3145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294</TotalTime>
  <Words>228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Garamond</vt:lpstr>
      <vt:lpstr>Inter</vt:lpstr>
      <vt:lpstr>Sagona Book</vt:lpstr>
      <vt:lpstr>Sagona ExtraLight</vt:lpstr>
      <vt:lpstr>SavonVTI</vt:lpstr>
      <vt:lpstr>SVM Diabetes Model</vt:lpstr>
      <vt:lpstr>Data Set: Diabetes Data</vt:lpstr>
      <vt:lpstr>Data Normalization and Outlier mitigation codes</vt:lpstr>
      <vt:lpstr>Feature Engineering and Hyperparameters</vt:lpstr>
      <vt:lpstr>Default hyperparameter</vt:lpstr>
      <vt:lpstr>Tuning hyperparameters</vt:lpstr>
      <vt:lpstr>Comparing performance against LogisticRegression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Derek Preslar</dc:creator>
  <cp:lastModifiedBy>Sharif Rakhimov</cp:lastModifiedBy>
  <cp:revision>4</cp:revision>
  <dcterms:created xsi:type="dcterms:W3CDTF">2022-04-30T15:34:30Z</dcterms:created>
  <dcterms:modified xsi:type="dcterms:W3CDTF">2022-04-30T20:42:44Z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