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301" r:id="rId5"/>
    <p:sldId id="302" r:id="rId6"/>
    <p:sldId id="303" r:id="rId7"/>
    <p:sldId id="306" r:id="rId8"/>
    <p:sldId id="307" r:id="rId9"/>
    <p:sldId id="3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0C0D1-B5F4-4434-AB6E-84D8CB9485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F265A-DF8F-492B-8BD5-550FB637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F58C-A2FF-4DEA-B59B-67D10FD4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Bayes: Conditional Probability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DB026-FAE0-4415-9890-09F62F2B4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 is used to calculate the probability of one event occurring given that another event has already occurred: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reads as: “The probability of event A occurring given that B has already occurred.”</a:t>
                </a:r>
              </a:p>
              <a:p>
                <a:r>
                  <a:rPr lang="en-US" dirty="0"/>
                  <a:t>Conditional probabilities are calculated in the following way: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;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there, Bayes’ Theorem can be derived: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DB026-FAE0-4415-9890-09F62F2B4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00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5F8B-4DD3-44DC-8D2B-385C3FC4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Bayes: The Central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279F1-4B8A-4931-8B33-D044A8B6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from which we want to predict a target class,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Bayes’ theorem can then be used to find the conditional probability of a particular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true: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Naïve Bayes machine learning algorithms are based on Bayes’ theorem with the assumption that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i="1" dirty="0"/>
                  <a:t>independent</a:t>
                </a:r>
                <a:r>
                  <a:rPr lang="en-US" dirty="0"/>
                  <a:t>, meaning that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 has any effect on the probability of another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value occurring. If we take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as independent, then the following holds: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⋅⋅⋅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⋅⋅⋅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279F1-4B8A-4931-8B33-D044A8B6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972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08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9BE5-99C1-4C3D-81F6-3725E2B3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DE115-A713-4B6E-912E-BF65266CD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A Naïve Bayes algorithm finds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the given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(the y value which maximizes the conditional probability equation,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There are several different kinds of Naïve Bayes models, including: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Guassian</a:t>
                </a:r>
                <a:r>
                  <a:rPr lang="en-US" dirty="0"/>
                  <a:t> Naïve Bayes- supports continuous values and assumes a normal distribution for each class.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Multinomial Naïve Bayes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Bernoulli Naïve Bayes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DE115-A713-4B6E-912E-BF65266CD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8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6D0E-7883-42A2-A009-392310EA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952"/>
          </a:xfrm>
        </p:spPr>
        <p:txBody>
          <a:bodyPr>
            <a:normAutofit/>
          </a:bodyPr>
          <a:lstStyle/>
          <a:p>
            <a:r>
              <a:rPr lang="en-US" dirty="0"/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6EC1-4B87-451D-97A4-423134E2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6579"/>
            <a:ext cx="10058400" cy="40968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0AA14-0319-4955-B57D-27874D760052}"/>
              </a:ext>
            </a:extLst>
          </p:cNvPr>
          <p:cNvSpPr txBox="1"/>
          <p:nvPr/>
        </p:nvSpPr>
        <p:spPr>
          <a:xfrm>
            <a:off x="1207363" y="2024109"/>
            <a:ext cx="99483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Simple to implement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Fast and effective in predicting the class of datasets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Doesn’t require a large test set to work well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Can handle both discrete and continuous data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Useful for text analysis and classification problems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Can be used for multiple class prediction problems</a:t>
            </a:r>
          </a:p>
        </p:txBody>
      </p:sp>
    </p:spTree>
    <p:extLst>
      <p:ext uri="{BB962C8B-B14F-4D97-AF65-F5344CB8AC3E}">
        <p14:creationId xmlns:p14="http://schemas.microsoft.com/office/powerpoint/2010/main" val="220289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6D0E-7883-42A2-A009-392310EA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952"/>
          </a:xfrm>
        </p:spPr>
        <p:txBody>
          <a:bodyPr>
            <a:normAutofit/>
          </a:bodyPr>
          <a:lstStyle/>
          <a:p>
            <a:r>
              <a:rPr lang="en-US" dirty="0"/>
              <a:t>Disadvantages: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6EC1-4B87-451D-97A4-423134E2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6579"/>
            <a:ext cx="10058400" cy="40968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0AA14-0319-4955-B57D-27874D760052}"/>
              </a:ext>
            </a:extLst>
          </p:cNvPr>
          <p:cNvSpPr txBox="1"/>
          <p:nvPr/>
        </p:nvSpPr>
        <p:spPr>
          <a:xfrm>
            <a:off x="1207363" y="2024109"/>
            <a:ext cx="9948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Relies upon the assumption that variables are independent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Not ideal for data sets with a large number of variables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Zero Frequency Problem</a:t>
            </a:r>
          </a:p>
        </p:txBody>
      </p:sp>
    </p:spTree>
    <p:extLst>
      <p:ext uri="{BB962C8B-B14F-4D97-AF65-F5344CB8AC3E}">
        <p14:creationId xmlns:p14="http://schemas.microsoft.com/office/powerpoint/2010/main" val="38531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3492-0453-4C0B-82A5-51680425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2756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are the most commonly adjusted hyperparameters with different Naive Bayes Algorithms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784569-B28B-46FF-8FEA-F338AA429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3812460"/>
            <a:ext cx="4639735" cy="249001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48484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Multinomial </a:t>
            </a: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Categorical Naive Bayes</a:t>
            </a:r>
          </a:p>
          <a:p>
            <a:pPr algn="l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alpha </a:t>
            </a:r>
          </a:p>
          <a:p>
            <a:pPr algn="l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 err="1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fit_prior</a:t>
            </a:r>
            <a:endParaRPr lang="en-US" sz="2000" b="1" dirty="0">
              <a:solidFill>
                <a:srgbClr val="48484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endParaRPr lang="en-US" sz="2000" b="1" i="0" dirty="0">
              <a:solidFill>
                <a:srgbClr val="48484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3C746A6-54D7-430E-BC1E-070FB253A991}"/>
              </a:ext>
            </a:extLst>
          </p:cNvPr>
          <p:cNvSpPr txBox="1">
            <a:spLocks/>
          </p:cNvSpPr>
          <p:nvPr/>
        </p:nvSpPr>
        <p:spPr>
          <a:xfrm>
            <a:off x="1097279" y="1897627"/>
            <a:ext cx="4792135" cy="15313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Gaussian Naive Bayes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 err="1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var_smoothing</a:t>
            </a:r>
            <a:endParaRPr lang="en-US" sz="2000" b="1" dirty="0">
              <a:solidFill>
                <a:srgbClr val="48484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7D00D70B-4C0B-4871-ADD9-66CAA610A1EA}"/>
              </a:ext>
            </a:extLst>
          </p:cNvPr>
          <p:cNvSpPr txBox="1">
            <a:spLocks/>
          </p:cNvSpPr>
          <p:nvPr/>
        </p:nvSpPr>
        <p:spPr>
          <a:xfrm>
            <a:off x="6272981" y="1897628"/>
            <a:ext cx="4882699" cy="17304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Bernoulli Naive Bayes</a:t>
            </a: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alpha </a:t>
            </a: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 err="1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fit_prior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◼binarize</a:t>
            </a:r>
          </a:p>
          <a:p>
            <a:endParaRPr lang="en-US" sz="2000" b="1" dirty="0">
              <a:solidFill>
                <a:srgbClr val="48484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F1B8DF6D-A64A-435F-A9EC-79654F9112E7}"/>
              </a:ext>
            </a:extLst>
          </p:cNvPr>
          <p:cNvSpPr txBox="1">
            <a:spLocks/>
          </p:cNvSpPr>
          <p:nvPr/>
        </p:nvSpPr>
        <p:spPr>
          <a:xfrm>
            <a:off x="6425381" y="3812460"/>
            <a:ext cx="4882699" cy="24900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Complement Naive Bayes</a:t>
            </a: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alpha </a:t>
            </a: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 err="1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fit_prior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◼norm</a:t>
            </a:r>
          </a:p>
        </p:txBody>
      </p:sp>
    </p:spTree>
    <p:extLst>
      <p:ext uri="{BB962C8B-B14F-4D97-AF65-F5344CB8AC3E}">
        <p14:creationId xmlns:p14="http://schemas.microsoft.com/office/powerpoint/2010/main" val="21128818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{745550FE-7F15-4F81-8AE3-B29E0F66484C}tf22712842_win32</Template>
  <TotalTime>266</TotalTime>
  <Words>406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Cambria Math</vt:lpstr>
      <vt:lpstr>Franklin Gothic Book</vt:lpstr>
      <vt:lpstr>1_RetrospectVTI</vt:lpstr>
      <vt:lpstr>Naive Bayes: Conditional Probability Basics</vt:lpstr>
      <vt:lpstr>Naive Bayes: The Central Assumption</vt:lpstr>
      <vt:lpstr>Naïve Bayes:</vt:lpstr>
      <vt:lpstr>Advantages:</vt:lpstr>
      <vt:lpstr>Disadvantages:</vt:lpstr>
      <vt:lpstr>These are the most commonly adjusted hyperparameters with different Naive Bayes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Bayes: Conditional Probability Basics</dc:title>
  <dc:creator>Derek Preslar</dc:creator>
  <cp:lastModifiedBy>Sharif Rakhimov</cp:lastModifiedBy>
  <cp:revision>4</cp:revision>
  <dcterms:created xsi:type="dcterms:W3CDTF">2022-04-28T16:53:57Z</dcterms:created>
  <dcterms:modified xsi:type="dcterms:W3CDTF">2022-04-29T05:02:32Z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