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4" r:id="rId7"/>
    <p:sldId id="311" r:id="rId8"/>
    <p:sldId id="313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SVM  Diabetes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 Stearns, Sharif </a:t>
            </a:r>
            <a:r>
              <a:rPr lang="en-US" dirty="0" err="1"/>
              <a:t>Rakhimov</a:t>
            </a:r>
            <a:r>
              <a:rPr lang="en-US" dirty="0"/>
              <a:t>, Phil </a:t>
            </a:r>
            <a:r>
              <a:rPr lang="en-US" dirty="0" err="1"/>
              <a:t>Carbino</a:t>
            </a:r>
            <a:r>
              <a:rPr lang="en-US" dirty="0"/>
              <a:t>, Derek Preslar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40B-8B5D-F364-F577-E3771A6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8219"/>
          </a:xfrm>
        </p:spPr>
        <p:txBody>
          <a:bodyPr/>
          <a:lstStyle/>
          <a:p>
            <a:pPr algn="ctr"/>
            <a:r>
              <a:rPr lang="en-US" dirty="0"/>
              <a:t>Data Set: Diabetes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4B21-AD12-A92C-C642-4081C8F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006"/>
            <a:ext cx="10058400" cy="4750400"/>
          </a:xfrm>
        </p:spPr>
        <p:txBody>
          <a:bodyPr>
            <a:normAutofit/>
          </a:bodyPr>
          <a:lstStyle/>
          <a:p>
            <a:r>
              <a:rPr lang="en-US" sz="1800" dirty="0"/>
              <a:t>The data gathered diagnostic measurements for diabetes by the National Institute of Diabetes and Digestive and Kidney Diseases</a:t>
            </a:r>
          </a:p>
          <a:p>
            <a:pPr lvl="1"/>
            <a:r>
              <a:rPr lang="en-US" sz="1600" dirty="0"/>
              <a:t>The data is kept in a csv format</a:t>
            </a:r>
          </a:p>
          <a:p>
            <a:pPr lvl="1"/>
            <a:r>
              <a:rPr lang="en-US" sz="1600" dirty="0"/>
              <a:t>All patients were female, at least 21 years old, and of Pima Indian heritage </a:t>
            </a:r>
          </a:p>
          <a:p>
            <a:r>
              <a:rPr lang="en-US" sz="1800" dirty="0"/>
              <a:t>Goal is to create a Support Vector Machine model to predict whether a patient has diabetes based on diagnostic criteria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 algn="ctr">
              <a:buNone/>
            </a:pPr>
            <a:r>
              <a:rPr lang="en-US" sz="1800" dirty="0"/>
              <a:t>Descriptive statistics and potential outliers: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B8E485-EF91-4B0D-80B2-3F56532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60" y="4752284"/>
            <a:ext cx="8954680" cy="1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FE0-0EE8-4BD1-BF6C-2C549DD1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124"/>
            <a:ext cx="10058400" cy="71775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Data Normalization and Outlier mitigation codes</a:t>
            </a:r>
          </a:p>
        </p:txBody>
      </p:sp>
      <p:pic>
        <p:nvPicPr>
          <p:cNvPr id="13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DBB0E-8752-4FB0-B648-D207AF14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0592" y="3716325"/>
            <a:ext cx="9561872" cy="2459312"/>
          </a:xfr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2E2C374A-F425-4B04-BBF7-105D2BC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2" y="969689"/>
            <a:ext cx="9561872" cy="2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834-FBFE-D613-06E6-906D169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6161-987E-B286-770D-351C1858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2155"/>
            <a:ext cx="10058400" cy="2094271"/>
          </a:xfrm>
        </p:spPr>
        <p:txBody>
          <a:bodyPr>
            <a:normAutofit/>
          </a:bodyPr>
          <a:lstStyle/>
          <a:p>
            <a:r>
              <a:rPr lang="en-US" sz="1800" dirty="0"/>
              <a:t>Preparing the dataset for model training: </a:t>
            </a:r>
          </a:p>
          <a:p>
            <a:pPr lvl="1"/>
            <a:r>
              <a:rPr lang="en-US" sz="1600" dirty="0"/>
              <a:t>All features were considered necessary based on descriptive statistics report analysis</a:t>
            </a:r>
          </a:p>
          <a:p>
            <a:pPr lvl="1"/>
            <a:r>
              <a:rPr lang="en-US" sz="1600" dirty="0"/>
              <a:t>Dataset was split into target (Outcome) and training (All the rest) features to feed the model</a:t>
            </a:r>
          </a:p>
          <a:p>
            <a:pPr lvl="1"/>
            <a:r>
              <a:rPr lang="en-US" sz="1600" dirty="0"/>
              <a:t>To ensure the best score, we selected 2 different sets of hyperparameter values using </a:t>
            </a:r>
            <a:r>
              <a:rPr lang="en-US" sz="1600" dirty="0" err="1"/>
              <a:t>GridSearchCV</a:t>
            </a:r>
            <a:r>
              <a:rPr lang="en-US" sz="1600" dirty="0"/>
              <a:t> along with 2 folds for cross validation on each set to train our model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A2199-B018-4683-97B6-BB9DF6D6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1" y="3726426"/>
            <a:ext cx="7308430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C58-C65C-E94A-9829-CFF914B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626"/>
            <a:ext cx="10058400" cy="59943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Default Hyperparameters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F642E8-819B-4E05-B81B-4F881DDE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95" y="934065"/>
            <a:ext cx="7269248" cy="266773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F23E048-6DE4-47FB-B0EF-2249425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95" y="3618271"/>
            <a:ext cx="7269246" cy="25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B843-0E81-4C56-A094-FB1D30B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3955"/>
            <a:ext cx="10058400" cy="537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Tuning Hyperparameters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E00C67-C722-4B76-8FE3-8B514C28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5" y="911232"/>
            <a:ext cx="7419704" cy="2556847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3FE730-CDFD-4F3D-B7B7-5E645E9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65" y="3468079"/>
            <a:ext cx="7419705" cy="27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D576-4CF7-289C-CBB5-9DA77F1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416452"/>
            <a:ext cx="10570127" cy="6061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Comparing performance against a Logistic Regression Model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85BB-10C3-4F0A-AEE7-F7A52FE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17" y="1007026"/>
            <a:ext cx="8611697" cy="240644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CBD238-5A93-332C-9255-CEC59809762E}"/>
              </a:ext>
            </a:extLst>
          </p:cNvPr>
          <p:cNvSpPr txBox="1">
            <a:spLocks/>
          </p:cNvSpPr>
          <p:nvPr/>
        </p:nvSpPr>
        <p:spPr>
          <a:xfrm>
            <a:off x="1128318" y="3413471"/>
            <a:ext cx="10058400" cy="2094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SVM model achieved 78.12% accuracy on default hyperparameters and 79.69% after tuning hyperparameters</a:t>
            </a:r>
          </a:p>
          <a:p>
            <a:r>
              <a:rPr lang="en-US" sz="1800" dirty="0"/>
              <a:t>The Logistic Regression model achieved 80.7% on default hyperparameters</a:t>
            </a:r>
          </a:p>
          <a:p>
            <a:r>
              <a:rPr lang="en-US" sz="1800" dirty="0"/>
              <a:t>MCC for SVM = 0.51</a:t>
            </a:r>
          </a:p>
          <a:p>
            <a:r>
              <a:rPr lang="en-US" sz="1800" dirty="0"/>
              <a:t>MCC for Logistic Regression = 0.54</a:t>
            </a:r>
          </a:p>
        </p:txBody>
      </p:sp>
    </p:spTree>
    <p:extLst>
      <p:ext uri="{BB962C8B-B14F-4D97-AF65-F5344CB8AC3E}">
        <p14:creationId xmlns:p14="http://schemas.microsoft.com/office/powerpoint/2010/main" val="203145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363</TotalTime>
  <Words>214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SVM  Diabetes Prediction Model</vt:lpstr>
      <vt:lpstr>Data Set: Diabetes Data</vt:lpstr>
      <vt:lpstr>Data Normalization and Outlier mitigation codes</vt:lpstr>
      <vt:lpstr>Feature Engineering and Hyperparameters</vt:lpstr>
      <vt:lpstr>Default Hyperparameters</vt:lpstr>
      <vt:lpstr>Tuning Hyperparameters</vt:lpstr>
      <vt:lpstr>Comparing performance against a Logistic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Derek Preslar</dc:creator>
  <cp:lastModifiedBy>Sharif Rakhimov</cp:lastModifiedBy>
  <cp:revision>14</cp:revision>
  <dcterms:created xsi:type="dcterms:W3CDTF">2022-04-30T15:34:30Z</dcterms:created>
  <dcterms:modified xsi:type="dcterms:W3CDTF">2022-05-02T14:37:01Z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