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Calistoga" charset="1" panose="00000500000000000000"/>
      <p:regular r:id="rId14"/>
    </p:embeddedFont>
    <p:embeddedFont>
      <p:font typeface="Playfair Display SC Bold" charset="1" panose="00000800000000000000"/>
      <p:regular r:id="rId15"/>
    </p:embeddedFont>
    <p:embeddedFont>
      <p:font typeface="Libre Baskerville Bold" charset="1" panose="02000000000000000000"/>
      <p:regular r:id="rId16"/>
    </p:embeddedFont>
    <p:embeddedFont>
      <p:font typeface="Canva Sans Bold" charset="1" panose="020B0803030501040103"/>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1A2C5A"/>
        </a:solidFill>
      </p:bgPr>
    </p:bg>
    <p:spTree>
      <p:nvGrpSpPr>
        <p:cNvPr id="1" name=""/>
        <p:cNvGrpSpPr/>
        <p:nvPr/>
      </p:nvGrpSpPr>
      <p:grpSpPr>
        <a:xfrm>
          <a:off x="0" y="0"/>
          <a:ext cx="0" cy="0"/>
          <a:chOff x="0" y="0"/>
          <a:chExt cx="0" cy="0"/>
        </a:xfrm>
      </p:grpSpPr>
      <p:sp>
        <p:nvSpPr>
          <p:cNvPr name="TextBox 2" id="2"/>
          <p:cNvSpPr txBox="true"/>
          <p:nvPr/>
        </p:nvSpPr>
        <p:spPr>
          <a:xfrm rot="0">
            <a:off x="507399" y="2912273"/>
            <a:ext cx="10845013" cy="4834614"/>
          </a:xfrm>
          <a:prstGeom prst="rect">
            <a:avLst/>
          </a:prstGeom>
        </p:spPr>
        <p:txBody>
          <a:bodyPr anchor="t" rtlCol="false" tIns="0" lIns="0" bIns="0" rIns="0">
            <a:spAutoFit/>
          </a:bodyPr>
          <a:lstStyle/>
          <a:p>
            <a:pPr algn="ctr">
              <a:lnSpc>
                <a:spcPts val="12825"/>
              </a:lnSpc>
              <a:spcBef>
                <a:spcPct val="0"/>
              </a:spcBef>
            </a:pPr>
            <a:r>
              <a:rPr lang="en-US" sz="9160">
                <a:solidFill>
                  <a:srgbClr val="FFFFFF"/>
                </a:solidFill>
                <a:latin typeface="Calistoga"/>
                <a:ea typeface="Calistoga"/>
                <a:cs typeface="Calistoga"/>
                <a:sym typeface="Calistoga"/>
              </a:rPr>
              <a:t>HOSTEL MESS MANAGEMENT SYSYEM</a:t>
            </a:r>
          </a:p>
        </p:txBody>
      </p:sp>
      <p:sp>
        <p:nvSpPr>
          <p:cNvPr name="TextBox 3" id="3"/>
          <p:cNvSpPr txBox="true"/>
          <p:nvPr/>
        </p:nvSpPr>
        <p:spPr>
          <a:xfrm rot="0">
            <a:off x="13068920" y="4567436"/>
            <a:ext cx="3762083" cy="1446243"/>
          </a:xfrm>
          <a:prstGeom prst="rect">
            <a:avLst/>
          </a:prstGeom>
        </p:spPr>
        <p:txBody>
          <a:bodyPr anchor="t" rtlCol="false" tIns="0" lIns="0" bIns="0" rIns="0">
            <a:spAutoFit/>
          </a:bodyPr>
          <a:lstStyle/>
          <a:p>
            <a:pPr algn="ctr">
              <a:lnSpc>
                <a:spcPts val="5333"/>
              </a:lnSpc>
              <a:spcBef>
                <a:spcPct val="0"/>
              </a:spcBef>
            </a:pPr>
            <a:r>
              <a:rPr lang="en-US" sz="3809">
                <a:solidFill>
                  <a:srgbClr val="FFFFFF"/>
                </a:solidFill>
                <a:latin typeface="Calistoga"/>
                <a:ea typeface="Calistoga"/>
                <a:cs typeface="Calistoga"/>
                <a:sym typeface="Calistoga"/>
              </a:rPr>
              <a:t>SUBMITTED BY:</a:t>
            </a:r>
          </a:p>
          <a:p>
            <a:pPr algn="ctr">
              <a:lnSpc>
                <a:spcPts val="6388"/>
              </a:lnSpc>
              <a:spcBef>
                <a:spcPct val="0"/>
              </a:spcBef>
            </a:pPr>
          </a:p>
        </p:txBody>
      </p:sp>
      <p:sp>
        <p:nvSpPr>
          <p:cNvPr name="TextBox 4" id="4"/>
          <p:cNvSpPr txBox="true"/>
          <p:nvPr/>
        </p:nvSpPr>
        <p:spPr>
          <a:xfrm rot="0">
            <a:off x="12479792" y="5957706"/>
            <a:ext cx="4351211" cy="2527935"/>
          </a:xfrm>
          <a:prstGeom prst="rect">
            <a:avLst/>
          </a:prstGeom>
        </p:spPr>
        <p:txBody>
          <a:bodyPr anchor="t" rtlCol="false" tIns="0" lIns="0" bIns="0" rIns="0">
            <a:spAutoFit/>
          </a:bodyPr>
          <a:lstStyle/>
          <a:p>
            <a:pPr algn="ctr">
              <a:lnSpc>
                <a:spcPts val="5039"/>
              </a:lnSpc>
            </a:pPr>
            <a:r>
              <a:rPr lang="en-US" sz="3599" b="true">
                <a:solidFill>
                  <a:srgbClr val="FFFFFF"/>
                </a:solidFill>
                <a:latin typeface="Playfair Display SC Bold"/>
                <a:ea typeface="Playfair Display SC Bold"/>
                <a:cs typeface="Playfair Display SC Bold"/>
                <a:sym typeface="Playfair Display SC Bold"/>
              </a:rPr>
              <a:t>PUNNYA NC ADHIKESH RS</a:t>
            </a:r>
          </a:p>
          <a:p>
            <a:pPr algn="ctr">
              <a:lnSpc>
                <a:spcPts val="5039"/>
              </a:lnSpc>
            </a:pPr>
            <a:r>
              <a:rPr lang="en-US" sz="3599" b="true">
                <a:solidFill>
                  <a:srgbClr val="FFFFFF"/>
                </a:solidFill>
                <a:latin typeface="Playfair Display SC Bold"/>
                <a:ea typeface="Playfair Display SC Bold"/>
                <a:cs typeface="Playfair Display SC Bold"/>
                <a:sym typeface="Playfair Display SC Bold"/>
              </a:rPr>
              <a:t>DEEPU PRASAD H</a:t>
            </a:r>
          </a:p>
          <a:p>
            <a:pPr algn="ctr">
              <a:lnSpc>
                <a:spcPts val="5039"/>
              </a:lnSpc>
            </a:pPr>
            <a:r>
              <a:rPr lang="en-US" sz="3599" b="true">
                <a:solidFill>
                  <a:srgbClr val="FFFFFF"/>
                </a:solidFill>
                <a:latin typeface="Playfair Display SC Bold"/>
                <a:ea typeface="Playfair Display SC Bold"/>
                <a:cs typeface="Playfair Display SC Bold"/>
                <a:sym typeface="Playfair Display SC Bold"/>
              </a:rPr>
              <a:t>SREERAG K</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52629"/>
        </a:solidFill>
      </p:bgPr>
    </p:bg>
    <p:spTree>
      <p:nvGrpSpPr>
        <p:cNvPr id="1" name=""/>
        <p:cNvGrpSpPr/>
        <p:nvPr/>
      </p:nvGrpSpPr>
      <p:grpSpPr>
        <a:xfrm>
          <a:off x="0" y="0"/>
          <a:ext cx="0" cy="0"/>
          <a:chOff x="0" y="0"/>
          <a:chExt cx="0" cy="0"/>
        </a:xfrm>
      </p:grpSpPr>
      <p:sp>
        <p:nvSpPr>
          <p:cNvPr name="Freeform 2" id="2"/>
          <p:cNvSpPr/>
          <p:nvPr/>
        </p:nvSpPr>
        <p:spPr>
          <a:xfrm flipH="false" flipV="false" rot="0">
            <a:off x="19050" y="0"/>
            <a:ext cx="18288000" cy="3385344"/>
          </a:xfrm>
          <a:custGeom>
            <a:avLst/>
            <a:gdLst/>
            <a:ahLst/>
            <a:cxnLst/>
            <a:rect r="r" b="b" t="t" l="l"/>
            <a:pathLst>
              <a:path h="3385344" w="18288000">
                <a:moveTo>
                  <a:pt x="0" y="0"/>
                </a:moveTo>
                <a:lnTo>
                  <a:pt x="18288000" y="0"/>
                </a:lnTo>
                <a:lnTo>
                  <a:pt x="18288000" y="3385344"/>
                </a:lnTo>
                <a:lnTo>
                  <a:pt x="0" y="3385344"/>
                </a:lnTo>
                <a:lnTo>
                  <a:pt x="0" y="0"/>
                </a:lnTo>
                <a:close/>
              </a:path>
            </a:pathLst>
          </a:custGeom>
          <a:blipFill>
            <a:blip r:embed="rId2">
              <a:alphaModFix amt="15000"/>
            </a:blip>
            <a:stretch>
              <a:fillRect l="0" t="-101289" r="0" b="-158851"/>
            </a:stretch>
          </a:blipFill>
        </p:spPr>
      </p:sp>
      <p:sp>
        <p:nvSpPr>
          <p:cNvPr name="TextBox 3" id="3"/>
          <p:cNvSpPr txBox="true"/>
          <p:nvPr/>
        </p:nvSpPr>
        <p:spPr>
          <a:xfrm rot="0">
            <a:off x="2588499" y="1307283"/>
            <a:ext cx="12140992" cy="1045015"/>
          </a:xfrm>
          <a:prstGeom prst="rect">
            <a:avLst/>
          </a:prstGeom>
        </p:spPr>
        <p:txBody>
          <a:bodyPr anchor="t" rtlCol="false" tIns="0" lIns="0" bIns="0" rIns="0">
            <a:spAutoFit/>
          </a:bodyPr>
          <a:lstStyle/>
          <a:p>
            <a:pPr algn="ctr">
              <a:lnSpc>
                <a:spcPts val="8550"/>
              </a:lnSpc>
            </a:pPr>
            <a:r>
              <a:rPr lang="en-US" sz="6107" b="true">
                <a:solidFill>
                  <a:srgbClr val="FFFFFF"/>
                </a:solidFill>
                <a:latin typeface="Libre Baskerville Bold"/>
                <a:ea typeface="Libre Baskerville Bold"/>
                <a:cs typeface="Libre Baskerville Bold"/>
                <a:sym typeface="Libre Baskerville Bold"/>
              </a:rPr>
              <a:t>INTRODUCTION</a:t>
            </a:r>
          </a:p>
        </p:txBody>
      </p:sp>
      <p:sp>
        <p:nvSpPr>
          <p:cNvPr name="TextBox 4" id="4"/>
          <p:cNvSpPr txBox="true"/>
          <p:nvPr/>
        </p:nvSpPr>
        <p:spPr>
          <a:xfrm rot="0">
            <a:off x="19050" y="3493297"/>
            <a:ext cx="18288000" cy="4376766"/>
          </a:xfrm>
          <a:prstGeom prst="rect">
            <a:avLst/>
          </a:prstGeom>
        </p:spPr>
        <p:txBody>
          <a:bodyPr anchor="t" rtlCol="false" tIns="0" lIns="0" bIns="0" rIns="0">
            <a:spAutoFit/>
          </a:bodyPr>
          <a:lstStyle/>
          <a:p>
            <a:pPr algn="ctr" marL="0" indent="0" lvl="0">
              <a:lnSpc>
                <a:spcPts val="4985"/>
              </a:lnSpc>
              <a:spcBef>
                <a:spcPct val="0"/>
              </a:spcBef>
            </a:pPr>
          </a:p>
          <a:p>
            <a:pPr algn="ctr" marL="0" indent="0" lvl="0">
              <a:lnSpc>
                <a:spcPts val="4985"/>
              </a:lnSpc>
              <a:spcBef>
                <a:spcPct val="0"/>
              </a:spcBef>
            </a:pPr>
            <a:r>
              <a:rPr lang="en-US" sz="3561" strike="noStrike" u="none">
                <a:solidFill>
                  <a:srgbClr val="FFFFFF"/>
                </a:solidFill>
                <a:latin typeface="Calistoga"/>
                <a:ea typeface="Calistoga"/>
                <a:cs typeface="Calistoga"/>
                <a:sym typeface="Calistoga"/>
              </a:rPr>
              <a:t>Managing hostel mess bookings manually can be time-consuming and inefficient. Students often face challenges in meal reservations, leading to confusion in meal counts and wastage. This project aims to automate the mess booking process using a Python-based application with MySQL database integration. The system allows students to register, book meals, and view booked meals with ease.</a:t>
            </a:r>
          </a:p>
          <a:p>
            <a:pPr algn="ctr" marL="0" indent="0" lvl="0">
              <a:lnSpc>
                <a:spcPts val="4985"/>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A2C5A"/>
        </a:solidFill>
      </p:bgPr>
    </p:bg>
    <p:spTree>
      <p:nvGrpSpPr>
        <p:cNvPr id="1" name=""/>
        <p:cNvGrpSpPr/>
        <p:nvPr/>
      </p:nvGrpSpPr>
      <p:grpSpPr>
        <a:xfrm>
          <a:off x="0" y="0"/>
          <a:ext cx="0" cy="0"/>
          <a:chOff x="0" y="0"/>
          <a:chExt cx="0" cy="0"/>
        </a:xfrm>
      </p:grpSpPr>
      <p:sp>
        <p:nvSpPr>
          <p:cNvPr name="Freeform 2" id="2"/>
          <p:cNvSpPr/>
          <p:nvPr/>
        </p:nvSpPr>
        <p:spPr>
          <a:xfrm flipH="false" flipV="false" rot="0">
            <a:off x="483387" y="0"/>
            <a:ext cx="18288000" cy="4104751"/>
          </a:xfrm>
          <a:custGeom>
            <a:avLst/>
            <a:gdLst/>
            <a:ahLst/>
            <a:cxnLst/>
            <a:rect r="r" b="b" t="t" l="l"/>
            <a:pathLst>
              <a:path h="4104751" w="18288000">
                <a:moveTo>
                  <a:pt x="0" y="0"/>
                </a:moveTo>
                <a:lnTo>
                  <a:pt x="18288000" y="0"/>
                </a:lnTo>
                <a:lnTo>
                  <a:pt x="18288000" y="4104751"/>
                </a:lnTo>
                <a:lnTo>
                  <a:pt x="0" y="4104751"/>
                </a:lnTo>
                <a:lnTo>
                  <a:pt x="0" y="0"/>
                </a:lnTo>
                <a:close/>
              </a:path>
            </a:pathLst>
          </a:custGeom>
          <a:blipFill>
            <a:blip r:embed="rId2">
              <a:alphaModFix amt="15000"/>
            </a:blip>
            <a:stretch>
              <a:fillRect l="0" t="-163085" r="0" b="-34029"/>
            </a:stretch>
          </a:blipFill>
        </p:spPr>
      </p:sp>
      <p:grpSp>
        <p:nvGrpSpPr>
          <p:cNvPr name="Group 3" id="3"/>
          <p:cNvGrpSpPr/>
          <p:nvPr/>
        </p:nvGrpSpPr>
        <p:grpSpPr>
          <a:xfrm rot="0">
            <a:off x="17010927" y="2987271"/>
            <a:ext cx="1277073" cy="800257"/>
            <a:chOff x="0" y="0"/>
            <a:chExt cx="1702765" cy="1067010"/>
          </a:xfrm>
        </p:grpSpPr>
        <p:sp>
          <p:nvSpPr>
            <p:cNvPr name="AutoShape 4" id="4"/>
            <p:cNvSpPr/>
            <p:nvPr/>
          </p:nvSpPr>
          <p:spPr>
            <a:xfrm rot="0">
              <a:off x="0" y="0"/>
              <a:ext cx="1702765" cy="1067010"/>
            </a:xfrm>
            <a:prstGeom prst="rect">
              <a:avLst/>
            </a:prstGeom>
            <a:solidFill>
              <a:srgbClr val="A19C95"/>
            </a:solidFill>
          </p:spPr>
        </p:sp>
        <p:sp>
          <p:nvSpPr>
            <p:cNvPr name="Freeform 5" id="5"/>
            <p:cNvSpPr/>
            <p:nvPr/>
          </p:nvSpPr>
          <p:spPr>
            <a:xfrm flipH="false" flipV="false" rot="0">
              <a:off x="492840" y="375094"/>
              <a:ext cx="717085" cy="316821"/>
            </a:xfrm>
            <a:custGeom>
              <a:avLst/>
              <a:gdLst/>
              <a:ahLst/>
              <a:cxnLst/>
              <a:rect r="r" b="b" t="t" l="l"/>
              <a:pathLst>
                <a:path h="316821" w="717085">
                  <a:moveTo>
                    <a:pt x="0" y="0"/>
                  </a:moveTo>
                  <a:lnTo>
                    <a:pt x="717085" y="0"/>
                  </a:lnTo>
                  <a:lnTo>
                    <a:pt x="717085" y="316821"/>
                  </a:lnTo>
                  <a:lnTo>
                    <a:pt x="0" y="3168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
        <p:nvSpPr>
          <p:cNvPr name="AutoShape 6" id="6"/>
          <p:cNvSpPr/>
          <p:nvPr/>
        </p:nvSpPr>
        <p:spPr>
          <a:xfrm rot="0">
            <a:off x="0" y="3787528"/>
            <a:ext cx="18288000" cy="9525"/>
          </a:xfrm>
          <a:prstGeom prst="rect">
            <a:avLst/>
          </a:prstGeom>
          <a:solidFill>
            <a:srgbClr val="FFFFFF"/>
          </a:solidFill>
        </p:spPr>
      </p:sp>
      <p:grpSp>
        <p:nvGrpSpPr>
          <p:cNvPr name="Group 7" id="7"/>
          <p:cNvGrpSpPr/>
          <p:nvPr/>
        </p:nvGrpSpPr>
        <p:grpSpPr>
          <a:xfrm rot="0">
            <a:off x="2488910" y="1079904"/>
            <a:ext cx="11410950" cy="1907366"/>
            <a:chOff x="0" y="0"/>
            <a:chExt cx="15214600" cy="2543155"/>
          </a:xfrm>
        </p:grpSpPr>
        <p:sp>
          <p:nvSpPr>
            <p:cNvPr name="TextBox 8" id="8"/>
            <p:cNvSpPr txBox="true"/>
            <p:nvPr/>
          </p:nvSpPr>
          <p:spPr>
            <a:xfrm rot="0">
              <a:off x="0" y="-9525"/>
              <a:ext cx="15214600" cy="1419225"/>
            </a:xfrm>
            <a:prstGeom prst="rect">
              <a:avLst/>
            </a:prstGeom>
          </p:spPr>
          <p:txBody>
            <a:bodyPr anchor="t" rtlCol="false" tIns="0" lIns="0" bIns="0" rIns="0">
              <a:spAutoFit/>
            </a:bodyPr>
            <a:lstStyle/>
            <a:p>
              <a:pPr algn="l" marL="0" indent="0" lvl="0">
                <a:lnSpc>
                  <a:spcPts val="8400"/>
                </a:lnSpc>
                <a:spcBef>
                  <a:spcPct val="0"/>
                </a:spcBef>
              </a:pPr>
            </a:p>
          </p:txBody>
        </p:sp>
        <p:sp>
          <p:nvSpPr>
            <p:cNvPr name="TextBox 9" id="9"/>
            <p:cNvSpPr txBox="true"/>
            <p:nvPr/>
          </p:nvSpPr>
          <p:spPr>
            <a:xfrm rot="0">
              <a:off x="0" y="1986472"/>
              <a:ext cx="15214600" cy="556683"/>
            </a:xfrm>
            <a:prstGeom prst="rect">
              <a:avLst/>
            </a:prstGeom>
          </p:spPr>
          <p:txBody>
            <a:bodyPr anchor="t" rtlCol="false" tIns="0" lIns="0" bIns="0" rIns="0">
              <a:spAutoFit/>
            </a:bodyPr>
            <a:lstStyle/>
            <a:p>
              <a:pPr algn="l" marL="0" indent="0" lvl="0">
                <a:lnSpc>
                  <a:spcPts val="3499"/>
                </a:lnSpc>
                <a:spcBef>
                  <a:spcPct val="0"/>
                </a:spcBef>
              </a:pPr>
            </a:p>
          </p:txBody>
        </p:sp>
      </p:grpSp>
      <p:sp>
        <p:nvSpPr>
          <p:cNvPr name="TextBox 10" id="10"/>
          <p:cNvSpPr txBox="true"/>
          <p:nvPr/>
        </p:nvSpPr>
        <p:spPr>
          <a:xfrm rot="0">
            <a:off x="2243834" y="4244574"/>
            <a:ext cx="12535548" cy="5570622"/>
          </a:xfrm>
          <a:prstGeom prst="rect">
            <a:avLst/>
          </a:prstGeom>
        </p:spPr>
        <p:txBody>
          <a:bodyPr anchor="t" rtlCol="false" tIns="0" lIns="0" bIns="0" rIns="0">
            <a:spAutoFit/>
          </a:bodyPr>
          <a:lstStyle/>
          <a:p>
            <a:pPr algn="ctr">
              <a:lnSpc>
                <a:spcPts val="39"/>
              </a:lnSpc>
            </a:pPr>
            <a:r>
              <a:rPr lang="en-US" sz="100" b="true">
                <a:solidFill>
                  <a:srgbClr val="FFFFFF"/>
                </a:solidFill>
                <a:latin typeface="Canva Sans Bold"/>
                <a:ea typeface="Canva Sans Bold"/>
                <a:cs typeface="Canva Sans Bold"/>
                <a:sym typeface="Canva Sans Bold"/>
              </a:rPr>
              <a:t>The main objectives of this project are:</a:t>
            </a:r>
          </a:p>
          <a:p>
            <a:pPr algn="ctr" marL="757198" indent="-378599" lvl="1">
              <a:lnSpc>
                <a:spcPts val="4910"/>
              </a:lnSpc>
              <a:buFont typeface="Arial"/>
              <a:buChar char="•"/>
            </a:pPr>
            <a:r>
              <a:rPr lang="en-US" b="true" sz="3507">
                <a:solidFill>
                  <a:srgbClr val="FFFFFF"/>
                </a:solidFill>
                <a:latin typeface="Canva Sans Bold"/>
                <a:ea typeface="Canva Sans Bold"/>
                <a:cs typeface="Canva Sans Bold"/>
                <a:sym typeface="Canva Sans Bold"/>
              </a:rPr>
              <a:t>To create a user-friendly interface for hostel students to manage their mess bookings.</a:t>
            </a:r>
          </a:p>
          <a:p>
            <a:pPr algn="ctr" marL="757198" indent="-378599" lvl="1">
              <a:lnSpc>
                <a:spcPts val="4910"/>
              </a:lnSpc>
              <a:buFont typeface="Arial"/>
              <a:buChar char="•"/>
            </a:pPr>
            <a:r>
              <a:rPr lang="en-US" b="true" sz="3507">
                <a:solidFill>
                  <a:srgbClr val="FFFFFF"/>
                </a:solidFill>
                <a:latin typeface="Canva Sans Bold"/>
                <a:ea typeface="Canva Sans Bold"/>
                <a:cs typeface="Canva Sans Bold"/>
                <a:sym typeface="Canva Sans Bold"/>
              </a:rPr>
              <a:t>To reduce manual work and enhance efficiency in meal management.</a:t>
            </a:r>
          </a:p>
          <a:p>
            <a:pPr algn="ctr" marL="757198" indent="-378599" lvl="1">
              <a:lnSpc>
                <a:spcPts val="4910"/>
              </a:lnSpc>
              <a:buFont typeface="Arial"/>
              <a:buChar char="•"/>
            </a:pPr>
            <a:r>
              <a:rPr lang="en-US" b="true" sz="3507">
                <a:solidFill>
                  <a:srgbClr val="FFFFFF"/>
                </a:solidFill>
                <a:latin typeface="Canva Sans Bold"/>
                <a:ea typeface="Canva Sans Bold"/>
                <a:cs typeface="Canva Sans Bold"/>
                <a:sym typeface="Canva Sans Bold"/>
              </a:rPr>
              <a:t>To ensure accurate tracking of meal bookings to minimize food wastage.</a:t>
            </a:r>
          </a:p>
          <a:p>
            <a:pPr algn="ctr" marL="757198" indent="-378599" lvl="1">
              <a:lnSpc>
                <a:spcPts val="4910"/>
              </a:lnSpc>
              <a:buFont typeface="Arial"/>
              <a:buChar char="•"/>
            </a:pPr>
            <a:r>
              <a:rPr lang="en-US" b="true" sz="3507">
                <a:solidFill>
                  <a:srgbClr val="FFFFFF"/>
                </a:solidFill>
                <a:latin typeface="Canva Sans Bold"/>
                <a:ea typeface="Canva Sans Bold"/>
                <a:cs typeface="Canva Sans Bold"/>
                <a:sym typeface="Canva Sans Bold"/>
              </a:rPr>
              <a:t>To provide secure and structured data storage using MySQL.</a:t>
            </a:r>
          </a:p>
          <a:p>
            <a:pPr algn="ctr">
              <a:lnSpc>
                <a:spcPts val="4910"/>
              </a:lnSpc>
            </a:pPr>
          </a:p>
        </p:txBody>
      </p:sp>
      <p:sp>
        <p:nvSpPr>
          <p:cNvPr name="TextBox 11" id="11"/>
          <p:cNvSpPr txBox="true"/>
          <p:nvPr/>
        </p:nvSpPr>
        <p:spPr>
          <a:xfrm rot="0">
            <a:off x="2806133" y="2058849"/>
            <a:ext cx="11410950" cy="1226808"/>
          </a:xfrm>
          <a:prstGeom prst="rect">
            <a:avLst/>
          </a:prstGeom>
        </p:spPr>
        <p:txBody>
          <a:bodyPr anchor="t" rtlCol="false" tIns="0" lIns="0" bIns="0" rIns="0">
            <a:spAutoFit/>
          </a:bodyPr>
          <a:lstStyle/>
          <a:p>
            <a:pPr algn="ctr">
              <a:lnSpc>
                <a:spcPts val="10080"/>
              </a:lnSpc>
            </a:pPr>
            <a:r>
              <a:rPr lang="en-US" sz="7200" b="true">
                <a:solidFill>
                  <a:srgbClr val="FFFFFF"/>
                </a:solidFill>
                <a:latin typeface="Libre Baskerville Bold"/>
                <a:ea typeface="Libre Baskerville Bold"/>
                <a:cs typeface="Libre Baskerville Bold"/>
                <a:sym typeface="Libre Baskerville Bold"/>
              </a:rPr>
              <a:t>OBJECTIVE</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1A2C5A"/>
        </a:solidFill>
      </p:bgPr>
    </p:bg>
    <p:spTree>
      <p:nvGrpSpPr>
        <p:cNvPr id="1" name=""/>
        <p:cNvGrpSpPr/>
        <p:nvPr/>
      </p:nvGrpSpPr>
      <p:grpSpPr>
        <a:xfrm>
          <a:off x="0" y="0"/>
          <a:ext cx="0" cy="0"/>
          <a:chOff x="0" y="0"/>
          <a:chExt cx="0" cy="0"/>
        </a:xfrm>
      </p:grpSpPr>
      <p:sp>
        <p:nvSpPr>
          <p:cNvPr name="TextBox 2" id="2"/>
          <p:cNvSpPr txBox="true"/>
          <p:nvPr/>
        </p:nvSpPr>
        <p:spPr>
          <a:xfrm rot="0">
            <a:off x="2584261" y="3333030"/>
            <a:ext cx="11729739" cy="5606506"/>
          </a:xfrm>
          <a:prstGeom prst="rect">
            <a:avLst/>
          </a:prstGeom>
        </p:spPr>
        <p:txBody>
          <a:bodyPr anchor="t" rtlCol="false" tIns="0" lIns="0" bIns="0" rIns="0">
            <a:spAutoFit/>
          </a:bodyPr>
          <a:lstStyle/>
          <a:p>
            <a:pPr algn="ctr">
              <a:lnSpc>
                <a:spcPts val="6854"/>
              </a:lnSpc>
            </a:pPr>
            <a:r>
              <a:rPr lang="en-US" sz="4896" b="true">
                <a:solidFill>
                  <a:srgbClr val="FFFFFF"/>
                </a:solidFill>
                <a:latin typeface="Canva Sans Bold"/>
                <a:ea typeface="Canva Sans Bold"/>
                <a:cs typeface="Canva Sans Bold"/>
                <a:sym typeface="Canva Sans Bold"/>
              </a:rPr>
              <a:t>Technologies Used:</a:t>
            </a:r>
          </a:p>
          <a:p>
            <a:pPr algn="ctr">
              <a:lnSpc>
                <a:spcPts val="6854"/>
              </a:lnSpc>
            </a:pPr>
          </a:p>
          <a:p>
            <a:pPr algn="ctr">
              <a:lnSpc>
                <a:spcPts val="6154"/>
              </a:lnSpc>
            </a:pPr>
            <a:r>
              <a:rPr lang="en-US" sz="4396" b="true">
                <a:solidFill>
                  <a:srgbClr val="FFFFFF"/>
                </a:solidFill>
                <a:latin typeface="Canva Sans Bold"/>
                <a:ea typeface="Canva Sans Bold"/>
                <a:cs typeface="Canva Sans Bold"/>
                <a:sym typeface="Canva Sans Bold"/>
              </a:rPr>
              <a:t> Programming Language: Python</a:t>
            </a:r>
          </a:p>
          <a:p>
            <a:pPr algn="ctr">
              <a:lnSpc>
                <a:spcPts val="6154"/>
              </a:lnSpc>
            </a:pPr>
            <a:r>
              <a:rPr lang="en-US" sz="4396" b="true">
                <a:solidFill>
                  <a:srgbClr val="FFFFFF"/>
                </a:solidFill>
                <a:latin typeface="Canva Sans Bold"/>
                <a:ea typeface="Canva Sans Bold"/>
                <a:cs typeface="Canva Sans Bold"/>
                <a:sym typeface="Canva Sans Bold"/>
              </a:rPr>
              <a:t> Database: MySQL</a:t>
            </a:r>
          </a:p>
          <a:p>
            <a:pPr algn="ctr">
              <a:lnSpc>
                <a:spcPts val="6154"/>
              </a:lnSpc>
            </a:pPr>
            <a:r>
              <a:rPr lang="en-US" sz="4396" b="true">
                <a:solidFill>
                  <a:srgbClr val="FFFFFF"/>
                </a:solidFill>
                <a:latin typeface="Canva Sans Bold"/>
                <a:ea typeface="Canva Sans Bold"/>
                <a:cs typeface="Canva Sans Bold"/>
                <a:sym typeface="Canva Sans Bold"/>
              </a:rPr>
              <a:t> Libraries Used: mysql.connector for database connection</a:t>
            </a:r>
          </a:p>
          <a:p>
            <a:pPr algn="ctr">
              <a:lnSpc>
                <a:spcPts val="6154"/>
              </a:lnSpc>
            </a:pPr>
          </a:p>
        </p:txBody>
      </p:sp>
      <p:sp>
        <p:nvSpPr>
          <p:cNvPr name="TextBox 3" id="3"/>
          <p:cNvSpPr txBox="true"/>
          <p:nvPr/>
        </p:nvSpPr>
        <p:spPr>
          <a:xfrm rot="0">
            <a:off x="2301702" y="1129211"/>
            <a:ext cx="10440037" cy="1316636"/>
          </a:xfrm>
          <a:prstGeom prst="rect">
            <a:avLst/>
          </a:prstGeom>
        </p:spPr>
        <p:txBody>
          <a:bodyPr anchor="t" rtlCol="false" tIns="0" lIns="0" bIns="0" rIns="0">
            <a:spAutoFit/>
          </a:bodyPr>
          <a:lstStyle/>
          <a:p>
            <a:pPr algn="ctr">
              <a:lnSpc>
                <a:spcPts val="8955"/>
              </a:lnSpc>
            </a:pPr>
            <a:r>
              <a:rPr lang="en-US" sz="6397" b="true">
                <a:solidFill>
                  <a:srgbClr val="FFFFFF"/>
                </a:solidFill>
                <a:latin typeface="Libre Baskerville Bold"/>
                <a:ea typeface="Libre Baskerville Bold"/>
                <a:cs typeface="Libre Baskerville Bold"/>
                <a:sym typeface="Libre Baskerville Bold"/>
              </a:rPr>
              <a:t>METHODOLOGY</a:t>
            </a:r>
          </a:p>
          <a:p>
            <a:pPr algn="ctr">
              <a:lnSpc>
                <a:spcPts val="1303"/>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77" r="0" b="-9277"/>
            </a:stretch>
          </a:blipFill>
        </p:spPr>
      </p:sp>
      <p:sp>
        <p:nvSpPr>
          <p:cNvPr name="TextBox 3" id="3"/>
          <p:cNvSpPr txBox="true"/>
          <p:nvPr/>
        </p:nvSpPr>
        <p:spPr>
          <a:xfrm rot="0">
            <a:off x="4215964" y="1391592"/>
            <a:ext cx="7553474" cy="1159892"/>
          </a:xfrm>
          <a:prstGeom prst="rect">
            <a:avLst/>
          </a:prstGeom>
        </p:spPr>
        <p:txBody>
          <a:bodyPr anchor="t" rtlCol="false" tIns="0" lIns="0" bIns="0" rIns="0">
            <a:spAutoFit/>
          </a:bodyPr>
          <a:lstStyle/>
          <a:p>
            <a:pPr algn="ctr">
              <a:lnSpc>
                <a:spcPts val="9568"/>
              </a:lnSpc>
            </a:pPr>
            <a:r>
              <a:rPr lang="en-US" sz="6834" b="true">
                <a:solidFill>
                  <a:srgbClr val="FFFFFF"/>
                </a:solidFill>
                <a:latin typeface="Libre Baskerville Bold"/>
                <a:ea typeface="Libre Baskerville Bold"/>
                <a:cs typeface="Libre Baskerville Bold"/>
                <a:sym typeface="Libre Baskerville Bold"/>
              </a:rPr>
              <a:t>SYSTEM FLOW</a:t>
            </a:r>
          </a:p>
        </p:txBody>
      </p:sp>
      <p:sp>
        <p:nvSpPr>
          <p:cNvPr name="TextBox 4" id="4"/>
          <p:cNvSpPr txBox="true"/>
          <p:nvPr/>
        </p:nvSpPr>
        <p:spPr>
          <a:xfrm rot="0">
            <a:off x="1581323" y="3702437"/>
            <a:ext cx="15125354" cy="3962400"/>
          </a:xfrm>
          <a:prstGeom prst="rect">
            <a:avLst/>
          </a:prstGeom>
        </p:spPr>
        <p:txBody>
          <a:bodyPr anchor="t" rtlCol="false" tIns="0" lIns="0" bIns="0" rIns="0">
            <a:spAutoFit/>
          </a:bodyPr>
          <a:lstStyle/>
          <a:p>
            <a:pPr algn="ctr">
              <a:lnSpc>
                <a:spcPts val="3951"/>
              </a:lnSpc>
              <a:spcBef>
                <a:spcPct val="0"/>
              </a:spcBef>
            </a:pPr>
          </a:p>
          <a:p>
            <a:pPr algn="ctr">
              <a:lnSpc>
                <a:spcPts val="3951"/>
              </a:lnSpc>
              <a:spcBef>
                <a:spcPct val="0"/>
              </a:spcBef>
            </a:pPr>
            <a:r>
              <a:rPr lang="en-US" b="true" sz="3292">
                <a:solidFill>
                  <a:srgbClr val="FFFFFF"/>
                </a:solidFill>
                <a:latin typeface="Canva Sans Bold"/>
                <a:ea typeface="Canva Sans Bold"/>
                <a:cs typeface="Canva Sans Bold"/>
                <a:sym typeface="Canva Sans Bold"/>
              </a:rPr>
              <a:t>The student registers in the system by providing name, roll number, and room number.</a:t>
            </a:r>
          </a:p>
          <a:p>
            <a:pPr algn="ctr">
              <a:lnSpc>
                <a:spcPts val="3951"/>
              </a:lnSpc>
              <a:spcBef>
                <a:spcPct val="0"/>
              </a:spcBef>
            </a:pPr>
            <a:r>
              <a:rPr lang="en-US" b="true" sz="3292">
                <a:solidFill>
                  <a:srgbClr val="FFFFFF"/>
                </a:solidFill>
                <a:latin typeface="Canva Sans Bold"/>
                <a:ea typeface="Canva Sans Bold"/>
                <a:cs typeface="Canva Sans Bold"/>
                <a:sym typeface="Canva Sans Bold"/>
              </a:rPr>
              <a:t>The student can book meals (breakfast, lunch, and dinner) for a specific date.</a:t>
            </a:r>
          </a:p>
          <a:p>
            <a:pPr algn="ctr">
              <a:lnSpc>
                <a:spcPts val="3951"/>
              </a:lnSpc>
              <a:spcBef>
                <a:spcPct val="0"/>
              </a:spcBef>
            </a:pPr>
            <a:r>
              <a:rPr lang="en-US" b="true" sz="3292">
                <a:solidFill>
                  <a:srgbClr val="FFFFFF"/>
                </a:solidFill>
                <a:latin typeface="Canva Sans Bold"/>
                <a:ea typeface="Canva Sans Bold"/>
                <a:cs typeface="Canva Sans Bold"/>
                <a:sym typeface="Canva Sans Bold"/>
              </a:rPr>
              <a:t>The student can view their past and upcoming meal bookings.</a:t>
            </a:r>
          </a:p>
          <a:p>
            <a:pPr algn="ctr">
              <a:lnSpc>
                <a:spcPts val="3951"/>
              </a:lnSpc>
              <a:spcBef>
                <a:spcPct val="0"/>
              </a:spcBef>
            </a:pPr>
            <a:r>
              <a:rPr lang="en-US" b="true" sz="3292">
                <a:solidFill>
                  <a:srgbClr val="FFFFFF"/>
                </a:solidFill>
                <a:latin typeface="Canva Sans Bold"/>
                <a:ea typeface="Canva Sans Bold"/>
                <a:cs typeface="Canva Sans Bold"/>
                <a:sym typeface="Canva Sans Bold"/>
              </a:rPr>
              <a:t>The system stores all data in a MySQL database for easy retrieval and management.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52629"/>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5334000"/>
          </a:xfrm>
          <a:custGeom>
            <a:avLst/>
            <a:gdLst/>
            <a:ahLst/>
            <a:cxnLst/>
            <a:rect r="r" b="b" t="t" l="l"/>
            <a:pathLst>
              <a:path h="5334000" w="18288000">
                <a:moveTo>
                  <a:pt x="0" y="0"/>
                </a:moveTo>
                <a:lnTo>
                  <a:pt x="18288000" y="0"/>
                </a:lnTo>
                <a:lnTo>
                  <a:pt x="18288000" y="5334000"/>
                </a:lnTo>
                <a:lnTo>
                  <a:pt x="0" y="5334000"/>
                </a:lnTo>
                <a:lnTo>
                  <a:pt x="0" y="0"/>
                </a:lnTo>
                <a:close/>
              </a:path>
            </a:pathLst>
          </a:custGeom>
          <a:blipFill>
            <a:blip r:embed="rId2">
              <a:alphaModFix amt="15000"/>
            </a:blip>
            <a:stretch>
              <a:fillRect l="0" t="-64285" r="0" b="-64285"/>
            </a:stretch>
          </a:blipFill>
        </p:spPr>
      </p:sp>
      <p:sp>
        <p:nvSpPr>
          <p:cNvPr name="TextBox 3" id="3"/>
          <p:cNvSpPr txBox="true"/>
          <p:nvPr/>
        </p:nvSpPr>
        <p:spPr>
          <a:xfrm rot="0">
            <a:off x="1245523" y="5509314"/>
            <a:ext cx="16245929" cy="3292456"/>
          </a:xfrm>
          <a:prstGeom prst="rect">
            <a:avLst/>
          </a:prstGeom>
        </p:spPr>
        <p:txBody>
          <a:bodyPr anchor="t" rtlCol="false" tIns="0" lIns="0" bIns="0" rIns="0">
            <a:spAutoFit/>
          </a:bodyPr>
          <a:lstStyle/>
          <a:p>
            <a:pPr algn="ctr">
              <a:lnSpc>
                <a:spcPts val="4376"/>
              </a:lnSpc>
            </a:pPr>
            <a:r>
              <a:rPr lang="en-US" sz="3125" b="true">
                <a:solidFill>
                  <a:srgbClr val="FFFFFF"/>
                </a:solidFill>
                <a:latin typeface="Canva Sans Bold"/>
                <a:ea typeface="Canva Sans Bold"/>
                <a:cs typeface="Canva Sans Bold"/>
                <a:sym typeface="Canva Sans Bold"/>
              </a:rPr>
              <a:t>. </a:t>
            </a:r>
          </a:p>
          <a:p>
            <a:pPr algn="ctr" marL="674848" indent="-337424" lvl="1">
              <a:lnSpc>
                <a:spcPts val="4376"/>
              </a:lnSpc>
              <a:buFont typeface="Arial"/>
              <a:buChar char="•"/>
            </a:pPr>
            <a:r>
              <a:rPr lang="en-US" b="true" sz="3125">
                <a:solidFill>
                  <a:srgbClr val="FFFFFF"/>
                </a:solidFill>
                <a:latin typeface="Canva Sans Bold"/>
                <a:ea typeface="Canva Sans Bold"/>
                <a:cs typeface="Canva Sans Bold"/>
                <a:sym typeface="Canva Sans Bold"/>
              </a:rPr>
              <a:t> Implement a Graphical User Interface (GUI) using Tkinter or Flask Web App.</a:t>
            </a:r>
          </a:p>
          <a:p>
            <a:pPr algn="ctr" marL="674848" indent="-337424" lvl="1">
              <a:lnSpc>
                <a:spcPts val="4376"/>
              </a:lnSpc>
              <a:buFont typeface="Arial"/>
              <a:buChar char="•"/>
            </a:pPr>
            <a:r>
              <a:rPr lang="en-US" b="true" sz="3125">
                <a:solidFill>
                  <a:srgbClr val="FFFFFF"/>
                </a:solidFill>
                <a:latin typeface="Canva Sans Bold"/>
                <a:ea typeface="Canva Sans Bold"/>
                <a:cs typeface="Canva Sans Bold"/>
                <a:sym typeface="Canva Sans Bold"/>
              </a:rPr>
              <a:t>Add a login system with authentication (username &amp; password for each student).</a:t>
            </a:r>
          </a:p>
          <a:p>
            <a:pPr algn="ctr" marL="674848" indent="-337424" lvl="1">
              <a:lnSpc>
                <a:spcPts val="4376"/>
              </a:lnSpc>
              <a:buFont typeface="Arial"/>
              <a:buChar char="•"/>
            </a:pPr>
            <a:r>
              <a:rPr lang="en-US" b="true" sz="3125">
                <a:solidFill>
                  <a:srgbClr val="FFFFFF"/>
                </a:solidFill>
                <a:latin typeface="Canva Sans Bold"/>
                <a:ea typeface="Canva Sans Bold"/>
                <a:cs typeface="Canva Sans Bold"/>
                <a:sym typeface="Canva Sans Bold"/>
              </a:rPr>
              <a:t> Include a cancellation feature for booked meals.</a:t>
            </a:r>
          </a:p>
          <a:p>
            <a:pPr algn="ctr" marL="674848" indent="-337424" lvl="1">
              <a:lnSpc>
                <a:spcPts val="4376"/>
              </a:lnSpc>
              <a:buFont typeface="Arial"/>
              <a:buChar char="•"/>
            </a:pPr>
            <a:r>
              <a:rPr lang="en-US" b="true" sz="3125">
                <a:solidFill>
                  <a:srgbClr val="FFFFFF"/>
                </a:solidFill>
                <a:latin typeface="Canva Sans Bold"/>
                <a:ea typeface="Canva Sans Bold"/>
                <a:cs typeface="Canva Sans Bold"/>
                <a:sym typeface="Canva Sans Bold"/>
              </a:rPr>
              <a:t>Generate monthly reports for hostel admins to track food consumption.</a:t>
            </a:r>
          </a:p>
          <a:p>
            <a:pPr algn="ctr">
              <a:lnSpc>
                <a:spcPts val="4376"/>
              </a:lnSpc>
            </a:pPr>
          </a:p>
        </p:txBody>
      </p:sp>
      <p:sp>
        <p:nvSpPr>
          <p:cNvPr name="TextBox 4" id="4"/>
          <p:cNvSpPr txBox="true"/>
          <p:nvPr/>
        </p:nvSpPr>
        <p:spPr>
          <a:xfrm rot="0">
            <a:off x="3214591" y="2136513"/>
            <a:ext cx="10892044" cy="2076974"/>
          </a:xfrm>
          <a:prstGeom prst="rect">
            <a:avLst/>
          </a:prstGeom>
        </p:spPr>
        <p:txBody>
          <a:bodyPr anchor="t" rtlCol="false" tIns="0" lIns="0" bIns="0" rIns="0">
            <a:spAutoFit/>
          </a:bodyPr>
          <a:lstStyle/>
          <a:p>
            <a:pPr algn="ctr">
              <a:lnSpc>
                <a:spcPts val="8371"/>
              </a:lnSpc>
            </a:pPr>
            <a:r>
              <a:rPr lang="en-US" sz="5979" b="true">
                <a:solidFill>
                  <a:srgbClr val="FFFFFF"/>
                </a:solidFill>
                <a:latin typeface="Libre Baskerville Bold"/>
                <a:ea typeface="Libre Baskerville Bold"/>
                <a:cs typeface="Libre Baskerville Bold"/>
                <a:sym typeface="Libre Baskerville Bold"/>
              </a:rPr>
              <a:t>FUTURE ENHANCEMENT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A2C5A"/>
        </a:solidFill>
      </p:bgPr>
    </p:bg>
    <p:spTree>
      <p:nvGrpSpPr>
        <p:cNvPr id="1" name=""/>
        <p:cNvGrpSpPr/>
        <p:nvPr/>
      </p:nvGrpSpPr>
      <p:grpSpPr>
        <a:xfrm>
          <a:off x="0" y="0"/>
          <a:ext cx="0" cy="0"/>
          <a:chOff x="0" y="0"/>
          <a:chExt cx="0" cy="0"/>
        </a:xfrm>
      </p:grpSpPr>
      <p:sp>
        <p:nvSpPr>
          <p:cNvPr name="Freeform 2" id="2"/>
          <p:cNvSpPr/>
          <p:nvPr/>
        </p:nvSpPr>
        <p:spPr>
          <a:xfrm flipH="false" flipV="false" rot="0">
            <a:off x="483387" y="0"/>
            <a:ext cx="18288000" cy="4104751"/>
          </a:xfrm>
          <a:custGeom>
            <a:avLst/>
            <a:gdLst/>
            <a:ahLst/>
            <a:cxnLst/>
            <a:rect r="r" b="b" t="t" l="l"/>
            <a:pathLst>
              <a:path h="4104751" w="18288000">
                <a:moveTo>
                  <a:pt x="0" y="0"/>
                </a:moveTo>
                <a:lnTo>
                  <a:pt x="18288000" y="0"/>
                </a:lnTo>
                <a:lnTo>
                  <a:pt x="18288000" y="4104751"/>
                </a:lnTo>
                <a:lnTo>
                  <a:pt x="0" y="4104751"/>
                </a:lnTo>
                <a:lnTo>
                  <a:pt x="0" y="0"/>
                </a:lnTo>
                <a:close/>
              </a:path>
            </a:pathLst>
          </a:custGeom>
          <a:blipFill>
            <a:blip r:embed="rId2">
              <a:alphaModFix amt="15000"/>
            </a:blip>
            <a:stretch>
              <a:fillRect l="0" t="-163085" r="0" b="-34029"/>
            </a:stretch>
          </a:blipFill>
        </p:spPr>
      </p:sp>
      <p:grpSp>
        <p:nvGrpSpPr>
          <p:cNvPr name="Group 3" id="3"/>
          <p:cNvGrpSpPr/>
          <p:nvPr/>
        </p:nvGrpSpPr>
        <p:grpSpPr>
          <a:xfrm rot="0">
            <a:off x="17010927" y="2987271"/>
            <a:ext cx="1277073" cy="800257"/>
            <a:chOff x="0" y="0"/>
            <a:chExt cx="1702765" cy="1067010"/>
          </a:xfrm>
        </p:grpSpPr>
        <p:sp>
          <p:nvSpPr>
            <p:cNvPr name="AutoShape 4" id="4"/>
            <p:cNvSpPr/>
            <p:nvPr/>
          </p:nvSpPr>
          <p:spPr>
            <a:xfrm rot="0">
              <a:off x="0" y="0"/>
              <a:ext cx="1702765" cy="1067010"/>
            </a:xfrm>
            <a:prstGeom prst="rect">
              <a:avLst/>
            </a:prstGeom>
            <a:solidFill>
              <a:srgbClr val="A19C95"/>
            </a:solidFill>
          </p:spPr>
        </p:sp>
        <p:sp>
          <p:nvSpPr>
            <p:cNvPr name="Freeform 5" id="5"/>
            <p:cNvSpPr/>
            <p:nvPr/>
          </p:nvSpPr>
          <p:spPr>
            <a:xfrm flipH="false" flipV="false" rot="0">
              <a:off x="492840" y="375094"/>
              <a:ext cx="717085" cy="316821"/>
            </a:xfrm>
            <a:custGeom>
              <a:avLst/>
              <a:gdLst/>
              <a:ahLst/>
              <a:cxnLst/>
              <a:rect r="r" b="b" t="t" l="l"/>
              <a:pathLst>
                <a:path h="316821" w="717085">
                  <a:moveTo>
                    <a:pt x="0" y="0"/>
                  </a:moveTo>
                  <a:lnTo>
                    <a:pt x="717085" y="0"/>
                  </a:lnTo>
                  <a:lnTo>
                    <a:pt x="717085" y="316821"/>
                  </a:lnTo>
                  <a:lnTo>
                    <a:pt x="0" y="31682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sp>
        <p:nvSpPr>
          <p:cNvPr name="AutoShape 6" id="6"/>
          <p:cNvSpPr/>
          <p:nvPr/>
        </p:nvSpPr>
        <p:spPr>
          <a:xfrm rot="0">
            <a:off x="0" y="3787528"/>
            <a:ext cx="18288000" cy="9525"/>
          </a:xfrm>
          <a:prstGeom prst="rect">
            <a:avLst/>
          </a:prstGeom>
          <a:solidFill>
            <a:srgbClr val="FFFFFF"/>
          </a:solidFill>
        </p:spPr>
      </p:sp>
      <p:grpSp>
        <p:nvGrpSpPr>
          <p:cNvPr name="Group 7" id="7"/>
          <p:cNvGrpSpPr/>
          <p:nvPr/>
        </p:nvGrpSpPr>
        <p:grpSpPr>
          <a:xfrm rot="0">
            <a:off x="2488910" y="1079904"/>
            <a:ext cx="11410950" cy="1907366"/>
            <a:chOff x="0" y="0"/>
            <a:chExt cx="15214600" cy="2543155"/>
          </a:xfrm>
        </p:grpSpPr>
        <p:sp>
          <p:nvSpPr>
            <p:cNvPr name="TextBox 8" id="8"/>
            <p:cNvSpPr txBox="true"/>
            <p:nvPr/>
          </p:nvSpPr>
          <p:spPr>
            <a:xfrm rot="0">
              <a:off x="0" y="-9525"/>
              <a:ext cx="15214600" cy="1419225"/>
            </a:xfrm>
            <a:prstGeom prst="rect">
              <a:avLst/>
            </a:prstGeom>
          </p:spPr>
          <p:txBody>
            <a:bodyPr anchor="t" rtlCol="false" tIns="0" lIns="0" bIns="0" rIns="0">
              <a:spAutoFit/>
            </a:bodyPr>
            <a:lstStyle/>
            <a:p>
              <a:pPr algn="l" marL="0" indent="0" lvl="0">
                <a:lnSpc>
                  <a:spcPts val="8400"/>
                </a:lnSpc>
                <a:spcBef>
                  <a:spcPct val="0"/>
                </a:spcBef>
              </a:pPr>
            </a:p>
          </p:txBody>
        </p:sp>
        <p:sp>
          <p:nvSpPr>
            <p:cNvPr name="TextBox 9" id="9"/>
            <p:cNvSpPr txBox="true"/>
            <p:nvPr/>
          </p:nvSpPr>
          <p:spPr>
            <a:xfrm rot="0">
              <a:off x="0" y="1986472"/>
              <a:ext cx="15214600" cy="556683"/>
            </a:xfrm>
            <a:prstGeom prst="rect">
              <a:avLst/>
            </a:prstGeom>
          </p:spPr>
          <p:txBody>
            <a:bodyPr anchor="t" rtlCol="false" tIns="0" lIns="0" bIns="0" rIns="0">
              <a:spAutoFit/>
            </a:bodyPr>
            <a:lstStyle/>
            <a:p>
              <a:pPr algn="l" marL="0" indent="0" lvl="0">
                <a:lnSpc>
                  <a:spcPts val="3499"/>
                </a:lnSpc>
                <a:spcBef>
                  <a:spcPct val="0"/>
                </a:spcBef>
              </a:pPr>
            </a:p>
          </p:txBody>
        </p:sp>
      </p:grpSp>
      <p:sp>
        <p:nvSpPr>
          <p:cNvPr name="TextBox 10" id="10"/>
          <p:cNvSpPr txBox="true"/>
          <p:nvPr/>
        </p:nvSpPr>
        <p:spPr>
          <a:xfrm rot="0">
            <a:off x="0" y="5011596"/>
            <a:ext cx="17985883" cy="5070933"/>
          </a:xfrm>
          <a:prstGeom prst="rect">
            <a:avLst/>
          </a:prstGeom>
        </p:spPr>
        <p:txBody>
          <a:bodyPr anchor="t" rtlCol="false" tIns="0" lIns="0" bIns="0" rIns="0">
            <a:spAutoFit/>
          </a:bodyPr>
          <a:lstStyle/>
          <a:p>
            <a:pPr algn="ctr">
              <a:lnSpc>
                <a:spcPts val="4804"/>
              </a:lnSpc>
            </a:pPr>
          </a:p>
          <a:p>
            <a:pPr algn="ctr">
              <a:lnSpc>
                <a:spcPts val="5224"/>
              </a:lnSpc>
            </a:pPr>
            <a:r>
              <a:rPr lang="en-US" sz="3731" b="true">
                <a:solidFill>
                  <a:srgbClr val="FFFFFF"/>
                </a:solidFill>
                <a:latin typeface="Canva Sans Bold"/>
                <a:ea typeface="Canva Sans Bold"/>
                <a:cs typeface="Canva Sans Bold"/>
                <a:sym typeface="Canva Sans Bold"/>
              </a:rPr>
              <a:t>This Hostel Mess Booking System successfully automates meal reservations, improving efficiency, transparency, and accuracy in hostel mess management. By using Python and MySQL, students can easily book meals, track their records, and reduce food wastage. With future enhancements like a GUI and login authentication, this project can further enhance hostel meal management systems.</a:t>
            </a:r>
          </a:p>
          <a:p>
            <a:pPr algn="ctr">
              <a:lnSpc>
                <a:spcPts val="4244"/>
              </a:lnSpc>
            </a:pPr>
          </a:p>
        </p:txBody>
      </p:sp>
      <p:sp>
        <p:nvSpPr>
          <p:cNvPr name="TextBox 11" id="11"/>
          <p:cNvSpPr txBox="true"/>
          <p:nvPr/>
        </p:nvSpPr>
        <p:spPr>
          <a:xfrm rot="0">
            <a:off x="5985423" y="1955479"/>
            <a:ext cx="6015038" cy="1325870"/>
          </a:xfrm>
          <a:prstGeom prst="rect">
            <a:avLst/>
          </a:prstGeom>
        </p:spPr>
        <p:txBody>
          <a:bodyPr anchor="t" rtlCol="false" tIns="0" lIns="0" bIns="0" rIns="0">
            <a:spAutoFit/>
          </a:bodyPr>
          <a:lstStyle/>
          <a:p>
            <a:pPr algn="ctr">
              <a:lnSpc>
                <a:spcPts val="10920"/>
              </a:lnSpc>
            </a:pPr>
            <a:r>
              <a:rPr lang="en-US" sz="7800">
                <a:solidFill>
                  <a:srgbClr val="FFFFFF"/>
                </a:solidFill>
                <a:latin typeface="Calistoga"/>
                <a:ea typeface="Calistoga"/>
                <a:cs typeface="Calistoga"/>
                <a:sym typeface="Calistoga"/>
              </a:rPr>
              <a:t>CONCLUSION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184312"/>
            <a:ext cx="19233383" cy="12183854"/>
          </a:xfrm>
          <a:custGeom>
            <a:avLst/>
            <a:gdLst/>
            <a:ahLst/>
            <a:cxnLst/>
            <a:rect r="r" b="b" t="t" l="l"/>
            <a:pathLst>
              <a:path h="12183854" w="19233383">
                <a:moveTo>
                  <a:pt x="0" y="0"/>
                </a:moveTo>
                <a:lnTo>
                  <a:pt x="19233383" y="0"/>
                </a:lnTo>
                <a:lnTo>
                  <a:pt x="19233383" y="12183854"/>
                </a:lnTo>
                <a:lnTo>
                  <a:pt x="0" y="12183854"/>
                </a:lnTo>
                <a:lnTo>
                  <a:pt x="0" y="0"/>
                </a:lnTo>
                <a:close/>
              </a:path>
            </a:pathLst>
          </a:custGeom>
          <a:blipFill>
            <a:blip r:embed="rId2"/>
            <a:stretch>
              <a:fillRect l="0" t="-25347" r="0" b="-32512"/>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DAGS9WOhi4A</dc:identifier>
  <dcterms:modified xsi:type="dcterms:W3CDTF">2011-08-01T06:04:30Z</dcterms:modified>
  <cp:revision>1</cp:revision>
  <dc:title>Blue and Black Traditional Executive Real Estate Newbie Intro Presentation</dc:title>
</cp:coreProperties>
</file>