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6" r:id="rId2"/>
    <p:sldId id="257" r:id="rId3"/>
    <p:sldId id="258" r:id="rId4"/>
    <p:sldId id="300" r:id="rId5"/>
    <p:sldId id="301" r:id="rId6"/>
    <p:sldId id="259" r:id="rId7"/>
    <p:sldId id="286" r:id="rId8"/>
    <p:sldId id="261" r:id="rId9"/>
    <p:sldId id="260" r:id="rId10"/>
    <p:sldId id="280" r:id="rId11"/>
    <p:sldId id="262" r:id="rId12"/>
    <p:sldId id="263" r:id="rId13"/>
    <p:sldId id="287" r:id="rId14"/>
    <p:sldId id="274" r:id="rId15"/>
    <p:sldId id="288" r:id="rId16"/>
    <p:sldId id="275" r:id="rId17"/>
    <p:sldId id="294" r:id="rId18"/>
    <p:sldId id="295" r:id="rId19"/>
    <p:sldId id="296" r:id="rId20"/>
    <p:sldId id="297" r:id="rId21"/>
    <p:sldId id="298" r:id="rId22"/>
    <p:sldId id="281" r:id="rId23"/>
    <p:sldId id="289" r:id="rId24"/>
    <p:sldId id="290" r:id="rId25"/>
    <p:sldId id="291" r:id="rId26"/>
    <p:sldId id="292" r:id="rId27"/>
    <p:sldId id="293" r:id="rId28"/>
    <p:sldId id="279" r:id="rId29"/>
    <p:sldId id="29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52375-2898-48FB-A72B-A1DF28B6994B}" v="1490" dt="2021-12-22T14:59:03.389"/>
    <p1510:client id="{B3BA59E7-59D4-4564-8557-90D44A6EFD30}" v="751" dt="2021-12-23T02:30:01.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434" autoAdjust="0"/>
  </p:normalViewPr>
  <p:slideViewPr>
    <p:cSldViewPr snapToGrid="0">
      <p:cViewPr>
        <p:scale>
          <a:sx n="70" d="100"/>
          <a:sy n="70" d="100"/>
        </p:scale>
        <p:origin x="-822" y="-4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4620E4-CE01-46C0-AAD7-2DB38AD2089A}" type="datetimeFigureOut">
              <a:rPr lang="en-IN" smtClean="0"/>
              <a:pPr/>
              <a:t>20-04-2023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373109-BE57-461A-BB97-06063D907154}"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4702D-BCB6-4625-B2F2-CFAF497F1C43}" type="datetimeFigureOut">
              <a:rPr lang="en-IN" smtClean="0"/>
              <a:pPr/>
              <a:t>20-04-2023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619BE-95E0-4293-B64B-49B0F5D4CEDD}" type="slidenum">
              <a:rPr lang="en-IN" smtClean="0"/>
              <a:pPr/>
              <a:t>‹#›</a:t>
            </a:fld>
            <a:endParaRPr lang="en-IN"/>
          </a:p>
        </p:txBody>
      </p:sp>
    </p:spTree>
    <p:extLst>
      <p:ext uri="{BB962C8B-B14F-4D97-AF65-F5344CB8AC3E}">
        <p14:creationId xmlns:p14="http://schemas.microsoft.com/office/powerpoint/2010/main" val="6671029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a:t>
            </a:fld>
            <a:endParaRPr lang="en-IN"/>
          </a:p>
        </p:txBody>
      </p:sp>
    </p:spTree>
    <p:extLst>
      <p:ext uri="{BB962C8B-B14F-4D97-AF65-F5344CB8AC3E}">
        <p14:creationId xmlns:p14="http://schemas.microsoft.com/office/powerpoint/2010/main" val="206570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10</a:t>
            </a:fld>
            <a:endParaRPr lang="en-IN"/>
          </a:p>
        </p:txBody>
      </p:sp>
    </p:spTree>
    <p:extLst>
      <p:ext uri="{BB962C8B-B14F-4D97-AF65-F5344CB8AC3E}">
        <p14:creationId xmlns:p14="http://schemas.microsoft.com/office/powerpoint/2010/main" val="3133952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11</a:t>
            </a:fld>
            <a:endParaRPr lang="en-IN"/>
          </a:p>
        </p:txBody>
      </p:sp>
    </p:spTree>
    <p:extLst>
      <p:ext uri="{BB962C8B-B14F-4D97-AF65-F5344CB8AC3E}">
        <p14:creationId xmlns:p14="http://schemas.microsoft.com/office/powerpoint/2010/main" val="3843528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12</a:t>
            </a:fld>
            <a:endParaRPr lang="en-IN"/>
          </a:p>
        </p:txBody>
      </p:sp>
    </p:spTree>
    <p:extLst>
      <p:ext uri="{BB962C8B-B14F-4D97-AF65-F5344CB8AC3E}">
        <p14:creationId xmlns:p14="http://schemas.microsoft.com/office/powerpoint/2010/main" val="3340309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13</a:t>
            </a:fld>
            <a:endParaRPr lang="en-IN"/>
          </a:p>
        </p:txBody>
      </p:sp>
    </p:spTree>
    <p:extLst>
      <p:ext uri="{BB962C8B-B14F-4D97-AF65-F5344CB8AC3E}">
        <p14:creationId xmlns:p14="http://schemas.microsoft.com/office/powerpoint/2010/main" val="3340309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14</a:t>
            </a:fld>
            <a:endParaRPr lang="en-IN"/>
          </a:p>
        </p:txBody>
      </p:sp>
    </p:spTree>
    <p:extLst>
      <p:ext uri="{BB962C8B-B14F-4D97-AF65-F5344CB8AC3E}">
        <p14:creationId xmlns:p14="http://schemas.microsoft.com/office/powerpoint/2010/main" val="3436960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15</a:t>
            </a:fld>
            <a:endParaRPr lang="en-IN"/>
          </a:p>
        </p:txBody>
      </p:sp>
    </p:spTree>
    <p:extLst>
      <p:ext uri="{BB962C8B-B14F-4D97-AF65-F5344CB8AC3E}">
        <p14:creationId xmlns:p14="http://schemas.microsoft.com/office/powerpoint/2010/main" val="3436960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16</a:t>
            </a:fld>
            <a:endParaRPr lang="en-IN"/>
          </a:p>
        </p:txBody>
      </p:sp>
    </p:spTree>
    <p:extLst>
      <p:ext uri="{BB962C8B-B14F-4D97-AF65-F5344CB8AC3E}">
        <p14:creationId xmlns:p14="http://schemas.microsoft.com/office/powerpoint/2010/main" val="1809411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17</a:t>
            </a:fld>
            <a:endParaRPr lang="en-IN"/>
          </a:p>
        </p:txBody>
      </p:sp>
    </p:spTree>
    <p:extLst>
      <p:ext uri="{BB962C8B-B14F-4D97-AF65-F5344CB8AC3E}">
        <p14:creationId xmlns:p14="http://schemas.microsoft.com/office/powerpoint/2010/main" val="3340309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18</a:t>
            </a:fld>
            <a:endParaRPr lang="en-IN"/>
          </a:p>
        </p:txBody>
      </p:sp>
    </p:spTree>
    <p:extLst>
      <p:ext uri="{BB962C8B-B14F-4D97-AF65-F5344CB8AC3E}">
        <p14:creationId xmlns:p14="http://schemas.microsoft.com/office/powerpoint/2010/main" val="3340309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19</a:t>
            </a:fld>
            <a:endParaRPr lang="en-IN"/>
          </a:p>
        </p:txBody>
      </p:sp>
    </p:spTree>
    <p:extLst>
      <p:ext uri="{BB962C8B-B14F-4D97-AF65-F5344CB8AC3E}">
        <p14:creationId xmlns:p14="http://schemas.microsoft.com/office/powerpoint/2010/main" val="3340309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a:t>
            </a:fld>
            <a:endParaRPr lang="en-IN"/>
          </a:p>
        </p:txBody>
      </p:sp>
    </p:spTree>
    <p:extLst>
      <p:ext uri="{BB962C8B-B14F-4D97-AF65-F5344CB8AC3E}">
        <p14:creationId xmlns:p14="http://schemas.microsoft.com/office/powerpoint/2010/main" val="38672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20</a:t>
            </a:fld>
            <a:endParaRPr lang="en-IN"/>
          </a:p>
        </p:txBody>
      </p:sp>
    </p:spTree>
    <p:extLst>
      <p:ext uri="{BB962C8B-B14F-4D97-AF65-F5344CB8AC3E}">
        <p14:creationId xmlns:p14="http://schemas.microsoft.com/office/powerpoint/2010/main" val="3340309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21</a:t>
            </a:fld>
            <a:endParaRPr lang="en-IN"/>
          </a:p>
        </p:txBody>
      </p:sp>
    </p:spTree>
    <p:extLst>
      <p:ext uri="{BB962C8B-B14F-4D97-AF65-F5344CB8AC3E}">
        <p14:creationId xmlns:p14="http://schemas.microsoft.com/office/powerpoint/2010/main" val="3340309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22</a:t>
            </a:fld>
            <a:endParaRPr lang="en-IN"/>
          </a:p>
        </p:txBody>
      </p:sp>
    </p:spTree>
    <p:extLst>
      <p:ext uri="{BB962C8B-B14F-4D97-AF65-F5344CB8AC3E}">
        <p14:creationId xmlns:p14="http://schemas.microsoft.com/office/powerpoint/2010/main" val="140638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23</a:t>
            </a:fld>
            <a:endParaRPr lang="en-IN"/>
          </a:p>
        </p:txBody>
      </p:sp>
    </p:spTree>
    <p:extLst>
      <p:ext uri="{BB962C8B-B14F-4D97-AF65-F5344CB8AC3E}">
        <p14:creationId xmlns:p14="http://schemas.microsoft.com/office/powerpoint/2010/main" val="140638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24</a:t>
            </a:fld>
            <a:endParaRPr lang="en-IN"/>
          </a:p>
        </p:txBody>
      </p:sp>
    </p:spTree>
    <p:extLst>
      <p:ext uri="{BB962C8B-B14F-4D97-AF65-F5344CB8AC3E}">
        <p14:creationId xmlns:p14="http://schemas.microsoft.com/office/powerpoint/2010/main" val="140638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25</a:t>
            </a:fld>
            <a:endParaRPr lang="en-IN"/>
          </a:p>
        </p:txBody>
      </p:sp>
    </p:spTree>
    <p:extLst>
      <p:ext uri="{BB962C8B-B14F-4D97-AF65-F5344CB8AC3E}">
        <p14:creationId xmlns:p14="http://schemas.microsoft.com/office/powerpoint/2010/main" val="140638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26</a:t>
            </a:fld>
            <a:endParaRPr lang="en-IN"/>
          </a:p>
        </p:txBody>
      </p:sp>
    </p:spTree>
    <p:extLst>
      <p:ext uri="{BB962C8B-B14F-4D97-AF65-F5344CB8AC3E}">
        <p14:creationId xmlns:p14="http://schemas.microsoft.com/office/powerpoint/2010/main" val="140638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27</a:t>
            </a:fld>
            <a:endParaRPr lang="en-IN"/>
          </a:p>
        </p:txBody>
      </p:sp>
    </p:spTree>
    <p:extLst>
      <p:ext uri="{BB962C8B-B14F-4D97-AF65-F5344CB8AC3E}">
        <p14:creationId xmlns:p14="http://schemas.microsoft.com/office/powerpoint/2010/main" val="140638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28</a:t>
            </a:fld>
            <a:endParaRPr lang="en-IN"/>
          </a:p>
        </p:txBody>
      </p:sp>
    </p:spTree>
    <p:extLst>
      <p:ext uri="{BB962C8B-B14F-4D97-AF65-F5344CB8AC3E}">
        <p14:creationId xmlns:p14="http://schemas.microsoft.com/office/powerpoint/2010/main" val="1524664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29</a:t>
            </a:fld>
            <a:endParaRPr lang="en-IN"/>
          </a:p>
        </p:txBody>
      </p:sp>
    </p:spTree>
    <p:extLst>
      <p:ext uri="{BB962C8B-B14F-4D97-AF65-F5344CB8AC3E}">
        <p14:creationId xmlns:p14="http://schemas.microsoft.com/office/powerpoint/2010/main" val="152466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3</a:t>
            </a:fld>
            <a:endParaRPr lang="en-IN"/>
          </a:p>
        </p:txBody>
      </p:sp>
    </p:spTree>
    <p:extLst>
      <p:ext uri="{BB962C8B-B14F-4D97-AF65-F5344CB8AC3E}">
        <p14:creationId xmlns:p14="http://schemas.microsoft.com/office/powerpoint/2010/main" val="390762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4</a:t>
            </a:fld>
            <a:endParaRPr lang="en-IN"/>
          </a:p>
        </p:txBody>
      </p:sp>
    </p:spTree>
    <p:extLst>
      <p:ext uri="{BB962C8B-B14F-4D97-AF65-F5344CB8AC3E}">
        <p14:creationId xmlns:p14="http://schemas.microsoft.com/office/powerpoint/2010/main" val="390762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5</a:t>
            </a:fld>
            <a:endParaRPr lang="en-IN"/>
          </a:p>
        </p:txBody>
      </p:sp>
    </p:spTree>
    <p:extLst>
      <p:ext uri="{BB962C8B-B14F-4D97-AF65-F5344CB8AC3E}">
        <p14:creationId xmlns:p14="http://schemas.microsoft.com/office/powerpoint/2010/main" val="3907629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6</a:t>
            </a:fld>
            <a:endParaRPr lang="en-IN"/>
          </a:p>
        </p:txBody>
      </p:sp>
    </p:spTree>
    <p:extLst>
      <p:ext uri="{BB962C8B-B14F-4D97-AF65-F5344CB8AC3E}">
        <p14:creationId xmlns:p14="http://schemas.microsoft.com/office/powerpoint/2010/main" val="1011543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7</a:t>
            </a:fld>
            <a:endParaRPr lang="en-IN"/>
          </a:p>
        </p:txBody>
      </p:sp>
    </p:spTree>
    <p:extLst>
      <p:ext uri="{BB962C8B-B14F-4D97-AF65-F5344CB8AC3E}">
        <p14:creationId xmlns:p14="http://schemas.microsoft.com/office/powerpoint/2010/main" val="3118267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8</a:t>
            </a:fld>
            <a:endParaRPr lang="en-IN"/>
          </a:p>
        </p:txBody>
      </p:sp>
    </p:spTree>
    <p:extLst>
      <p:ext uri="{BB962C8B-B14F-4D97-AF65-F5344CB8AC3E}">
        <p14:creationId xmlns:p14="http://schemas.microsoft.com/office/powerpoint/2010/main" val="350569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9</a:t>
            </a:fld>
            <a:endParaRPr lang="en-IN"/>
          </a:p>
        </p:txBody>
      </p:sp>
    </p:spTree>
    <p:extLst>
      <p:ext uri="{BB962C8B-B14F-4D97-AF65-F5344CB8AC3E}">
        <p14:creationId xmlns:p14="http://schemas.microsoft.com/office/powerpoint/2010/main" val="31182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solidFill>
            <a:srgbClr val="0070C0"/>
          </a:solidFill>
        </p:spPr>
        <p:txBody>
          <a:bodyPr/>
          <a:lstStyle/>
          <a:p>
            <a:fld id="{9A9D13A5-C82C-4BA9-B35E-E2AF14E0E71D}" type="datetime1">
              <a:rPr lang="en-US" smtClean="0"/>
              <a:t>20-Apr-23</a:t>
            </a:fld>
            <a:endParaRPr lang="en-US"/>
          </a:p>
        </p:txBody>
      </p:sp>
      <p:sp>
        <p:nvSpPr>
          <p:cNvPr id="5" name="Footer Placeholder 4"/>
          <p:cNvSpPr>
            <a:spLocks noGrp="1"/>
          </p:cNvSpPr>
          <p:nvPr>
            <p:ph type="ftr" sz="quarter" idx="11"/>
          </p:nvPr>
        </p:nvSpPr>
        <p:spPr>
          <a:solidFill>
            <a:srgbClr val="0070C0"/>
          </a:solidFill>
        </p:spPr>
        <p:txBody>
          <a:bodyPr/>
          <a:lstStyle/>
          <a:p>
            <a:r>
              <a:rPr lang="en-US"/>
              <a:t>School of Computing, Computer Science Department</a:t>
            </a:r>
          </a:p>
        </p:txBody>
      </p:sp>
      <p:sp>
        <p:nvSpPr>
          <p:cNvPr id="6" name="Slide Number Placeholder 5"/>
          <p:cNvSpPr>
            <a:spLocks noGrp="1"/>
          </p:cNvSpPr>
          <p:nvPr>
            <p:ph type="sldNum" sz="quarter" idx="12"/>
          </p:nvPr>
        </p:nvSpPr>
        <p:spPr>
          <a:solidFill>
            <a:srgbClr val="0070C0"/>
          </a:solidFill>
        </p:spPr>
        <p:txBody>
          <a:bodyPr/>
          <a:lstStyle/>
          <a:p>
            <a:fld id="{50C91C40-65BD-436B-B794-CF89343271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B69BC-10E9-418A-B71B-3C135B50B181}" type="datetime1">
              <a:rPr lang="en-US" smtClean="0"/>
              <a:t>20-Apr-23</a:t>
            </a:fld>
            <a:endParaRPr lang="en-US"/>
          </a:p>
        </p:txBody>
      </p:sp>
      <p:sp>
        <p:nvSpPr>
          <p:cNvPr id="5" name="Footer Placeholder 4"/>
          <p:cNvSpPr>
            <a:spLocks noGrp="1"/>
          </p:cNvSpPr>
          <p:nvPr>
            <p:ph type="ftr" sz="quarter" idx="11"/>
          </p:nvPr>
        </p:nvSpPr>
        <p:spPr/>
        <p:txBody>
          <a:bodyPr/>
          <a:lstStyle/>
          <a:p>
            <a:r>
              <a:rPr lang="en-US"/>
              <a:t>School of Computing, Computer Science Department</a:t>
            </a:r>
          </a:p>
        </p:txBody>
      </p:sp>
      <p:sp>
        <p:nvSpPr>
          <p:cNvPr id="6" name="Slide Number Placeholder 5"/>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19A93-5146-4CAF-B875-80927F38529C}" type="datetime1">
              <a:rPr lang="en-US" smtClean="0"/>
              <a:t>20-Apr-23</a:t>
            </a:fld>
            <a:endParaRPr lang="en-US"/>
          </a:p>
        </p:txBody>
      </p:sp>
      <p:sp>
        <p:nvSpPr>
          <p:cNvPr id="5" name="Footer Placeholder 4"/>
          <p:cNvSpPr>
            <a:spLocks noGrp="1"/>
          </p:cNvSpPr>
          <p:nvPr>
            <p:ph type="ftr" sz="quarter" idx="11"/>
          </p:nvPr>
        </p:nvSpPr>
        <p:spPr/>
        <p:txBody>
          <a:bodyPr/>
          <a:lstStyle/>
          <a:p>
            <a:r>
              <a:rPr lang="en-US"/>
              <a:t>School of Computing, Computer Science Department</a:t>
            </a:r>
          </a:p>
        </p:txBody>
      </p:sp>
      <p:sp>
        <p:nvSpPr>
          <p:cNvPr id="6" name="Slide Number Placeholder 5"/>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85F26-0DAC-4E05-9361-50256BE39014}" type="datetime1">
              <a:rPr lang="en-US" smtClean="0"/>
              <a:t>20-Apr-23</a:t>
            </a:fld>
            <a:endParaRPr lang="en-US"/>
          </a:p>
        </p:txBody>
      </p:sp>
      <p:sp>
        <p:nvSpPr>
          <p:cNvPr id="5" name="Footer Placeholder 4"/>
          <p:cNvSpPr>
            <a:spLocks noGrp="1"/>
          </p:cNvSpPr>
          <p:nvPr>
            <p:ph type="ftr" sz="quarter" idx="11"/>
          </p:nvPr>
        </p:nvSpPr>
        <p:spPr/>
        <p:txBody>
          <a:bodyPr/>
          <a:lstStyle/>
          <a:p>
            <a:r>
              <a:rPr lang="en-US" dirty="0"/>
              <a:t>School of Computing, Computer Science and engineering Department</a:t>
            </a:r>
          </a:p>
        </p:txBody>
      </p:sp>
      <p:sp>
        <p:nvSpPr>
          <p:cNvPr id="6" name="Slide Number Placeholder 5"/>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83F13-C9EE-49C9-84B8-496BE361B0D8}" type="datetime1">
              <a:rPr lang="en-US" smtClean="0"/>
              <a:t>20-Apr-23</a:t>
            </a:fld>
            <a:endParaRPr lang="en-US"/>
          </a:p>
        </p:txBody>
      </p:sp>
      <p:sp>
        <p:nvSpPr>
          <p:cNvPr id="5" name="Footer Placeholder 4"/>
          <p:cNvSpPr>
            <a:spLocks noGrp="1"/>
          </p:cNvSpPr>
          <p:nvPr>
            <p:ph type="ftr" sz="quarter" idx="11"/>
          </p:nvPr>
        </p:nvSpPr>
        <p:spPr/>
        <p:txBody>
          <a:bodyPr/>
          <a:lstStyle/>
          <a:p>
            <a:r>
              <a:rPr lang="en-US"/>
              <a:t>School of Computing, Computer Science Department</a:t>
            </a:r>
          </a:p>
        </p:txBody>
      </p:sp>
      <p:sp>
        <p:nvSpPr>
          <p:cNvPr id="6" name="Slide Number Placeholder 5"/>
          <p:cNvSpPr>
            <a:spLocks noGrp="1"/>
          </p:cNvSpPr>
          <p:nvPr>
            <p:ph type="sldNum" sz="quarter" idx="12"/>
          </p:nvPr>
        </p:nvSpPr>
        <p:spPr/>
        <p:txBody>
          <a:bodyPr/>
          <a:lstStyle/>
          <a:p>
            <a:fld id="{50C91C40-65BD-436B-B794-CF89343271E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92C8B1-DA68-4CF4-89C7-BEC98BE78D24}" type="datetime1">
              <a:rPr lang="en-US" smtClean="0"/>
              <a:t>20-Apr-23</a:t>
            </a:fld>
            <a:endParaRPr lang="en-US"/>
          </a:p>
        </p:txBody>
      </p:sp>
      <p:sp>
        <p:nvSpPr>
          <p:cNvPr id="6" name="Footer Placeholder 5"/>
          <p:cNvSpPr>
            <a:spLocks noGrp="1"/>
          </p:cNvSpPr>
          <p:nvPr>
            <p:ph type="ftr" sz="quarter" idx="11"/>
          </p:nvPr>
        </p:nvSpPr>
        <p:spPr/>
        <p:txBody>
          <a:bodyPr/>
          <a:lstStyle/>
          <a:p>
            <a:r>
              <a:rPr lang="en-US"/>
              <a:t>School of Computing, Computer Science Department</a:t>
            </a:r>
          </a:p>
        </p:txBody>
      </p:sp>
      <p:sp>
        <p:nvSpPr>
          <p:cNvPr id="7" name="Slide Number Placeholder 6"/>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C6152C-5AB8-4BDB-8137-C4CA6E4BCC38}" type="datetime1">
              <a:rPr lang="en-US" smtClean="0"/>
              <a:t>20-Apr-23</a:t>
            </a:fld>
            <a:endParaRPr lang="en-US"/>
          </a:p>
        </p:txBody>
      </p:sp>
      <p:sp>
        <p:nvSpPr>
          <p:cNvPr id="8" name="Footer Placeholder 7"/>
          <p:cNvSpPr>
            <a:spLocks noGrp="1"/>
          </p:cNvSpPr>
          <p:nvPr>
            <p:ph type="ftr" sz="quarter" idx="11"/>
          </p:nvPr>
        </p:nvSpPr>
        <p:spPr/>
        <p:txBody>
          <a:bodyPr/>
          <a:lstStyle/>
          <a:p>
            <a:r>
              <a:rPr lang="en-US"/>
              <a:t>School of Computing, Computer Science Department</a:t>
            </a:r>
          </a:p>
        </p:txBody>
      </p:sp>
      <p:sp>
        <p:nvSpPr>
          <p:cNvPr id="9" name="Slide Number Placeholder 8"/>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9382D6-1080-40A9-903A-150AE893594A}" type="datetime1">
              <a:rPr lang="en-US" smtClean="0"/>
              <a:t>20-Apr-23</a:t>
            </a:fld>
            <a:endParaRPr lang="en-US"/>
          </a:p>
        </p:txBody>
      </p:sp>
      <p:sp>
        <p:nvSpPr>
          <p:cNvPr id="4" name="Footer Placeholder 3"/>
          <p:cNvSpPr>
            <a:spLocks noGrp="1"/>
          </p:cNvSpPr>
          <p:nvPr>
            <p:ph type="ftr" sz="quarter" idx="11"/>
          </p:nvPr>
        </p:nvSpPr>
        <p:spPr/>
        <p:txBody>
          <a:bodyPr/>
          <a:lstStyle/>
          <a:p>
            <a:r>
              <a:rPr lang="en-US"/>
              <a:t>School of Computing, Computer Science Department</a:t>
            </a:r>
          </a:p>
        </p:txBody>
      </p:sp>
      <p:sp>
        <p:nvSpPr>
          <p:cNvPr id="5" name="Slide Number Placeholder 4"/>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2C68AE-986F-4976-8E21-757BFE6D983D}" type="datetime1">
              <a:rPr lang="en-US" smtClean="0"/>
              <a:t>20-Apr-23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School of Computing, Computer Science Department</a:t>
            </a:r>
          </a:p>
        </p:txBody>
      </p:sp>
      <p:sp>
        <p:nvSpPr>
          <p:cNvPr id="9" name="Slide Number Placeholder 8"/>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DBB7ED-C870-488B-8863-99C30BDA083F}" type="datetime1">
              <a:rPr lang="en-US" smtClean="0"/>
              <a:t>20-Apr-23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School of Computing, Computer Science Department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C91C40-65BD-436B-B794-CF89343271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B0032-2A61-413C-91BA-202F0CAECC31}" type="datetime1">
              <a:rPr lang="en-US" smtClean="0"/>
              <a:t>20-Apr-23</a:t>
            </a:fld>
            <a:endParaRPr lang="en-US"/>
          </a:p>
        </p:txBody>
      </p:sp>
      <p:sp>
        <p:nvSpPr>
          <p:cNvPr id="6" name="Footer Placeholder 5"/>
          <p:cNvSpPr>
            <a:spLocks noGrp="1"/>
          </p:cNvSpPr>
          <p:nvPr>
            <p:ph type="ftr" sz="quarter" idx="11"/>
          </p:nvPr>
        </p:nvSpPr>
        <p:spPr/>
        <p:txBody>
          <a:bodyPr/>
          <a:lstStyle/>
          <a:p>
            <a:r>
              <a:rPr lang="en-US"/>
              <a:t>School of Computing, Computer Science Department</a:t>
            </a:r>
          </a:p>
        </p:txBody>
      </p:sp>
      <p:sp>
        <p:nvSpPr>
          <p:cNvPr id="7" name="Slide Number Placeholder 6"/>
          <p:cNvSpPr>
            <a:spLocks noGrp="1"/>
          </p:cNvSpPr>
          <p:nvPr>
            <p:ph type="sldNum" sz="quarter" idx="12"/>
          </p:nvPr>
        </p:nvSpPr>
        <p:spPr/>
        <p:txBody>
          <a:bodyPr/>
          <a:lstStyle/>
          <a:p>
            <a:fld id="{50C91C40-65BD-436B-B794-CF89343271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224CFC9-CFC5-455C-AB0B-002F36F29354}" type="datetime1">
              <a:rPr lang="en-US" smtClean="0"/>
              <a:t>20-Apr-23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School of Computing, Computer Science and Engineering  Department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C91C40-65BD-436B-B794-CF89343271E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Securing_Big_Data_Scientific_Workflows_via_Trusted_Heterogeneous_Environments.pd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4090003459"/>
              </p:ext>
            </p:extLst>
          </p:nvPr>
        </p:nvGraphicFramePr>
        <p:xfrm>
          <a:off x="1210798" y="2852108"/>
          <a:ext cx="10809652" cy="3096963"/>
        </p:xfrm>
        <a:graphic>
          <a:graphicData uri="http://schemas.openxmlformats.org/drawingml/2006/table">
            <a:tbl>
              <a:tblPr/>
              <a:tblGrid>
                <a:gridCol w="1131373">
                  <a:extLst>
                    <a:ext uri="{9D8B030D-6E8A-4147-A177-3AD203B41FA5}">
                      <a16:colId xmlns="" xmlns:a16="http://schemas.microsoft.com/office/drawing/2014/main" val="20000"/>
                    </a:ext>
                  </a:extLst>
                </a:gridCol>
                <a:gridCol w="3705036">
                  <a:extLst>
                    <a:ext uri="{9D8B030D-6E8A-4147-A177-3AD203B41FA5}">
                      <a16:colId xmlns="" xmlns:a16="http://schemas.microsoft.com/office/drawing/2014/main" val="20001"/>
                    </a:ext>
                  </a:extLst>
                </a:gridCol>
                <a:gridCol w="5973243">
                  <a:extLst>
                    <a:ext uri="{9D8B030D-6E8A-4147-A177-3AD203B41FA5}">
                      <a16:colId xmlns="" xmlns:a16="http://schemas.microsoft.com/office/drawing/2014/main" val="20002"/>
                    </a:ext>
                  </a:extLst>
                </a:gridCol>
              </a:tblGrid>
              <a:tr h="378139">
                <a:tc>
                  <a:txBody>
                    <a:bodyPr/>
                    <a:lstStyle/>
                    <a:p>
                      <a:pPr algn="ctr">
                        <a:lnSpc>
                          <a:spcPct val="115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 No.</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Register number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b="1" dirty="0">
                          <a:effectLst/>
                          <a:latin typeface="Times New Roman"/>
                          <a:ea typeface="Calibri" panose="020F0502020204030204" pitchFamily="34" charset="0"/>
                          <a:cs typeface="Times New Roman"/>
                        </a:rPr>
                        <a:t>Name of the Student</a:t>
                      </a:r>
                      <a:endParaRPr lang="en-IN" sz="24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574409">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400" dirty="0" smtClean="0">
                          <a:effectLst/>
                          <a:latin typeface="Calibri"/>
                          <a:ea typeface="Calibri" panose="020F0502020204030204" pitchFamily="34" charset="0"/>
                          <a:cs typeface="Times New Roman" panose="02020603050405020304" pitchFamily="18" charset="0"/>
                        </a:rPr>
                        <a:t>             </a:t>
                      </a:r>
                      <a:r>
                        <a:rPr lang="en-IN" sz="2400" dirty="0" smtClean="0">
                          <a:effectLst/>
                          <a:latin typeface="Times New Roman" pitchFamily="18" charset="0"/>
                          <a:ea typeface="Calibri" panose="020F0502020204030204" pitchFamily="34" charset="0"/>
                          <a:cs typeface="Times New Roman" pitchFamily="18" charset="0"/>
                        </a:rPr>
                        <a:t>U19CN362</a:t>
                      </a:r>
                      <a:endParaRPr lang="en-IN" sz="2400" dirty="0">
                        <a:effectLst/>
                        <a:latin typeface="Times New Roman" pitchFamily="18" charset="0"/>
                        <a:ea typeface="Calibri" panose="020F0502020204030204" pitchFamily="34"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400" dirty="0" smtClean="0">
                          <a:effectLst/>
                          <a:latin typeface="Times New Roman" pitchFamily="18" charset="0"/>
                          <a:ea typeface="Calibri" panose="020F0502020204030204" pitchFamily="34" charset="0"/>
                          <a:cs typeface="Times New Roman" pitchFamily="18" charset="0"/>
                        </a:rPr>
                        <a:t>SAI</a:t>
                      </a:r>
                      <a:r>
                        <a:rPr lang="en-IN" sz="2400" baseline="0" dirty="0" smtClean="0">
                          <a:effectLst/>
                          <a:latin typeface="Times New Roman" pitchFamily="18" charset="0"/>
                          <a:ea typeface="Calibri" panose="020F0502020204030204" pitchFamily="34" charset="0"/>
                          <a:cs typeface="Times New Roman" pitchFamily="18" charset="0"/>
                        </a:rPr>
                        <a:t> VIGNESH  B</a:t>
                      </a:r>
                      <a:endParaRPr lang="en-IN" sz="2400" dirty="0">
                        <a:effectLst/>
                        <a:latin typeface="Times New Roman" pitchFamily="18" charset="0"/>
                        <a:ea typeface="Calibri" panose="020F0502020204030204" pitchFamily="34"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30341">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400" dirty="0" smtClean="0">
                          <a:effectLst/>
                          <a:latin typeface="Calibri"/>
                          <a:ea typeface="Calibri" panose="020F0502020204030204" pitchFamily="34" charset="0"/>
                          <a:cs typeface="Times New Roman" panose="02020603050405020304" pitchFamily="18" charset="0"/>
                        </a:rPr>
                        <a:t>             </a:t>
                      </a:r>
                      <a:r>
                        <a:rPr lang="en-IN" sz="2400" dirty="0" smtClean="0">
                          <a:effectLst/>
                          <a:latin typeface="Times New Roman" pitchFamily="18" charset="0"/>
                          <a:ea typeface="Calibri" panose="020F0502020204030204" pitchFamily="34" charset="0"/>
                          <a:cs typeface="Times New Roman" pitchFamily="18" charset="0"/>
                        </a:rPr>
                        <a:t>U19CS467</a:t>
                      </a:r>
                      <a:endParaRPr lang="en-IN" sz="2400" dirty="0">
                        <a:effectLst/>
                        <a:latin typeface="Times New Roman" pitchFamily="18" charset="0"/>
                        <a:ea typeface="Calibri" panose="020F0502020204030204" pitchFamily="34"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400" dirty="0" smtClean="0">
                          <a:effectLst/>
                          <a:latin typeface="Times New Roman"/>
                          <a:ea typeface="Calibri" panose="020F0502020204030204" pitchFamily="34" charset="0"/>
                          <a:cs typeface="Times New Roman"/>
                        </a:rPr>
                        <a:t>KARTHIKEYAN  K</a:t>
                      </a:r>
                      <a:endParaRPr lang="en-IN" sz="24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630341">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400" dirty="0" smtClean="0">
                          <a:effectLst/>
                          <a:latin typeface="Calibri"/>
                          <a:ea typeface="Calibri" panose="020F0502020204030204" pitchFamily="34" charset="0"/>
                          <a:cs typeface="Times New Roman" panose="02020603050405020304" pitchFamily="18" charset="0"/>
                        </a:rPr>
                        <a:t>             </a:t>
                      </a:r>
                      <a:r>
                        <a:rPr lang="en-IN" sz="2400" dirty="0" smtClean="0">
                          <a:effectLst/>
                          <a:latin typeface="Times New Roman" pitchFamily="18" charset="0"/>
                          <a:ea typeface="Calibri" panose="020F0502020204030204" pitchFamily="34" charset="0"/>
                          <a:cs typeface="Times New Roman" pitchFamily="18" charset="0"/>
                        </a:rPr>
                        <a:t>U19CN345</a:t>
                      </a:r>
                      <a:endParaRPr lang="en-IN" sz="2400" dirty="0">
                        <a:effectLst/>
                        <a:latin typeface="Times New Roman" pitchFamily="18" charset="0"/>
                        <a:ea typeface="Calibri" panose="020F0502020204030204" pitchFamily="34"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400" dirty="0" smtClean="0">
                          <a:effectLst/>
                          <a:latin typeface="Times New Roman"/>
                          <a:ea typeface="Calibri" panose="020F0502020204030204" pitchFamily="34" charset="0"/>
                          <a:cs typeface="Times New Roman"/>
                        </a:rPr>
                        <a:t>ROHIT </a:t>
                      </a:r>
                      <a:r>
                        <a:rPr lang="en-IN" sz="2400" baseline="0" dirty="0" smtClean="0">
                          <a:effectLst/>
                          <a:latin typeface="Times New Roman"/>
                          <a:ea typeface="Calibri" panose="020F0502020204030204" pitchFamily="34" charset="0"/>
                          <a:cs typeface="Times New Roman"/>
                        </a:rPr>
                        <a:t> G</a:t>
                      </a:r>
                      <a:endParaRPr lang="en-IN" sz="24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630341">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400" dirty="0" smtClean="0">
                          <a:effectLst/>
                          <a:latin typeface="Calibri"/>
                          <a:ea typeface="Calibri" panose="020F0502020204030204" pitchFamily="34" charset="0"/>
                          <a:cs typeface="Times New Roman" panose="02020603050405020304" pitchFamily="18" charset="0"/>
                        </a:rPr>
                        <a:t>             </a:t>
                      </a:r>
                      <a:r>
                        <a:rPr lang="en-IN" sz="2400" dirty="0" smtClean="0">
                          <a:effectLst/>
                          <a:latin typeface="Times New Roman" pitchFamily="18" charset="0"/>
                          <a:ea typeface="Calibri" panose="020F0502020204030204" pitchFamily="34" charset="0"/>
                          <a:cs typeface="Times New Roman" pitchFamily="18" charset="0"/>
                        </a:rPr>
                        <a:t>U19CS469</a:t>
                      </a:r>
                      <a:endParaRPr lang="en-IN" sz="2400" dirty="0">
                        <a:effectLst/>
                        <a:latin typeface="Times New Roman" pitchFamily="18" charset="0"/>
                        <a:ea typeface="Calibri" panose="020F0502020204030204" pitchFamily="34"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400" dirty="0" smtClean="0">
                          <a:effectLst/>
                          <a:latin typeface="Times New Roman" pitchFamily="18" charset="0"/>
                          <a:ea typeface="Calibri" panose="020F0502020204030204" pitchFamily="34" charset="0"/>
                          <a:cs typeface="Times New Roman" pitchFamily="18" charset="0"/>
                        </a:rPr>
                        <a:t>KASAM SHREE VEERA HANUMAN REDDY</a:t>
                      </a:r>
                      <a:endParaRPr lang="en-IN" sz="2400" dirty="0">
                        <a:effectLst/>
                        <a:latin typeface="Times New Roman" pitchFamily="18" charset="0"/>
                        <a:ea typeface="Calibri" panose="020F0502020204030204" pitchFamily="34"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18" name="Rectangle 2"/>
          <p:cNvSpPr>
            <a:spLocks noChangeArrowheads="1"/>
          </p:cNvSpPr>
          <p:nvPr/>
        </p:nvSpPr>
        <p:spPr bwMode="auto">
          <a:xfrm>
            <a:off x="0" y="625331"/>
            <a:ext cx="3603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zh-CN" sz="2400" b="1" i="0" u="none" strike="noStrike" cap="none" normalizeH="0" baseline="0" dirty="0">
                <a:ln>
                  <a:noFill/>
                </a:ln>
                <a:effectLst/>
                <a:latin typeface="Times New Roman"/>
                <a:ea typeface="Calibri" panose="020F0502020204030204" pitchFamily="34" charset="0"/>
                <a:cs typeface="Times New Roman"/>
              </a:rPr>
              <a:t>BATCH </a:t>
            </a:r>
            <a:r>
              <a:rPr kumimoji="0" lang="en-US" altLang="zh-CN" sz="2400" b="1" i="0" u="none" strike="noStrike" cap="none" normalizeH="0" baseline="0" dirty="0" smtClean="0">
                <a:ln>
                  <a:noFill/>
                </a:ln>
                <a:effectLst/>
                <a:latin typeface="Times New Roman"/>
                <a:ea typeface="Calibri" panose="020F0502020204030204" pitchFamily="34" charset="0"/>
                <a:cs typeface="Times New Roman"/>
              </a:rPr>
              <a:t>No: BTO02</a:t>
            </a:r>
            <a:r>
              <a:rPr lang="en-US" altLang="zh-CN" sz="2400" b="1" dirty="0">
                <a:latin typeface="Times New Roman"/>
                <a:ea typeface="Calibri" panose="020F0502020204030204" pitchFamily="34" charset="0"/>
                <a:cs typeface="Times New Roman"/>
              </a:rPr>
              <a:t> </a:t>
            </a:r>
            <a:endParaRPr kumimoji="0" lang="en-US" altLang="zh-CN" sz="2400" b="0" i="0" u="none" strike="noStrike" cap="none" normalizeH="0" baseline="0" dirty="0">
              <a:ln>
                <a:noFill/>
              </a:ln>
              <a:effectLst/>
            </a:endParaRPr>
          </a:p>
        </p:txBody>
      </p:sp>
      <p:sp>
        <p:nvSpPr>
          <p:cNvPr id="21" name="Rectangle 20"/>
          <p:cNvSpPr/>
          <p:nvPr/>
        </p:nvSpPr>
        <p:spPr>
          <a:xfrm>
            <a:off x="1267042" y="5840356"/>
            <a:ext cx="5697018" cy="461665"/>
          </a:xfrm>
          <a:prstGeom prst="rect">
            <a:avLst/>
          </a:prstGeom>
        </p:spPr>
        <p:txBody>
          <a:bodyPr wrap="square" lIns="91440" tIns="45720" rIns="91440" bIns="45720" anchor="t">
            <a:spAutoFit/>
          </a:bodyPr>
          <a:lstStyle/>
          <a:p>
            <a:r>
              <a:rPr lang="en-IN" sz="2400" b="1" dirty="0"/>
              <a:t>GUIDED BY</a:t>
            </a:r>
            <a:r>
              <a:rPr lang="en-IN" sz="2400" b="1" dirty="0" smtClean="0"/>
              <a:t>: </a:t>
            </a:r>
            <a:r>
              <a:rPr lang="en-IN" sz="2400" b="1" dirty="0" err="1" smtClean="0"/>
              <a:t>Dr.</a:t>
            </a:r>
            <a:r>
              <a:rPr lang="en-IN" sz="2400" b="1" dirty="0" smtClean="0"/>
              <a:t> K. </a:t>
            </a:r>
            <a:r>
              <a:rPr lang="en-IN" sz="2400" b="1" dirty="0" err="1" smtClean="0"/>
              <a:t>Upendra</a:t>
            </a:r>
            <a:r>
              <a:rPr lang="en-IN" sz="2400" b="1" dirty="0" smtClean="0"/>
              <a:t> </a:t>
            </a:r>
            <a:r>
              <a:rPr lang="en-IN" sz="2400" b="1" dirty="0" err="1" smtClean="0"/>
              <a:t>Babu</a:t>
            </a:r>
            <a:r>
              <a:rPr lang="en-IN" sz="2400" b="1" dirty="0" smtClean="0"/>
              <a:t> </a:t>
            </a:r>
            <a:endParaRPr lang="en-IN" sz="2400" b="1" dirty="0"/>
          </a:p>
        </p:txBody>
      </p:sp>
      <p:sp>
        <p:nvSpPr>
          <p:cNvPr id="22" name="Rectangle 2"/>
          <p:cNvSpPr>
            <a:spLocks noChangeArrowheads="1"/>
          </p:cNvSpPr>
          <p:nvPr/>
        </p:nvSpPr>
        <p:spPr bwMode="auto">
          <a:xfrm>
            <a:off x="0" y="116043"/>
            <a:ext cx="70299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PRESENTATION </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PHASE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a:t>
            </a:r>
            <a:endParaRPr kumimoji="0" lang="en-US" altLang="zh-CN" sz="2400" b="0" i="0" u="none" strike="noStrike" cap="none" normalizeH="0" baseline="0" dirty="0">
              <a:ln>
                <a:noFill/>
              </a:ln>
              <a:solidFill>
                <a:schemeClr val="tx1"/>
              </a:solidFill>
              <a:effectLst/>
            </a:endParaRPr>
          </a:p>
        </p:txBody>
      </p:sp>
      <p:sp>
        <p:nvSpPr>
          <p:cNvPr id="23" name="Rectangle 22"/>
          <p:cNvSpPr/>
          <p:nvPr/>
        </p:nvSpPr>
        <p:spPr>
          <a:xfrm>
            <a:off x="0" y="1088454"/>
            <a:ext cx="4275914" cy="461665"/>
          </a:xfrm>
          <a:prstGeom prst="rect">
            <a:avLst/>
          </a:prstGeom>
        </p:spPr>
        <p:txBody>
          <a:bodyPr wrap="none" lIns="91440" tIns="45720" rIns="91440" bIns="45720" anchor="t">
            <a:spAutoFit/>
          </a:bodyPr>
          <a:lstStyle/>
          <a:p>
            <a:r>
              <a:rPr lang="en-IN" sz="2400" b="1" dirty="0">
                <a:latin typeface="Times New Roman"/>
                <a:ea typeface="Calibri" panose="020F0502020204030204" pitchFamily="34" charset="0"/>
                <a:cs typeface="Times New Roman"/>
              </a:rPr>
              <a:t>DOMAIN: </a:t>
            </a:r>
            <a:r>
              <a:rPr lang="en-IN" sz="2400" b="1" dirty="0" smtClean="0"/>
              <a:t>CLOUD COMPUTING</a:t>
            </a:r>
            <a:endParaRPr lang="en-IN" sz="2400" dirty="0"/>
          </a:p>
        </p:txBody>
      </p:sp>
      <p:sp>
        <p:nvSpPr>
          <p:cNvPr id="24" name="Rectangle 23"/>
          <p:cNvSpPr/>
          <p:nvPr/>
        </p:nvSpPr>
        <p:spPr>
          <a:xfrm>
            <a:off x="-1" y="1569335"/>
            <a:ext cx="12020451" cy="892552"/>
          </a:xfrm>
          <a:prstGeom prst="rect">
            <a:avLst/>
          </a:prstGeom>
        </p:spPr>
        <p:txBody>
          <a:bodyPr wrap="square" lIns="91440" tIns="45720" rIns="91440" bIns="45720" anchor="t">
            <a:spAutoFit/>
          </a:bodyPr>
          <a:lstStyle/>
          <a:p>
            <a:r>
              <a:rPr lang="en-IN" sz="2400" b="1" dirty="0" smtClean="0">
                <a:latin typeface="Times New Roman"/>
                <a:ea typeface="Calibri" panose="020F0502020204030204" pitchFamily="34" charset="0"/>
                <a:cs typeface="Times New Roman"/>
              </a:rPr>
              <a:t>PROJECT TITLE :</a:t>
            </a:r>
            <a:r>
              <a:rPr lang="en-IN" sz="2800" b="1" dirty="0" smtClean="0">
                <a:latin typeface="Times New Roman"/>
                <a:ea typeface="Calibri" panose="020F0502020204030204" pitchFamily="34" charset="0"/>
                <a:cs typeface="Times New Roman"/>
              </a:rPr>
              <a:t> </a:t>
            </a:r>
            <a:r>
              <a:rPr lang="en-US" sz="2400" b="1" dirty="0">
                <a:latin typeface="Times New Roman" pitchFamily="18" charset="0"/>
                <a:cs typeface="Times New Roman" pitchFamily="18" charset="0"/>
              </a:rPr>
              <a:t>SECURE TECHNIQUES FOR KEYWORD-BASED SEARCH AND DATA SHARING IN CLOUD COMPUTING</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Rectangle 24"/>
          <p:cNvSpPr/>
          <p:nvPr/>
        </p:nvSpPr>
        <p:spPr>
          <a:xfrm>
            <a:off x="-1" y="2446241"/>
            <a:ext cx="4386842"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TYPE AND RELEVANCE OF PROJECT</a:t>
            </a:r>
            <a:r>
              <a:rPr lang="en-IN"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10</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81996"/>
            <a:ext cx="7029967" cy="58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itchFamily="18" charset="0"/>
                <a:cs typeface="Times New Roman" pitchFamily="18" charset="0"/>
              </a:rPr>
              <a:t>SECURE HASHING ALGORITHM</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1111514" y="1408767"/>
            <a:ext cx="9931624" cy="3447098"/>
          </a:xfrm>
          <a:prstGeom prst="rect">
            <a:avLst/>
          </a:prstGeom>
          <a:noFill/>
        </p:spPr>
        <p:txBody>
          <a:bodyPr wrap="square" rtlCol="0">
            <a:spAutoFit/>
          </a:bodyPr>
          <a:lstStyle/>
          <a:p>
            <a:pPr marL="285750" indent="-285750" algn="just">
              <a:buFont typeface="Arial" pitchFamily="34" charset="0"/>
              <a:buChar char="•"/>
            </a:pPr>
            <a:r>
              <a:rPr lang="en-US" dirty="0">
                <a:latin typeface="Times New Roman" pitchFamily="18" charset="0"/>
                <a:cs typeface="Times New Roman" pitchFamily="18" charset="0"/>
              </a:rPr>
              <a:t>SHA-1 or Secure Hash Algorithm 1 is a cryptographic hash function which takes an input and produces a 160-bit (20-byte) hash value. This hash value is known as a message digest. This message digest is usually then rendered as a hexadecimal number which is 40 digits long. It is a U.S. Federal Information Processing Standard and was designed by the United States National Security Agency.</a:t>
            </a:r>
          </a:p>
          <a:p>
            <a:pPr marL="285750" indent="-285750" algn="just" fontAlgn="base">
              <a:buFont typeface="Arial" pitchFamily="34" charset="0"/>
              <a:buChar char="•"/>
            </a:pPr>
            <a:r>
              <a:rPr lang="en-US" dirty="0">
                <a:latin typeface="Times New Roman" pitchFamily="18" charset="0"/>
                <a:cs typeface="Times New Roman" pitchFamily="18" charset="0"/>
              </a:rPr>
              <a:t>To calculate cryptographic hashing value in Java, </a:t>
            </a:r>
            <a:r>
              <a:rPr lang="en-US" b="1" dirty="0">
                <a:latin typeface="Times New Roman" pitchFamily="18" charset="0"/>
                <a:cs typeface="Times New Roman" pitchFamily="18" charset="0"/>
              </a:rPr>
              <a:t>MessageDigest Class</a:t>
            </a:r>
            <a:r>
              <a:rPr lang="en-US" dirty="0">
                <a:latin typeface="Times New Roman" pitchFamily="18" charset="0"/>
                <a:cs typeface="Times New Roman" pitchFamily="18" charset="0"/>
              </a:rPr>
              <a:t> is used, under the package </a:t>
            </a:r>
            <a:r>
              <a:rPr lang="en-US" b="1" dirty="0">
                <a:latin typeface="Times New Roman" pitchFamily="18" charset="0"/>
                <a:cs typeface="Times New Roman" pitchFamily="18" charset="0"/>
              </a:rPr>
              <a:t>java.security</a:t>
            </a:r>
            <a:r>
              <a:rPr lang="en-US" dirty="0" smtClean="0">
                <a:latin typeface="Times New Roman" pitchFamily="18" charset="0"/>
                <a:cs typeface="Times New Roman" pitchFamily="18" charset="0"/>
              </a:rPr>
              <a:t>.</a:t>
            </a:r>
          </a:p>
          <a:p>
            <a:pPr algn="just" fontAlgn="base"/>
            <a:endParaRPr lang="en-US" dirty="0">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Examples:</a:t>
            </a:r>
            <a:endParaRPr lang="en-US" sz="2000" dirty="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Input</a:t>
            </a:r>
            <a:r>
              <a:rPr lang="en-US" dirty="0" smtClean="0">
                <a:latin typeface="Times New Roman" pitchFamily="18" charset="0"/>
                <a:cs typeface="Times New Roman" pitchFamily="18" charset="0"/>
              </a:rPr>
              <a:t>:helloworld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Output</a:t>
            </a:r>
            <a:r>
              <a:rPr lang="en-US" dirty="0">
                <a:latin typeface="Times New Roman" pitchFamily="18" charset="0"/>
                <a:cs typeface="Times New Roman" pitchFamily="18" charset="0"/>
              </a:rPr>
              <a:t> : 2aae6c35c94fcfb415dbe95f408b9ce91ee846ed</a:t>
            </a:r>
          </a:p>
          <a:p>
            <a:pPr fontAlgn="base" latinLnBrk="1"/>
            <a:r>
              <a:rPr lang="en-US" b="1" dirty="0">
                <a:latin typeface="Times New Roman" pitchFamily="18" charset="0"/>
                <a:cs typeface="Times New Roman" pitchFamily="18" charset="0"/>
              </a:rPr>
              <a:t>Input</a:t>
            </a:r>
            <a:r>
              <a:rPr lang="en-US" dirty="0">
                <a:latin typeface="Times New Roman" pitchFamily="18" charset="0"/>
                <a:cs typeface="Times New Roman" pitchFamily="18" charset="0"/>
              </a:rPr>
              <a:t> : Geeksforgeeks </a:t>
            </a:r>
          </a:p>
          <a:p>
            <a:pPr fontAlgn="base" latinLnBrk="1"/>
            <a:r>
              <a:rPr lang="en-US" b="1" dirty="0">
                <a:latin typeface="Times New Roman" pitchFamily="18" charset="0"/>
                <a:cs typeface="Times New Roman" pitchFamily="18" charset="0"/>
              </a:rPr>
              <a:t>Output</a:t>
            </a: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addf120b430021c36c232c99ef8d926aea2acd6b</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48217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11</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540695"/>
            <a:ext cx="70299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EXISTING SYSTEM</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264405" y="1304256"/>
            <a:ext cx="11604310" cy="3831818"/>
          </a:xfrm>
          <a:prstGeom prst="rect">
            <a:avLst/>
          </a:prstGeom>
          <a:noFill/>
        </p:spPr>
        <p:txBody>
          <a:bodyPr wrap="square" rtlCol="0">
            <a:spAutoFit/>
          </a:bodyPr>
          <a:lstStyle/>
          <a:p>
            <a:pPr marL="285750" indent="-285750" algn="just">
              <a:buFont typeface="Arial" pitchFamily="34" charset="0"/>
              <a:buChar char="•"/>
            </a:pPr>
            <a:r>
              <a:rPr lang="en-US" dirty="0">
                <a:latin typeface="Times New Roman" pitchFamily="18" charset="0"/>
                <a:cs typeface="Times New Roman" pitchFamily="18" charset="0"/>
              </a:rPr>
              <a:t>Furthermore, blockchain technologies and hash functions are used to enable payment fairness of search fees without introducing any third party even if the user or the cloud is malicious.</a:t>
            </a:r>
          </a:p>
          <a:p>
            <a:pPr marL="285750" indent="-285750" algn="just">
              <a:buFont typeface="Arial" pitchFamily="34" charset="0"/>
              <a:buChar char="•"/>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TKSE, the encrypted data index based on digital signature allows a user to search over the outsourced encrypted data and check whether the search result returned by the cloud fulﬁlls the pre-speciﬁed search requirements</a:t>
            </a:r>
          </a:p>
          <a:p>
            <a:pPr marL="285750" indent="-285750" algn="just">
              <a:buFont typeface="Arial" pitchFamily="34" charset="0"/>
              <a:buChar char="•"/>
            </a:pPr>
            <a:r>
              <a:rPr lang="en-US" dirty="0" smtClean="0">
                <a:latin typeface="Times New Roman" pitchFamily="18" charset="0"/>
                <a:cs typeface="Times New Roman" pitchFamily="18" charset="0"/>
              </a:rPr>
              <a:t>Our </a:t>
            </a:r>
            <a:r>
              <a:rPr lang="en-US" dirty="0">
                <a:latin typeface="Times New Roman" pitchFamily="18" charset="0"/>
                <a:cs typeface="Times New Roman" pitchFamily="18" charset="0"/>
              </a:rPr>
              <a:t>security analysis and performance evaluation indicate that TKSE is secure and efﬁcient and it is suitable for cloud computing ﬁrst proposed a SSE scheme with user-side veriﬁability based on .</a:t>
            </a:r>
          </a:p>
          <a:p>
            <a:pPr marL="285750" indent="-285750" algn="just">
              <a:buFont typeface="Arial" pitchFamily="34" charset="0"/>
              <a:buChar char="•"/>
            </a:pPr>
            <a:r>
              <a:rPr lang="en-US" dirty="0" smtClean="0">
                <a:latin typeface="Times New Roman" pitchFamily="18" charset="0"/>
                <a:cs typeface="Times New Roman" pitchFamily="18" charset="0"/>
              </a:rPr>
              <a:t>User side </a:t>
            </a:r>
            <a:r>
              <a:rPr lang="en-US" dirty="0">
                <a:latin typeface="Times New Roman" pitchFamily="18" charset="0"/>
                <a:cs typeface="Times New Roman" pitchFamily="18" charset="0"/>
              </a:rPr>
              <a:t>veriﬁability has also been realized in SSE In addition fair payment is fulfilled based on blockchain technologies and hash function without </a:t>
            </a:r>
            <a:r>
              <a:rPr lang="en-US" dirty="0" err="1">
                <a:latin typeface="Times New Roman" pitchFamily="18" charset="0"/>
                <a:cs typeface="Times New Roman" pitchFamily="18" charset="0"/>
              </a:rPr>
              <a:t>introducting</a:t>
            </a:r>
            <a:r>
              <a:rPr lang="en-US" dirty="0">
                <a:latin typeface="Times New Roman" pitchFamily="18" charset="0"/>
                <a:cs typeface="Times New Roman" pitchFamily="18" charset="0"/>
              </a:rPr>
              <a:t> any TTP</a:t>
            </a:r>
            <a:r>
              <a:rPr lang="en-US" dirty="0" smtClean="0">
                <a:latin typeface="Times New Roman" pitchFamily="18" charset="0"/>
                <a:cs typeface="Times New Roman" pitchFamily="18" charset="0"/>
              </a:rPr>
              <a:t>.</a:t>
            </a:r>
          </a:p>
          <a:p>
            <a:pPr algn="just"/>
            <a:endParaRPr lang="en-IN" dirty="0">
              <a:latin typeface="Times New Roman" pitchFamily="18" charset="0"/>
              <a:cs typeface="Times New Roman" pitchFamily="18" charset="0"/>
            </a:endParaRPr>
          </a:p>
          <a:p>
            <a:pPr algn="just">
              <a:lnSpc>
                <a:spcPct val="150000"/>
              </a:lnSpc>
            </a:pPr>
            <a:r>
              <a:rPr lang="en-IN" b="1" dirty="0" smtClean="0"/>
              <a:t>DISADVANTAGES </a:t>
            </a:r>
            <a:r>
              <a:rPr lang="en-IN" b="1" dirty="0"/>
              <a:t>OF EXISTING SYSTEM</a:t>
            </a:r>
            <a:endParaRPr lang="en-IN" dirty="0"/>
          </a:p>
          <a:p>
            <a:pPr marL="285750" lvl="0" indent="-285750" algn="just">
              <a:buFont typeface="Wingdings" pitchFamily="2" charset="2"/>
              <a:buChar char="Ø"/>
            </a:pPr>
            <a:r>
              <a:rPr lang="en-US" dirty="0">
                <a:latin typeface="Times New Roman" pitchFamily="18" charset="0"/>
                <a:cs typeface="Times New Roman" pitchFamily="18" charset="0"/>
              </a:rPr>
              <a:t>Data confidentiality and privacy has been achieved but identity privacy neglected.</a:t>
            </a:r>
            <a:endParaRPr lang="en-IN" dirty="0">
              <a:latin typeface="Times New Roman" pitchFamily="18" charset="0"/>
              <a:cs typeface="Times New Roman" pitchFamily="18" charset="0"/>
            </a:endParaRPr>
          </a:p>
          <a:p>
            <a:pPr marL="285750" lvl="0" indent="-285750" algn="just">
              <a:buFont typeface="Wingdings" pitchFamily="2" charset="2"/>
              <a:buChar char="Ø"/>
            </a:pPr>
            <a:r>
              <a:rPr lang="en-US" dirty="0">
                <a:latin typeface="Times New Roman" pitchFamily="18" charset="0"/>
                <a:cs typeface="Times New Roman" pitchFamily="18" charset="0"/>
              </a:rPr>
              <a:t>Less security</a:t>
            </a:r>
            <a:endParaRPr lang="en-IN" dirty="0">
              <a:latin typeface="Times New Roman" pitchFamily="18" charset="0"/>
              <a:cs typeface="Times New Roman" pitchFamily="18" charset="0"/>
            </a:endParaRPr>
          </a:p>
          <a:p>
            <a:pPr marL="285750" lvl="0" indent="-285750" algn="just">
              <a:buFont typeface="Wingdings" pitchFamily="2" charset="2"/>
              <a:buChar char="Ø"/>
            </a:pPr>
            <a:r>
              <a:rPr lang="en-US" dirty="0">
                <a:latin typeface="Times New Roman" pitchFamily="18" charset="0"/>
                <a:cs typeface="Times New Roman" pitchFamily="18" charset="0"/>
              </a:rPr>
              <a:t>It is not having any data content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1124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12</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482080"/>
            <a:ext cx="70299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PROPOSED SYSTEM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232644" y="1327996"/>
            <a:ext cx="11536213" cy="2585323"/>
          </a:xfrm>
          <a:prstGeom prst="rect">
            <a:avLst/>
          </a:prstGeom>
          <a:noFill/>
        </p:spPr>
        <p:txBody>
          <a:bodyPr wrap="square" rtlCol="0">
            <a:spAutoFit/>
          </a:bodyPr>
          <a:lstStyle/>
          <a:p>
            <a:pPr marL="342900" indent="-342900" algn="just">
              <a:buFont typeface="Arial" pitchFamily="34" charset="0"/>
              <a:buChar char="•"/>
            </a:pPr>
            <a:r>
              <a:rPr lang="en-US" dirty="0">
                <a:latin typeface="Times New Roman" pitchFamily="18" charset="0"/>
                <a:cs typeface="Times New Roman" pitchFamily="18" charset="0"/>
              </a:rPr>
              <a:t>In order to preserve the search functionality searchable encryption technologies have been developed in two representative setting including the symmetric key setting .</a:t>
            </a:r>
          </a:p>
          <a:p>
            <a:pPr marL="342900" indent="-342900" algn="just">
              <a:buFont typeface="Arial" pitchFamily="34" charset="0"/>
              <a:buChar char="•"/>
            </a:pPr>
            <a:r>
              <a:rPr lang="en-US" dirty="0">
                <a:latin typeface="Times New Roman" pitchFamily="18" charset="0"/>
                <a:cs typeface="Times New Roman" pitchFamily="18" charset="0"/>
              </a:rPr>
              <a:t>Furthermore the idea in cannot be directly combined with blockchain technologies in that the condition of redeeming search fees should  be specified by user and CSP and it requires the MAC secret  key Cryptography hash function server as a fundamental building block of information. security and are used in numerous security application  and protocol such as digital signature schemes construction of MAC and random  number generation for ensuring data integrity and data origin authentication Hashing algorithms are used in all sorts of ways.</a:t>
            </a:r>
          </a:p>
          <a:p>
            <a:pPr marL="342900" indent="-342900" algn="just">
              <a:buFont typeface="Arial" pitchFamily="34" charset="0"/>
              <a:buChar char="•"/>
            </a:pPr>
            <a:r>
              <a:rPr lang="en-US" dirty="0">
                <a:latin typeface="Times New Roman" pitchFamily="18" charset="0"/>
                <a:cs typeface="Times New Roman" pitchFamily="18" charset="0"/>
              </a:rPr>
              <a:t>They are used for storing passwords, in computer </a:t>
            </a:r>
            <a:r>
              <a:rPr lang="en-US" dirty="0" err="1">
                <a:latin typeface="Times New Roman" pitchFamily="18" charset="0"/>
                <a:cs typeface="Times New Roman" pitchFamily="18" charset="0"/>
              </a:rPr>
              <a:t>vison</a:t>
            </a:r>
            <a:r>
              <a:rPr lang="en-US" dirty="0">
                <a:latin typeface="Times New Roman" pitchFamily="18" charset="0"/>
                <a:cs typeface="Times New Roman" pitchFamily="18" charset="0"/>
              </a:rPr>
              <a:t>, in databases.  Here we are using SHA stands for Secure Hashing Algorithm to reduce the block of data and need to improve the data security</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1908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13</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564141"/>
            <a:ext cx="70299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ADVANTAGES OF PROPOSED SYSTEM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232644" y="1632794"/>
            <a:ext cx="11536213" cy="1200329"/>
          </a:xfrm>
          <a:prstGeom prst="rect">
            <a:avLst/>
          </a:prstGeom>
          <a:noFill/>
        </p:spPr>
        <p:txBody>
          <a:bodyPr wrap="square" rtlCol="0">
            <a:spAutoFit/>
          </a:bodyPr>
          <a:lstStyle/>
          <a:p>
            <a:pPr marL="342900" lvl="0" indent="-342900" algn="just">
              <a:buFont typeface="Arial" pitchFamily="34" charset="0"/>
              <a:buChar char="•"/>
            </a:pPr>
            <a:r>
              <a:rPr lang="en-US" dirty="0">
                <a:latin typeface="Times New Roman" pitchFamily="18" charset="0"/>
                <a:cs typeface="Times New Roman" pitchFamily="18" charset="0"/>
              </a:rPr>
              <a:t>Save data management cost</a:t>
            </a:r>
            <a:endParaRPr lang="en-IN" dirty="0">
              <a:latin typeface="Times New Roman" pitchFamily="18" charset="0"/>
              <a:cs typeface="Times New Roman" pitchFamily="18" charset="0"/>
            </a:endParaRPr>
          </a:p>
          <a:p>
            <a:pPr marL="342900" lvl="0" indent="-342900" algn="just">
              <a:buFont typeface="Arial" pitchFamily="34" charset="0"/>
              <a:buChar char="•"/>
            </a:pPr>
            <a:r>
              <a:rPr lang="en-US" dirty="0">
                <a:latin typeface="Times New Roman" pitchFamily="18" charset="0"/>
                <a:cs typeface="Times New Roman" pitchFamily="18" charset="0"/>
              </a:rPr>
              <a:t>To protect user privacy and data security</a:t>
            </a:r>
            <a:endParaRPr lang="en-IN" dirty="0">
              <a:latin typeface="Times New Roman" pitchFamily="18" charset="0"/>
              <a:cs typeface="Times New Roman" pitchFamily="18" charset="0"/>
            </a:endParaRPr>
          </a:p>
          <a:p>
            <a:pPr marL="342900" lvl="0" indent="-342900" algn="just">
              <a:buFont typeface="Arial" pitchFamily="34" charset="0"/>
              <a:buChar char="•"/>
            </a:pPr>
            <a:r>
              <a:rPr lang="en-US" dirty="0">
                <a:latin typeface="Times New Roman" pitchFamily="18" charset="0"/>
                <a:cs typeface="Times New Roman" pitchFamily="18" charset="0"/>
              </a:rPr>
              <a:t>Message authentication code </a:t>
            </a:r>
            <a:endParaRPr lang="en-IN" dirty="0">
              <a:latin typeface="Times New Roman" pitchFamily="18" charset="0"/>
              <a:cs typeface="Times New Roman" pitchFamily="18" charset="0"/>
            </a:endParaRPr>
          </a:p>
          <a:p>
            <a:pPr marL="342900" lvl="0" indent="-342900" algn="just">
              <a:buFont typeface="Arial" pitchFamily="34" charset="0"/>
              <a:buChar char="•"/>
            </a:pPr>
            <a:r>
              <a:rPr lang="en-US" dirty="0">
                <a:latin typeface="Times New Roman" pitchFamily="18" charset="0"/>
                <a:cs typeface="Times New Roman" pitchFamily="18" charset="0"/>
              </a:rPr>
              <a:t>Integrity </a:t>
            </a:r>
            <a:r>
              <a:rPr lang="en-US" dirty="0" smtClean="0">
                <a:latin typeface="Times New Roman" pitchFamily="18" charset="0"/>
                <a:cs typeface="Times New Roman" pitchFamily="18" charset="0"/>
              </a:rPr>
              <a:t>protection</a:t>
            </a:r>
            <a:endParaRPr lang="en-US" dirty="0">
              <a:latin typeface="Times New Roman" pitchFamily="18" charset="0"/>
              <a:cs typeface="Times New Roman" pitchFamily="18" charset="0"/>
            </a:endParaRPr>
          </a:p>
        </p:txBody>
      </p:sp>
      <p:pic>
        <p:nvPicPr>
          <p:cNvPr id="9" name="Picture 8"/>
          <p:cNvPicPr>
            <a:picLocks noChangeAspect="1"/>
          </p:cNvPicPr>
          <p:nvPr/>
        </p:nvPicPr>
        <p:blipFill>
          <a:blip r:embed="rId5"/>
          <a:stretch>
            <a:fillRect/>
          </a:stretch>
        </p:blipFill>
        <p:spPr>
          <a:xfrm>
            <a:off x="1167246" y="2967165"/>
            <a:ext cx="5410200" cy="2524125"/>
          </a:xfrm>
          <a:prstGeom prst="rect">
            <a:avLst/>
          </a:prstGeom>
        </p:spPr>
      </p:pic>
    </p:spTree>
    <p:extLst>
      <p:ext uri="{BB962C8B-B14F-4D97-AF65-F5344CB8AC3E}">
        <p14:creationId xmlns:p14="http://schemas.microsoft.com/office/powerpoint/2010/main" val="3067733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14</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0659"/>
            <a:ext cx="7029967" cy="58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itchFamily="18" charset="0"/>
                <a:cs typeface="Times New Roman" pitchFamily="18" charset="0"/>
              </a:rPr>
              <a:t>SYSTEM ARCHITECTURE</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Content Placeholder 3"/>
          <p:cNvPicPr>
            <a:picLocks noChangeAspect="1"/>
          </p:cNvPicPr>
          <p:nvPr/>
        </p:nvPicPr>
        <p:blipFill>
          <a:blip r:embed="rId5"/>
          <a:stretch>
            <a:fillRect/>
          </a:stretch>
        </p:blipFill>
        <p:spPr>
          <a:xfrm>
            <a:off x="1090612" y="1377160"/>
            <a:ext cx="10010775" cy="4029075"/>
          </a:xfrm>
          <a:prstGeom prst="rect">
            <a:avLst/>
          </a:prstGeom>
        </p:spPr>
      </p:pic>
    </p:spTree>
    <p:extLst>
      <p:ext uri="{BB962C8B-B14F-4D97-AF65-F5344CB8AC3E}">
        <p14:creationId xmlns:p14="http://schemas.microsoft.com/office/powerpoint/2010/main" val="176817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15</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0659"/>
            <a:ext cx="7029967" cy="58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itchFamily="18" charset="0"/>
                <a:cs typeface="Times New Roman" pitchFamily="18" charset="0"/>
              </a:rPr>
              <a:t>SYSTEM REQUIREMENTS</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3048000" y="1305342"/>
            <a:ext cx="6096000" cy="3847207"/>
          </a:xfrm>
          <a:prstGeom prst="rect">
            <a:avLst/>
          </a:prstGeom>
        </p:spPr>
        <p:txBody>
          <a:bodyPr>
            <a:spAutoFit/>
          </a:bodyPr>
          <a:lstStyle/>
          <a:p>
            <a:pPr algn="just"/>
            <a:r>
              <a:rPr lang="en-US" sz="2000" b="1" dirty="0">
                <a:latin typeface="Times New Roman" pitchFamily="18" charset="0"/>
                <a:cs typeface="Times New Roman" pitchFamily="18" charset="0"/>
              </a:rPr>
              <a:t> HARDWARE REQUIREMENTS:</a:t>
            </a:r>
            <a:endParaRPr lang="en-IN"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342900" lvl="0" indent="-342900" algn="just">
              <a:buFont typeface="Arial" pitchFamily="34" charset="0"/>
              <a:buChar char="•"/>
            </a:pPr>
            <a:r>
              <a:rPr lang="en-US" dirty="0" smtClean="0">
                <a:latin typeface="Times New Roman" pitchFamily="18" charset="0"/>
                <a:cs typeface="Times New Roman" pitchFamily="18" charset="0"/>
              </a:rPr>
              <a:t>System       - </a:t>
            </a:r>
            <a:r>
              <a:rPr lang="en-US" dirty="0">
                <a:latin typeface="Times New Roman" pitchFamily="18" charset="0"/>
                <a:cs typeface="Times New Roman" pitchFamily="18" charset="0"/>
              </a:rPr>
              <a:t>Pentium-IV</a:t>
            </a:r>
            <a:endParaRPr lang="en-IN" dirty="0">
              <a:latin typeface="Times New Roman" pitchFamily="18" charset="0"/>
              <a:cs typeface="Times New Roman" pitchFamily="18" charset="0"/>
            </a:endParaRPr>
          </a:p>
          <a:p>
            <a:pPr marL="342900" lvl="0" indent="-342900" algn="just">
              <a:buFont typeface="Arial" pitchFamily="34" charset="0"/>
              <a:buChar char="•"/>
            </a:pPr>
            <a:r>
              <a:rPr lang="en-US" dirty="0">
                <a:latin typeface="Times New Roman" pitchFamily="18" charset="0"/>
                <a:cs typeface="Times New Roman" pitchFamily="18" charset="0"/>
              </a:rPr>
              <a:t>Speed         -  2.4GHZ</a:t>
            </a:r>
            <a:endParaRPr lang="en-IN" dirty="0">
              <a:latin typeface="Times New Roman" pitchFamily="18" charset="0"/>
              <a:cs typeface="Times New Roman" pitchFamily="18" charset="0"/>
            </a:endParaRPr>
          </a:p>
          <a:p>
            <a:pPr marL="342900" lvl="0" indent="-342900" algn="just">
              <a:buFont typeface="Arial" pitchFamily="34" charset="0"/>
              <a:buChar char="•"/>
            </a:pPr>
            <a:r>
              <a:rPr lang="en-US" dirty="0">
                <a:latin typeface="Times New Roman" pitchFamily="18" charset="0"/>
                <a:cs typeface="Times New Roman" pitchFamily="18" charset="0"/>
              </a:rPr>
              <a:t>Hard disk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40GB</a:t>
            </a:r>
            <a:endParaRPr lang="en-IN" dirty="0">
              <a:latin typeface="Times New Roman" pitchFamily="18" charset="0"/>
              <a:cs typeface="Times New Roman" pitchFamily="18" charset="0"/>
            </a:endParaRPr>
          </a:p>
          <a:p>
            <a:pPr marL="342900" lvl="0" indent="-342900" algn="just">
              <a:buFont typeface="Arial" pitchFamily="34" charset="0"/>
              <a:buChar char="•"/>
            </a:pPr>
            <a:r>
              <a:rPr lang="en-US" dirty="0">
                <a:latin typeface="Times New Roman" pitchFamily="18" charset="0"/>
                <a:cs typeface="Times New Roman" pitchFamily="18" charset="0"/>
              </a:rPr>
              <a:t>RAM          -  512MB</a:t>
            </a:r>
          </a:p>
          <a:p>
            <a:pPr lvl="0" algn="just"/>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SOFTWARE REQUIREMENTS</a:t>
            </a:r>
            <a:r>
              <a:rPr lang="en-US" sz="2000" b="1" dirty="0" smtClean="0">
                <a:latin typeface="Times New Roman" pitchFamily="18" charset="0"/>
                <a:cs typeface="Times New Roman" pitchFamily="18" charset="0"/>
              </a:rPr>
              <a:t>:</a:t>
            </a:r>
          </a:p>
          <a:p>
            <a:pPr algn="just"/>
            <a:endParaRPr lang="en-IN" sz="2000" dirty="0">
              <a:latin typeface="Times New Roman" pitchFamily="18" charset="0"/>
              <a:cs typeface="Times New Roman" pitchFamily="18" charset="0"/>
            </a:endParaRPr>
          </a:p>
          <a:p>
            <a:pPr marL="342900" lvl="0" indent="-342900" algn="just">
              <a:buFont typeface="Arial" pitchFamily="34" charset="0"/>
              <a:buChar char="•"/>
            </a:pPr>
            <a:r>
              <a:rPr lang="en-US" dirty="0">
                <a:latin typeface="Times New Roman" pitchFamily="18" charset="0"/>
                <a:cs typeface="Times New Roman" pitchFamily="18" charset="0"/>
              </a:rPr>
              <a:t>Operating System     -   Windows XP</a:t>
            </a:r>
            <a:endParaRPr lang="en-IN" dirty="0">
              <a:latin typeface="Times New Roman" pitchFamily="18" charset="0"/>
              <a:cs typeface="Times New Roman" pitchFamily="18" charset="0"/>
            </a:endParaRPr>
          </a:p>
          <a:p>
            <a:pPr marL="342900" lvl="0" indent="-342900" algn="just">
              <a:buFont typeface="Arial" pitchFamily="34" charset="0"/>
              <a:buChar char="•"/>
            </a:pPr>
            <a:r>
              <a:rPr lang="en-US" dirty="0">
                <a:latin typeface="Times New Roman" pitchFamily="18" charset="0"/>
                <a:cs typeface="Times New Roman" pitchFamily="18" charset="0"/>
              </a:rPr>
              <a:t>Coding language      </a:t>
            </a:r>
            <a:r>
              <a:rPr lang="en-US" dirty="0" smtClean="0">
                <a:latin typeface="Times New Roman" pitchFamily="18" charset="0"/>
                <a:cs typeface="Times New Roman" pitchFamily="18" charset="0"/>
              </a:rPr>
              <a:t> -    Java</a:t>
            </a:r>
            <a:endParaRPr lang="en-IN" dirty="0">
              <a:latin typeface="Times New Roman" pitchFamily="18" charset="0"/>
              <a:cs typeface="Times New Roman" pitchFamily="18" charset="0"/>
            </a:endParaRPr>
          </a:p>
          <a:p>
            <a:pPr marL="342900" lvl="0" indent="-342900" algn="just">
              <a:buFont typeface="Arial" pitchFamily="34" charset="0"/>
              <a:buChar char="•"/>
            </a:pPr>
            <a:r>
              <a:rPr lang="en-US" dirty="0">
                <a:latin typeface="Times New Roman" pitchFamily="18" charset="0"/>
                <a:cs typeface="Times New Roman" pitchFamily="18" charset="0"/>
              </a:rPr>
              <a:t>IDE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Netbeans</a:t>
            </a:r>
            <a:endParaRPr lang="en-IN" dirty="0">
              <a:latin typeface="Times New Roman" pitchFamily="18" charset="0"/>
              <a:cs typeface="Times New Roman" pitchFamily="18" charset="0"/>
            </a:endParaRPr>
          </a:p>
          <a:p>
            <a:pPr marL="342900" lvl="0" indent="-342900" algn="just">
              <a:buFont typeface="Arial" pitchFamily="34" charset="0"/>
              <a:buChar char="•"/>
            </a:pPr>
            <a:r>
              <a:rPr lang="en-US" dirty="0">
                <a:latin typeface="Times New Roman" pitchFamily="18" charset="0"/>
                <a:cs typeface="Times New Roman" pitchFamily="18" charset="0"/>
              </a:rPr>
              <a:t>Database	         </a:t>
            </a:r>
            <a:r>
              <a:rPr lang="en-US" dirty="0" smtClean="0">
                <a:latin typeface="Times New Roman" pitchFamily="18" charset="0"/>
                <a:cs typeface="Times New Roman" pitchFamily="18" charset="0"/>
              </a:rPr>
              <a:t>        -    MYSQL</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8250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16</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201451" y="749726"/>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IN" sz="2400" b="1" dirty="0" smtClean="0">
                <a:latin typeface="Times New Roman" panose="02020603050405020304" pitchFamily="18" charset="0"/>
                <a:cs typeface="Times New Roman" panose="02020603050405020304" pitchFamily="18" charset="0"/>
              </a:rPr>
              <a:t>MODULES</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1165853" y="1505798"/>
            <a:ext cx="5101161" cy="1938992"/>
          </a:xfrm>
          <a:prstGeom prst="rect">
            <a:avLst/>
          </a:prstGeom>
        </p:spPr>
        <p:txBody>
          <a:bodyPr wrap="square">
            <a:spAutoFit/>
          </a:bodyPr>
          <a:lstStyle/>
          <a:p>
            <a:pPr lvl="0" algn="just">
              <a:buFont typeface="Wingdings" pitchFamily="2" charset="2"/>
              <a:buChar char="Ø"/>
            </a:pPr>
            <a:r>
              <a:rPr lang="en-US" sz="2400" dirty="0" smtClean="0">
                <a:latin typeface="Times New Roman" pitchFamily="18" charset="0"/>
                <a:cs typeface="Times New Roman" pitchFamily="18" charset="0"/>
              </a:rPr>
              <a:t>Login</a:t>
            </a:r>
          </a:p>
          <a:p>
            <a:pPr lvl="0" algn="just">
              <a:buFont typeface="Wingdings" pitchFamily="2" charset="2"/>
              <a:buChar char="Ø"/>
            </a:pPr>
            <a:r>
              <a:rPr lang="en-US" sz="2400" dirty="0" smtClean="0">
                <a:latin typeface="Times New Roman" pitchFamily="18" charset="0"/>
                <a:cs typeface="Times New Roman" pitchFamily="18" charset="0"/>
              </a:rPr>
              <a:t>Registration</a:t>
            </a:r>
          </a:p>
          <a:p>
            <a:pPr lvl="0" algn="just">
              <a:buFont typeface="Wingdings" pitchFamily="2" charset="2"/>
              <a:buChar char="Ø"/>
            </a:pPr>
            <a:r>
              <a:rPr lang="en-US" sz="2400" dirty="0" smtClean="0">
                <a:latin typeface="Times New Roman" pitchFamily="18" charset="0"/>
                <a:cs typeface="Times New Roman" pitchFamily="18" charset="0"/>
              </a:rPr>
              <a:t>Create Secrete Key</a:t>
            </a:r>
          </a:p>
          <a:p>
            <a:pPr lvl="0" algn="just">
              <a:buFont typeface="Wingdings" pitchFamily="2" charset="2"/>
              <a:buChar char="Ø"/>
            </a:pPr>
            <a:r>
              <a:rPr lang="en-US" sz="2400" dirty="0" smtClean="0">
                <a:latin typeface="Times New Roman" pitchFamily="18" charset="0"/>
                <a:cs typeface="Times New Roman" pitchFamily="18" charset="0"/>
              </a:rPr>
              <a:t>Authentication Scheme</a:t>
            </a:r>
          </a:p>
          <a:p>
            <a:pPr lvl="0" algn="just">
              <a:buFont typeface="Wingdings" pitchFamily="2" charset="2"/>
              <a:buChar char="Ø"/>
            </a:pPr>
            <a:r>
              <a:rPr lang="en-US" sz="2400" dirty="0" smtClean="0">
                <a:latin typeface="Times New Roman" pitchFamily="18" charset="0"/>
                <a:cs typeface="Times New Roman" pitchFamily="18" charset="0"/>
              </a:rPr>
              <a:t>Two-Side Verification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52268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17</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482081"/>
            <a:ext cx="70299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itchFamily="18" charset="0"/>
                <a:cs typeface="Times New Roman" pitchFamily="18" charset="0"/>
              </a:rPr>
              <a:t>Login module</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232644" y="1327996"/>
            <a:ext cx="11536213" cy="1477328"/>
          </a:xfrm>
          <a:prstGeom prst="rect">
            <a:avLst/>
          </a:prstGeom>
          <a:noFill/>
        </p:spPr>
        <p:txBody>
          <a:bodyPr wrap="square" rtlCol="0">
            <a:spAutoFit/>
          </a:bodyPr>
          <a:lstStyle/>
          <a:p>
            <a:pPr marL="342900" indent="-342900" algn="just">
              <a:buFont typeface="Arial" pitchFamily="34" charset="0"/>
              <a:buChar char="•"/>
            </a:pPr>
            <a:r>
              <a:rPr lang="en-US" dirty="0">
                <a:latin typeface="Times New Roman" pitchFamily="18" charset="0"/>
                <a:cs typeface="Times New Roman" pitchFamily="18" charset="0"/>
              </a:rPr>
              <a:t>Logins are used by </a:t>
            </a:r>
            <a:r>
              <a:rPr lang="en-US" u="sng" dirty="0">
                <a:latin typeface="Times New Roman" pitchFamily="18" charset="0"/>
                <a:cs typeface="Times New Roman" pitchFamily="18" charset="0"/>
              </a:rPr>
              <a:t>websites</a:t>
            </a:r>
            <a:r>
              <a:rPr lang="en-US" dirty="0">
                <a:latin typeface="Times New Roman" pitchFamily="18" charset="0"/>
                <a:cs typeface="Times New Roman" pitchFamily="18" charset="0"/>
              </a:rPr>
              <a:t>, computer </a:t>
            </a:r>
            <a:r>
              <a:rPr lang="en-US" u="sng" dirty="0">
                <a:latin typeface="Times New Roman" pitchFamily="18" charset="0"/>
                <a:cs typeface="Times New Roman" pitchFamily="18" charset="0"/>
              </a:rPr>
              <a:t>applications</a:t>
            </a:r>
            <a:r>
              <a:rPr lang="en-US" dirty="0">
                <a:latin typeface="Times New Roman" pitchFamily="18" charset="0"/>
                <a:cs typeface="Times New Roman" pitchFamily="18" charset="0"/>
              </a:rPr>
              <a:t>, and mobile </a:t>
            </a:r>
            <a:r>
              <a:rPr lang="en-US" u="sng" dirty="0">
                <a:latin typeface="Times New Roman" pitchFamily="18" charset="0"/>
                <a:cs typeface="Times New Roman" pitchFamily="18" charset="0"/>
              </a:rPr>
              <a:t>apps</a:t>
            </a:r>
            <a:r>
              <a:rPr lang="en-US" dirty="0">
                <a:latin typeface="Times New Roman" pitchFamily="18" charset="0"/>
                <a:cs typeface="Times New Roman" pitchFamily="18" charset="0"/>
              </a:rPr>
              <a:t>. They are a security measure designed to prevent unauthorized access to confidential </a:t>
            </a:r>
            <a:r>
              <a:rPr lang="en-US" u="sng" dirty="0">
                <a:latin typeface="Times New Roman" pitchFamily="18" charset="0"/>
                <a:cs typeface="Times New Roman" pitchFamily="18" charset="0"/>
              </a:rPr>
              <a:t>data</a:t>
            </a:r>
            <a:r>
              <a:rPr lang="en-US" dirty="0">
                <a:latin typeface="Times New Roman" pitchFamily="18" charset="0"/>
                <a:cs typeface="Times New Roman" pitchFamily="18" charset="0"/>
              </a:rPr>
              <a:t>. </a:t>
            </a:r>
          </a:p>
          <a:p>
            <a:pPr marL="342900" indent="-342900" algn="just">
              <a:buFont typeface="Arial" pitchFamily="34" charset="0"/>
              <a:buChar char="•"/>
            </a:pPr>
            <a:r>
              <a:rPr lang="en-US" dirty="0">
                <a:latin typeface="Times New Roman" pitchFamily="18" charset="0"/>
                <a:cs typeface="Times New Roman" pitchFamily="18" charset="0"/>
              </a:rPr>
              <a:t>When a login fails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the username and password combination does not match a user account), the user is disallowed access. </a:t>
            </a:r>
          </a:p>
          <a:p>
            <a:pPr marL="342900" indent="-342900" algn="just">
              <a:buFont typeface="Arial" pitchFamily="34" charset="0"/>
              <a:buChar char="•"/>
            </a:pPr>
            <a:r>
              <a:rPr lang="en-US" dirty="0">
                <a:latin typeface="Times New Roman" pitchFamily="18" charset="0"/>
                <a:cs typeface="Times New Roman" pitchFamily="18" charset="0"/>
              </a:rPr>
              <a:t>Many systems block users from even trying to log in after multiple failed login attempts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71919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18</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511672"/>
            <a:ext cx="7029967" cy="58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itchFamily="18" charset="0"/>
                <a:cs typeface="Times New Roman" pitchFamily="18" charset="0"/>
              </a:rPr>
              <a:t>Registration module</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232644" y="1327996"/>
            <a:ext cx="11536213" cy="1754326"/>
          </a:xfrm>
          <a:prstGeom prst="rect">
            <a:avLst/>
          </a:prstGeom>
          <a:noFill/>
        </p:spPr>
        <p:txBody>
          <a:bodyPr wrap="square" rtlCol="0">
            <a:spAutoFit/>
          </a:bodyPr>
          <a:lstStyle/>
          <a:p>
            <a:pPr marL="342900" indent="-342900" algn="just">
              <a:buFont typeface="Arial" pitchFamily="34" charset="0"/>
              <a:buChar char="•"/>
            </a:pPr>
            <a:r>
              <a:rPr lang="en-US" dirty="0">
                <a:latin typeface="Times New Roman" pitchFamily="18" charset="0"/>
                <a:cs typeface="Times New Roman" pitchFamily="18" charset="0"/>
              </a:rPr>
              <a:t>A registered user is a </a:t>
            </a:r>
            <a:r>
              <a:rPr lang="en-US" u="sng" dirty="0">
                <a:latin typeface="Times New Roman" pitchFamily="18" charset="0"/>
                <a:cs typeface="Times New Roman" pitchFamily="18" charset="0"/>
              </a:rPr>
              <a:t>user</a:t>
            </a:r>
            <a:r>
              <a:rPr lang="en-US" dirty="0">
                <a:latin typeface="Times New Roman" pitchFamily="18" charset="0"/>
                <a:cs typeface="Times New Roman" pitchFamily="18" charset="0"/>
              </a:rPr>
              <a:t> of a </a:t>
            </a:r>
            <a:r>
              <a:rPr lang="en-US" u="sng" dirty="0">
                <a:latin typeface="Times New Roman" pitchFamily="18" charset="0"/>
                <a:cs typeface="Times New Roman" pitchFamily="18" charset="0"/>
              </a:rPr>
              <a:t>website</a:t>
            </a:r>
            <a:r>
              <a:rPr lang="en-US" dirty="0">
                <a:latin typeface="Times New Roman" pitchFamily="18" charset="0"/>
                <a:cs typeface="Times New Roman" pitchFamily="18" charset="0"/>
              </a:rPr>
              <a:t>, </a:t>
            </a:r>
            <a:r>
              <a:rPr lang="en-US" u="sng" dirty="0">
                <a:latin typeface="Times New Roman" pitchFamily="18" charset="0"/>
                <a:cs typeface="Times New Roman" pitchFamily="18" charset="0"/>
              </a:rPr>
              <a:t>program</a:t>
            </a:r>
            <a:r>
              <a:rPr lang="en-US" dirty="0">
                <a:latin typeface="Times New Roman" pitchFamily="18" charset="0"/>
                <a:cs typeface="Times New Roman" pitchFamily="18" charset="0"/>
              </a:rPr>
              <a:t>, or other system who has previously registered. </a:t>
            </a:r>
          </a:p>
          <a:p>
            <a:pPr marL="342900" indent="-342900" algn="just">
              <a:buFont typeface="Arial" pitchFamily="34" charset="0"/>
              <a:buChar char="•"/>
            </a:pPr>
            <a:r>
              <a:rPr lang="en-US" dirty="0">
                <a:latin typeface="Times New Roman" pitchFamily="18" charset="0"/>
                <a:cs typeface="Times New Roman" pitchFamily="18" charset="0"/>
              </a:rPr>
              <a:t>Registered users normally provide some sort of </a:t>
            </a:r>
            <a:r>
              <a:rPr lang="en-US" u="sng" dirty="0">
                <a:latin typeface="Times New Roman" pitchFamily="18" charset="0"/>
                <a:cs typeface="Times New Roman" pitchFamily="18" charset="0"/>
              </a:rPr>
              <a:t>credentials</a:t>
            </a:r>
            <a:r>
              <a:rPr lang="en-US" dirty="0">
                <a:latin typeface="Times New Roman" pitchFamily="18" charset="0"/>
                <a:cs typeface="Times New Roman" pitchFamily="18" charset="0"/>
              </a:rPr>
              <a:t> (such as a username or e-mail address, and a password) to the system in order to prove their identity: this is known as </a:t>
            </a:r>
            <a:r>
              <a:rPr lang="en-US" u="sng" dirty="0">
                <a:latin typeface="Times New Roman" pitchFamily="18" charset="0"/>
                <a:cs typeface="Times New Roman" pitchFamily="18" charset="0"/>
              </a:rPr>
              <a:t>logging in</a:t>
            </a:r>
            <a:r>
              <a:rPr lang="en-US" dirty="0">
                <a:latin typeface="Times New Roman" pitchFamily="18" charset="0"/>
                <a:cs typeface="Times New Roman" pitchFamily="18" charset="0"/>
              </a:rPr>
              <a:t>.</a:t>
            </a:r>
          </a:p>
          <a:p>
            <a:pPr marL="342900" indent="-342900" algn="just">
              <a:buFont typeface="Arial" pitchFamily="34" charset="0"/>
              <a:buChar char="•"/>
            </a:pPr>
            <a:r>
              <a:rPr lang="en-US" dirty="0" smtClean="0">
                <a:latin typeface="Times New Roman" pitchFamily="18" charset="0"/>
                <a:cs typeface="Times New Roman" pitchFamily="18" charset="0"/>
              </a:rPr>
              <a:t>Systems </a:t>
            </a:r>
            <a:r>
              <a:rPr lang="en-US" dirty="0">
                <a:latin typeface="Times New Roman" pitchFamily="18" charset="0"/>
                <a:cs typeface="Times New Roman" pitchFamily="18" charset="0"/>
              </a:rPr>
              <a:t>intended for use by the general public often allow any user to register simply by selecting a register or sign up function and providing these credentials for the first time.</a:t>
            </a:r>
          </a:p>
          <a:p>
            <a:pPr marL="342900" indent="-342900" algn="just">
              <a:buFont typeface="Arial" pitchFamily="34" charset="0"/>
              <a:buChar char="•"/>
            </a:pPr>
            <a:r>
              <a:rPr lang="en-US" dirty="0" smtClean="0">
                <a:latin typeface="Times New Roman" pitchFamily="18" charset="0"/>
                <a:cs typeface="Times New Roman" pitchFamily="18" charset="0"/>
              </a:rPr>
              <a:t>Registered </a:t>
            </a:r>
            <a:r>
              <a:rPr lang="en-US" dirty="0">
                <a:latin typeface="Times New Roman" pitchFamily="18" charset="0"/>
                <a:cs typeface="Times New Roman" pitchFamily="18" charset="0"/>
              </a:rPr>
              <a:t>users may be granted privileges beyond those granted to unregistered users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372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19</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511672"/>
            <a:ext cx="7029967" cy="58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itchFamily="18" charset="0"/>
                <a:cs typeface="Times New Roman" pitchFamily="18" charset="0"/>
              </a:rPr>
              <a:t>Create Secrete Key</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232644" y="1327996"/>
            <a:ext cx="11536213" cy="2031325"/>
          </a:xfrm>
          <a:prstGeom prst="rect">
            <a:avLst/>
          </a:prstGeom>
          <a:noFill/>
        </p:spPr>
        <p:txBody>
          <a:bodyPr wrap="square" rtlCol="0">
            <a:spAutoFit/>
          </a:bodyPr>
          <a:lstStyle/>
          <a:p>
            <a:pPr marL="342900" indent="-342900" algn="just">
              <a:buFont typeface="Arial" pitchFamily="34" charset="0"/>
              <a:buChar char="•"/>
            </a:pPr>
            <a:r>
              <a:rPr lang="en-US" dirty="0">
                <a:latin typeface="Times New Roman" pitchFamily="18" charset="0"/>
                <a:cs typeface="Times New Roman" pitchFamily="18" charset="0"/>
              </a:rPr>
              <a:t>Cryptography is the practice and study of secure communication in the presence of third parties. </a:t>
            </a:r>
          </a:p>
          <a:p>
            <a:pPr marL="342900" indent="-342900" algn="just">
              <a:buFont typeface="Arial" pitchFamily="34" charset="0"/>
              <a:buChar char="•"/>
            </a:pPr>
            <a:r>
              <a:rPr lang="en-US" dirty="0">
                <a:latin typeface="Times New Roman" pitchFamily="18" charset="0"/>
                <a:cs typeface="Times New Roman" pitchFamily="18" charset="0"/>
              </a:rPr>
              <a:t>In the past cryptography referred mostly to encryption. </a:t>
            </a:r>
          </a:p>
          <a:p>
            <a:pPr marL="342900" indent="-342900" algn="just">
              <a:buFont typeface="Arial" pitchFamily="34" charset="0"/>
              <a:buChar char="•"/>
            </a:pPr>
            <a:r>
              <a:rPr lang="en-US" dirty="0">
                <a:latin typeface="Times New Roman" pitchFamily="18" charset="0"/>
                <a:cs typeface="Times New Roman" pitchFamily="18" charset="0"/>
              </a:rPr>
              <a:t>Encryption is the process of converting plain text information to cipher text. Reverse is the decryption.</a:t>
            </a:r>
          </a:p>
          <a:p>
            <a:pPr marL="342900" indent="-342900" algn="just">
              <a:buFont typeface="Arial" pitchFamily="34" charset="0"/>
              <a:buChar char="•"/>
            </a:pPr>
            <a:r>
              <a:rPr lang="en-US" dirty="0">
                <a:latin typeface="Times New Roman" pitchFamily="18" charset="0"/>
                <a:cs typeface="Times New Roman" pitchFamily="18" charset="0"/>
              </a:rPr>
              <a:t>Encryption is a mechanism to make the information confidential to anyone except the wanted recipients.</a:t>
            </a:r>
          </a:p>
          <a:p>
            <a:pPr marL="342900" indent="-342900" algn="just">
              <a:buFont typeface="Arial" pitchFamily="34" charset="0"/>
              <a:buChar char="•"/>
            </a:pPr>
            <a:r>
              <a:rPr lang="en-US" dirty="0" smtClean="0">
                <a:latin typeface="Times New Roman" pitchFamily="18" charset="0"/>
                <a:cs typeface="Times New Roman" pitchFamily="18" charset="0"/>
              </a:rPr>
              <a:t>Cipher </a:t>
            </a:r>
            <a:r>
              <a:rPr lang="en-US" dirty="0">
                <a:latin typeface="Times New Roman" pitchFamily="18" charset="0"/>
                <a:cs typeface="Times New Roman" pitchFamily="18" charset="0"/>
              </a:rPr>
              <a:t>is the pair of algorithm that creates encryption and decryption.</a:t>
            </a:r>
          </a:p>
          <a:p>
            <a:pPr marL="342900" indent="-342900" algn="just">
              <a:buFont typeface="Arial" pitchFamily="34" charset="0"/>
              <a:buChar char="•"/>
            </a:pPr>
            <a:r>
              <a:rPr lang="en-US" dirty="0" smtClean="0">
                <a:latin typeface="Times New Roman" pitchFamily="18" charset="0"/>
                <a:cs typeface="Times New Roman" pitchFamily="18" charset="0"/>
              </a:rPr>
              <a:t>Cipher </a:t>
            </a:r>
            <a:r>
              <a:rPr lang="en-US" dirty="0">
                <a:latin typeface="Times New Roman" pitchFamily="18" charset="0"/>
                <a:cs typeface="Times New Roman" pitchFamily="18" charset="0"/>
              </a:rPr>
              <a:t>operation is depends on algorithm and the key.</a:t>
            </a:r>
          </a:p>
          <a:p>
            <a:pPr marL="342900" indent="-342900" algn="just">
              <a:buFont typeface="Arial" pitchFamily="34" charset="0"/>
              <a:buChar char="•"/>
            </a:pPr>
            <a:r>
              <a:rPr lang="en-US" dirty="0" smtClean="0">
                <a:latin typeface="Times New Roman" pitchFamily="18" charset="0"/>
                <a:cs typeface="Times New Roman" pitchFamily="18" charset="0"/>
              </a:rPr>
              <a:t>Key </a:t>
            </a:r>
            <a:r>
              <a:rPr lang="en-US" dirty="0">
                <a:latin typeface="Times New Roman" pitchFamily="18" charset="0"/>
                <a:cs typeface="Times New Roman" pitchFamily="18" charset="0"/>
              </a:rPr>
              <a:t>is the secret that known by communicants. </a:t>
            </a:r>
          </a:p>
        </p:txBody>
      </p:sp>
    </p:spTree>
    <p:extLst>
      <p:ext uri="{BB962C8B-B14F-4D97-AF65-F5344CB8AC3E}">
        <p14:creationId xmlns:p14="http://schemas.microsoft.com/office/powerpoint/2010/main" val="18372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119389" y="857622"/>
            <a:ext cx="3603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AGENDA :</a:t>
            </a:r>
          </a:p>
        </p:txBody>
      </p:sp>
      <p:sp>
        <p:nvSpPr>
          <p:cNvPr id="22" name="Rectangle 2"/>
          <p:cNvSpPr>
            <a:spLocks noChangeArrowheads="1"/>
          </p:cNvSpPr>
          <p:nvPr/>
        </p:nvSpPr>
        <p:spPr bwMode="auto">
          <a:xfrm>
            <a:off x="119389" y="178733"/>
            <a:ext cx="702996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PRESENTATION </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PHASE </a:t>
            </a: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2</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3" name="TextBox 2"/>
          <p:cNvSpPr txBox="1"/>
          <p:nvPr/>
        </p:nvSpPr>
        <p:spPr>
          <a:xfrm>
            <a:off x="1520889" y="1203648"/>
            <a:ext cx="5489511" cy="5016758"/>
          </a:xfrm>
          <a:prstGeom prst="rect">
            <a:avLst/>
          </a:prstGeom>
          <a:noFill/>
        </p:spPr>
        <p:txBody>
          <a:bodyPr wrap="square" rtlCol="0">
            <a:spAutoFit/>
          </a:bodyPr>
          <a:lstStyle/>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Abstract</a:t>
            </a:r>
          </a:p>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Introduction</a:t>
            </a:r>
          </a:p>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Aim &amp; Objective</a:t>
            </a:r>
          </a:p>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Innovative of the Project</a:t>
            </a:r>
          </a:p>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Base paper</a:t>
            </a:r>
          </a:p>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Problem Statement</a:t>
            </a:r>
          </a:p>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Secure Hashing Algorithm</a:t>
            </a:r>
          </a:p>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Existing System</a:t>
            </a:r>
          </a:p>
        </p:txBody>
      </p:sp>
      <p:sp>
        <p:nvSpPr>
          <p:cNvPr id="9" name="TextBox 8"/>
          <p:cNvSpPr txBox="1"/>
          <p:nvPr/>
        </p:nvSpPr>
        <p:spPr>
          <a:xfrm>
            <a:off x="6128058" y="1319287"/>
            <a:ext cx="5489511" cy="4401205"/>
          </a:xfrm>
          <a:prstGeom prst="rect">
            <a:avLst/>
          </a:prstGeom>
          <a:noFill/>
        </p:spPr>
        <p:txBody>
          <a:bodyPr wrap="square" rtlCol="0">
            <a:spAutoFit/>
          </a:bodyPr>
          <a:lstStyle/>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Proposed </a:t>
            </a:r>
            <a:r>
              <a:rPr lang="en-IN" sz="2000" b="1" dirty="0">
                <a:latin typeface="Times New Roman" panose="02020603050405020304" pitchFamily="18" charset="0"/>
                <a:ea typeface="Calibri" panose="020F0502020204030204" pitchFamily="34" charset="0"/>
                <a:cs typeface="Times New Roman" panose="02020603050405020304" pitchFamily="18" charset="0"/>
              </a:rPr>
              <a:t>System </a:t>
            </a:r>
            <a:endParaRPr lang="en-IN"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System Architecture</a:t>
            </a:r>
          </a:p>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System Requirements</a:t>
            </a:r>
          </a:p>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Modules</a:t>
            </a:r>
          </a:p>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Screenshots</a:t>
            </a:r>
          </a:p>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Conclusion</a:t>
            </a:r>
          </a:p>
          <a:p>
            <a:pPr marL="285750" indent="-285750">
              <a:lnSpc>
                <a:spcPct val="200000"/>
              </a:lnSpc>
              <a:buFont typeface="Arial" pitchFamily="34" charset="0"/>
              <a:buChar char="•"/>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Reference</a:t>
            </a:r>
          </a:p>
        </p:txBody>
      </p:sp>
    </p:spTree>
    <p:extLst>
      <p:ext uri="{BB962C8B-B14F-4D97-AF65-F5344CB8AC3E}">
        <p14:creationId xmlns:p14="http://schemas.microsoft.com/office/powerpoint/2010/main" val="889030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20</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511672"/>
            <a:ext cx="7029967" cy="58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itchFamily="18" charset="0"/>
                <a:cs typeface="Times New Roman" pitchFamily="18" charset="0"/>
              </a:rPr>
              <a:t>Authentication scheme</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232644" y="1327996"/>
            <a:ext cx="11536213" cy="2585323"/>
          </a:xfrm>
          <a:prstGeom prst="rect">
            <a:avLst/>
          </a:prstGeom>
          <a:noFill/>
        </p:spPr>
        <p:txBody>
          <a:bodyPr wrap="square" rtlCol="0">
            <a:spAutoFit/>
          </a:bodyPr>
          <a:lstStyle/>
          <a:p>
            <a:pPr marL="342900" lvl="0" indent="-342900" algn="just">
              <a:buFont typeface="Arial" pitchFamily="34" charset="0"/>
              <a:buChar char="•"/>
            </a:pPr>
            <a:r>
              <a:rPr lang="en-US" dirty="0">
                <a:latin typeface="Times New Roman" pitchFamily="18" charset="0"/>
                <a:cs typeface="Times New Roman" pitchFamily="18" charset="0"/>
              </a:rPr>
              <a:t>It is used to solve the problem of authenticating the keys of the person (say "person B") to whom some other person ("person A") is talking to or trying to talk to. In other words, it is the process of assuring that the key of "person A" held by "person B" does in fact belong to "person A" and vice versa.</a:t>
            </a:r>
          </a:p>
          <a:p>
            <a:pPr marL="342900" lvl="0" indent="-342900" algn="just">
              <a:buFont typeface="Arial" pitchFamily="34" charset="0"/>
              <a:buChar char="•"/>
            </a:pPr>
            <a:r>
              <a:rPr lang="en-US" dirty="0">
                <a:latin typeface="Times New Roman" pitchFamily="18" charset="0"/>
                <a:cs typeface="Times New Roman" pitchFamily="18" charset="0"/>
              </a:rPr>
              <a:t>This is usually done after the keys have been shared among the two sides over some secure channel, although some of the algorithms share the keys at the time of authentication also.</a:t>
            </a:r>
          </a:p>
          <a:p>
            <a:pPr marL="342900" lvl="0" indent="-342900" algn="just">
              <a:buFont typeface="Arial" pitchFamily="34" charset="0"/>
              <a:buChar char="•"/>
            </a:pPr>
            <a:r>
              <a:rPr lang="en-US" dirty="0">
                <a:latin typeface="Times New Roman" pitchFamily="18" charset="0"/>
                <a:cs typeface="Times New Roman" pitchFamily="18" charset="0"/>
              </a:rPr>
              <a:t>The simplest solution for this problem is for the two users concerned to meet face-to-face and exchange keys. However, for systems in which there are a large number of users or in which the users do not personally know each other (e.g., Internet shopping) this is not practical. There are various algorithm for both symmetric keys and asymmetric public key cryptography to solve this problem.</a:t>
            </a: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3725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21</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482081"/>
            <a:ext cx="70299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itchFamily="18" charset="0"/>
                <a:cs typeface="Times New Roman" pitchFamily="18" charset="0"/>
              </a:rPr>
              <a:t>Two-Side </a:t>
            </a:r>
            <a:r>
              <a:rPr lang="en-US" sz="2400" b="1" dirty="0" smtClean="0">
                <a:latin typeface="Times New Roman" pitchFamily="18" charset="0"/>
                <a:cs typeface="Times New Roman" pitchFamily="18" charset="0"/>
              </a:rPr>
              <a:t>Verification</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232644" y="1327996"/>
            <a:ext cx="11536213" cy="646331"/>
          </a:xfrm>
          <a:prstGeom prst="rect">
            <a:avLst/>
          </a:prstGeom>
          <a:noFill/>
        </p:spPr>
        <p:txBody>
          <a:bodyPr wrap="square" rtlCol="0">
            <a:spAutoFit/>
          </a:bodyPr>
          <a:lstStyle/>
          <a:p>
            <a:pPr marL="342900" indent="-342900" algn="just">
              <a:buFont typeface="Arial" pitchFamily="34" charset="0"/>
              <a:buChar char="•"/>
            </a:pPr>
            <a:r>
              <a:rPr lang="en-US" dirty="0">
                <a:latin typeface="Times New Roman" pitchFamily="18" charset="0"/>
                <a:cs typeface="Times New Roman" pitchFamily="18" charset="0"/>
              </a:rPr>
              <a:t>In this module, Two-Side verification is a process that involves two authentication methods performed one after the other to verify that someone or something requesting access is who or what they are declared to be. </a:t>
            </a:r>
          </a:p>
        </p:txBody>
      </p:sp>
    </p:spTree>
    <p:extLst>
      <p:ext uri="{BB962C8B-B14F-4D97-AF65-F5344CB8AC3E}">
        <p14:creationId xmlns:p14="http://schemas.microsoft.com/office/powerpoint/2010/main" val="183725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22</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SCREEN SHOTS</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1538965" y="899720"/>
            <a:ext cx="992579" cy="369332"/>
          </a:xfrm>
          <a:prstGeom prst="rect">
            <a:avLst/>
          </a:prstGeom>
        </p:spPr>
        <p:txBody>
          <a:bodyPr wrap="none">
            <a:spAutoFit/>
          </a:bodyPr>
          <a:lstStyle/>
          <a:p>
            <a:r>
              <a:rPr lang="en-US" b="1" dirty="0" smtClean="0">
                <a:latin typeface="Times New Roman" pitchFamily="18" charset="0"/>
                <a:cs typeface="Times New Roman" pitchFamily="18" charset="0"/>
              </a:rPr>
              <a:t>HOME:</a:t>
            </a:r>
            <a:endParaRPr lang="en-US" dirty="0">
              <a:latin typeface="Times New Roman" pitchFamily="18" charset="0"/>
              <a:cs typeface="Times New Roman" pitchFamily="18" charset="0"/>
            </a:endParaRPr>
          </a:p>
        </p:txBody>
      </p:sp>
      <p:pic>
        <p:nvPicPr>
          <p:cNvPr id="9" name="Picture 8"/>
          <p:cNvPicPr/>
          <p:nvPr/>
        </p:nvPicPr>
        <p:blipFill rotWithShape="1">
          <a:blip r:embed="rId5"/>
          <a:srcRect r="142" b="5621"/>
          <a:stretch/>
        </p:blipFill>
        <p:spPr bwMode="auto">
          <a:xfrm>
            <a:off x="1544158" y="1201984"/>
            <a:ext cx="9557596" cy="460093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2403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23</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SCREEN SHOTS</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1538965" y="899720"/>
            <a:ext cx="2995244" cy="369332"/>
          </a:xfrm>
          <a:prstGeom prst="rect">
            <a:avLst/>
          </a:prstGeom>
        </p:spPr>
        <p:txBody>
          <a:bodyPr wrap="none">
            <a:spAutoFit/>
          </a:bodyPr>
          <a:lstStyle/>
          <a:p>
            <a:r>
              <a:rPr lang="en-US" b="1" dirty="0" smtClean="0">
                <a:latin typeface="Times New Roman" pitchFamily="18" charset="0"/>
                <a:cs typeface="Times New Roman" pitchFamily="18" charset="0"/>
              </a:rPr>
              <a:t>OWNER REGISTRATION:</a:t>
            </a:r>
            <a:endParaRPr lang="en-US" dirty="0">
              <a:latin typeface="Times New Roman" pitchFamily="18" charset="0"/>
              <a:cs typeface="Times New Roman" pitchFamily="18" charset="0"/>
            </a:endParaRPr>
          </a:p>
        </p:txBody>
      </p:sp>
      <p:pic>
        <p:nvPicPr>
          <p:cNvPr id="10" name="Picture 9"/>
          <p:cNvPicPr/>
          <p:nvPr/>
        </p:nvPicPr>
        <p:blipFill rotWithShape="1">
          <a:blip r:embed="rId5"/>
          <a:srcRect l="-1" r="-223" b="5104"/>
          <a:stretch/>
        </p:blipFill>
        <p:spPr bwMode="auto">
          <a:xfrm>
            <a:off x="1594408" y="1255470"/>
            <a:ext cx="9319777" cy="46646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3864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24</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SCREEN SHOTS</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1538965" y="899720"/>
            <a:ext cx="2713115" cy="369332"/>
          </a:xfrm>
          <a:prstGeom prst="rect">
            <a:avLst/>
          </a:prstGeom>
        </p:spPr>
        <p:txBody>
          <a:bodyPr wrap="none">
            <a:spAutoFit/>
          </a:bodyPr>
          <a:lstStyle/>
          <a:p>
            <a:r>
              <a:rPr lang="en-US" b="1" dirty="0" smtClean="0">
                <a:latin typeface="Times New Roman" pitchFamily="18" charset="0"/>
                <a:cs typeface="Times New Roman" pitchFamily="18" charset="0"/>
              </a:rPr>
              <a:t>USER REGISTRATION:</a:t>
            </a:r>
            <a:endParaRPr lang="en-US" dirty="0">
              <a:latin typeface="Times New Roman" pitchFamily="18" charset="0"/>
              <a:cs typeface="Times New Roman" pitchFamily="18" charset="0"/>
            </a:endParaRPr>
          </a:p>
        </p:txBody>
      </p:sp>
      <p:pic>
        <p:nvPicPr>
          <p:cNvPr id="9" name="Picture 8"/>
          <p:cNvPicPr/>
          <p:nvPr/>
        </p:nvPicPr>
        <p:blipFill rotWithShape="1">
          <a:blip r:embed="rId5"/>
          <a:srcRect r="442" b="5400"/>
          <a:stretch/>
        </p:blipFill>
        <p:spPr bwMode="auto">
          <a:xfrm>
            <a:off x="1671912" y="1225061"/>
            <a:ext cx="9687750" cy="46599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3864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25</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SCREEN SHOTS</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1538965" y="899720"/>
            <a:ext cx="1832553" cy="369332"/>
          </a:xfrm>
          <a:prstGeom prst="rect">
            <a:avLst/>
          </a:prstGeom>
        </p:spPr>
        <p:txBody>
          <a:bodyPr wrap="none">
            <a:spAutoFit/>
          </a:bodyPr>
          <a:lstStyle/>
          <a:p>
            <a:r>
              <a:rPr lang="en-US" b="1" dirty="0" smtClean="0">
                <a:latin typeface="Times New Roman" pitchFamily="18" charset="0"/>
                <a:cs typeface="Times New Roman" pitchFamily="18" charset="0"/>
              </a:rPr>
              <a:t>FILE UPLOAD:</a:t>
            </a:r>
            <a:endParaRPr lang="en-US" dirty="0">
              <a:latin typeface="Times New Roman" pitchFamily="18" charset="0"/>
              <a:cs typeface="Times New Roman" pitchFamily="18" charset="0"/>
            </a:endParaRPr>
          </a:p>
        </p:txBody>
      </p:sp>
      <p:pic>
        <p:nvPicPr>
          <p:cNvPr id="9" name="Picture 8"/>
          <p:cNvPicPr/>
          <p:nvPr/>
        </p:nvPicPr>
        <p:blipFill rotWithShape="1">
          <a:blip r:embed="rId5"/>
          <a:srcRect r="608" b="5104"/>
          <a:stretch/>
        </p:blipFill>
        <p:spPr bwMode="auto">
          <a:xfrm>
            <a:off x="1538965" y="1184031"/>
            <a:ext cx="9386944" cy="47947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3864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26</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SCREEN SHOTS</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1538965" y="899720"/>
            <a:ext cx="1031051" cy="369332"/>
          </a:xfrm>
          <a:prstGeom prst="rect">
            <a:avLst/>
          </a:prstGeom>
        </p:spPr>
        <p:txBody>
          <a:bodyPr wrap="none">
            <a:spAutoFit/>
          </a:bodyPr>
          <a:lstStyle/>
          <a:p>
            <a:r>
              <a:rPr lang="en-US" b="1" dirty="0" smtClean="0">
                <a:latin typeface="Times New Roman" pitchFamily="18" charset="0"/>
                <a:cs typeface="Times New Roman" pitchFamily="18" charset="0"/>
              </a:rPr>
              <a:t>LOGIN:</a:t>
            </a:r>
            <a:endParaRPr lang="en-US" dirty="0">
              <a:latin typeface="Times New Roman" pitchFamily="18" charset="0"/>
              <a:cs typeface="Times New Roman" pitchFamily="18" charset="0"/>
            </a:endParaRPr>
          </a:p>
        </p:txBody>
      </p:sp>
      <p:pic>
        <p:nvPicPr>
          <p:cNvPr id="9" name="Picture 8"/>
          <p:cNvPicPr/>
          <p:nvPr/>
        </p:nvPicPr>
        <p:blipFill rotWithShape="1">
          <a:blip r:embed="rId5"/>
          <a:srcRect r="-13" b="5696"/>
          <a:stretch/>
        </p:blipFill>
        <p:spPr bwMode="auto">
          <a:xfrm>
            <a:off x="1538964" y="1269052"/>
            <a:ext cx="9410389" cy="470971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04306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27</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SCREEN SHOTS</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1538965" y="899720"/>
            <a:ext cx="2520818" cy="369332"/>
          </a:xfrm>
          <a:prstGeom prst="rect">
            <a:avLst/>
          </a:prstGeom>
        </p:spPr>
        <p:txBody>
          <a:bodyPr wrap="none">
            <a:spAutoFit/>
          </a:bodyPr>
          <a:lstStyle/>
          <a:p>
            <a:r>
              <a:rPr lang="en-US" b="1" dirty="0" smtClean="0">
                <a:latin typeface="Times New Roman" pitchFamily="18" charset="0"/>
                <a:cs typeface="Times New Roman" pitchFamily="18" charset="0"/>
              </a:rPr>
              <a:t>KEY VERIFICATION:</a:t>
            </a:r>
            <a:endParaRPr lang="en-US" dirty="0">
              <a:latin typeface="Times New Roman" pitchFamily="18" charset="0"/>
              <a:cs typeface="Times New Roman" pitchFamily="18" charset="0"/>
            </a:endParaRPr>
          </a:p>
        </p:txBody>
      </p:sp>
      <p:pic>
        <p:nvPicPr>
          <p:cNvPr id="9" name="Picture 8"/>
          <p:cNvPicPr/>
          <p:nvPr/>
        </p:nvPicPr>
        <p:blipFill rotWithShape="1">
          <a:blip r:embed="rId5"/>
          <a:srcRect r="442" b="13677"/>
          <a:stretch/>
        </p:blipFill>
        <p:spPr bwMode="auto">
          <a:xfrm>
            <a:off x="1572413" y="1269052"/>
            <a:ext cx="9705187" cy="48269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04306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28</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4249"/>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IN" sz="2400" b="1" dirty="0" smtClean="0">
                <a:latin typeface="Times New Roman" panose="02020603050405020304" pitchFamily="18" charset="0"/>
                <a:cs typeface="Times New Roman" panose="02020603050405020304" pitchFamily="18" charset="0"/>
              </a:rPr>
              <a:t>CONCLUSION</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233121" y="1130400"/>
            <a:ext cx="11958879" cy="2585323"/>
          </a:xfrm>
          <a:prstGeom prst="rect">
            <a:avLst/>
          </a:prstGeom>
          <a:noFill/>
        </p:spPr>
        <p:txBody>
          <a:bodyPr wrap="square" rtlCol="0">
            <a:spAutoFit/>
          </a:bodyPr>
          <a:lstStyle/>
          <a:p>
            <a:pPr marL="285750" lvl="0" indent="-285750" algn="just">
              <a:buFont typeface="Arial" pitchFamily="34" charset="0"/>
              <a:buChar char="•"/>
            </a:pPr>
            <a:r>
              <a:rPr lang="en-US" dirty="0">
                <a:latin typeface="Times New Roman" pitchFamily="18" charset="0"/>
                <a:cs typeface="Times New Roman" pitchFamily="18" charset="0"/>
              </a:rPr>
              <a:t>The System allows the client to upload their in encrypted form distributes the data content to cloud nodes and ensure data availability using cryptographic techniques we introduce a system that leverages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technology to provide a secure distributed data storage with keyword search service</a:t>
            </a:r>
            <a:r>
              <a:rPr lang="en-US" dirty="0" smtClean="0">
                <a:latin typeface="Times New Roman" pitchFamily="18" charset="0"/>
                <a:cs typeface="Times New Roman" pitchFamily="18" charset="0"/>
              </a:rPr>
              <a:t>.</a:t>
            </a:r>
          </a:p>
          <a:p>
            <a:pPr marL="285750" lvl="0" indent="-285750" algn="just">
              <a:buFont typeface="Arial" pitchFamily="34" charset="0"/>
              <a:buChar char="•"/>
            </a:pPr>
            <a:r>
              <a:rPr lang="en-US" dirty="0" smtClean="0">
                <a:latin typeface="Times New Roman" pitchFamily="18" charset="0"/>
                <a:cs typeface="Times New Roman" pitchFamily="18" charset="0"/>
              </a:rPr>
              <a:t>TKSE </a:t>
            </a:r>
            <a:r>
              <a:rPr lang="en-US" dirty="0">
                <a:latin typeface="Times New Roman" pitchFamily="18" charset="0"/>
                <a:cs typeface="Times New Roman" pitchFamily="18" charset="0"/>
              </a:rPr>
              <a:t>realizes server-side veriﬁability which protects honest cloud servers from being framed by malicious data owners in the data storage phase. </a:t>
            </a:r>
            <a:endParaRPr lang="en-US" dirty="0" smtClean="0">
              <a:latin typeface="Times New Roman" pitchFamily="18" charset="0"/>
              <a:cs typeface="Times New Roman" pitchFamily="18" charset="0"/>
            </a:endParaRPr>
          </a:p>
          <a:p>
            <a:pPr marL="285750" lvl="0" indent="-285750" algn="just">
              <a:buFont typeface="Arial" pitchFamily="34" charset="0"/>
              <a:buChar char="•"/>
            </a:pPr>
            <a:r>
              <a:rPr lang="en-US" dirty="0" smtClean="0">
                <a:latin typeface="Times New Roman" pitchFamily="18" charset="0"/>
                <a:cs typeface="Times New Roman" pitchFamily="18" charset="0"/>
              </a:rPr>
              <a:t>Furthermore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technologies and hash functions are used to enable payment fairness of search fees without introducing any third party even if the user or the cloud is malicious. </a:t>
            </a:r>
            <a:endParaRPr lang="en-US" dirty="0" smtClean="0">
              <a:latin typeface="Times New Roman" pitchFamily="18" charset="0"/>
              <a:cs typeface="Times New Roman" pitchFamily="18" charset="0"/>
            </a:endParaRPr>
          </a:p>
          <a:p>
            <a:pPr marL="285750" lvl="0" indent="-285750" algn="just">
              <a:buFont typeface="Arial" pitchFamily="34" charset="0"/>
              <a:buChar char="•"/>
            </a:pPr>
            <a:r>
              <a:rPr lang="en-US" dirty="0" smtClean="0">
                <a:latin typeface="Times New Roman" pitchFamily="18" charset="0"/>
                <a:cs typeface="Times New Roman" pitchFamily="18" charset="0"/>
              </a:rPr>
              <a:t>Our </a:t>
            </a:r>
            <a:r>
              <a:rPr lang="en-US" dirty="0">
                <a:latin typeface="Times New Roman" pitchFamily="18" charset="0"/>
                <a:cs typeface="Times New Roman" pitchFamily="18" charset="0"/>
              </a:rPr>
              <a:t>security analysis and performance evaluation indicate that TKSE is secure and efﬁcient and it is suitable for cloud computing.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1735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29</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4249"/>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IN" sz="2400" b="1" dirty="0" smtClean="0">
                <a:latin typeface="Times New Roman" panose="02020603050405020304" pitchFamily="18" charset="0"/>
                <a:cs typeface="Times New Roman" panose="02020603050405020304" pitchFamily="18" charset="0"/>
              </a:rPr>
              <a:t>REFERENCE</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119389" y="1024892"/>
            <a:ext cx="11958879" cy="4247317"/>
          </a:xfrm>
          <a:prstGeom prst="rect">
            <a:avLst/>
          </a:prstGeom>
          <a:noFill/>
        </p:spPr>
        <p:txBody>
          <a:bodyPr wrap="square" rtlCol="0">
            <a:spAutoFit/>
          </a:bodyPr>
          <a:lstStyle/>
          <a:p>
            <a:pPr marL="285750" lvl="0" indent="-285750" algn="just">
              <a:buFont typeface="Arial" pitchFamily="34" charset="0"/>
              <a:buChar char="•"/>
            </a:pPr>
            <a:r>
              <a:rPr lang="en-US" dirty="0">
                <a:latin typeface="Times New Roman" pitchFamily="18" charset="0"/>
                <a:cs typeface="Times New Roman" pitchFamily="18" charset="0"/>
              </a:rPr>
              <a:t>J. Li, J. Li, X. Chen, C. </a:t>
            </a:r>
            <a:r>
              <a:rPr lang="en-US" dirty="0" err="1">
                <a:latin typeface="Times New Roman" pitchFamily="18" charset="0"/>
                <a:cs typeface="Times New Roman" pitchFamily="18" charset="0"/>
              </a:rPr>
              <a:t>Jia</a:t>
            </a:r>
            <a:r>
              <a:rPr lang="en-US" dirty="0">
                <a:latin typeface="Times New Roman" pitchFamily="18" charset="0"/>
                <a:cs typeface="Times New Roman" pitchFamily="18" charset="0"/>
              </a:rPr>
              <a:t>, and W. Lou, “Identity-based encryption with outsourced revocation in cloud computing,” IEEE Transactions on Computers, vol. 64, no. 2, pp. 425–437, 2015</a:t>
            </a:r>
            <a:endParaRPr lang="en-IN" dirty="0">
              <a:latin typeface="Times New Roman" pitchFamily="18" charset="0"/>
              <a:cs typeface="Times New Roman" pitchFamily="18" charset="0"/>
            </a:endParaRPr>
          </a:p>
          <a:p>
            <a:pPr marL="285750" indent="-285750" algn="just">
              <a:buFont typeface="Arial" pitchFamily="34" charset="0"/>
              <a:buChar char="•"/>
            </a:pPr>
            <a:endParaRPr lang="en-IN" dirty="0">
              <a:latin typeface="Times New Roman" pitchFamily="18" charset="0"/>
              <a:cs typeface="Times New Roman" pitchFamily="18" charset="0"/>
            </a:endParaRPr>
          </a:p>
          <a:p>
            <a:pPr marL="285750" lvl="0" indent="-285750" algn="just">
              <a:buFont typeface="Arial" pitchFamily="34" charset="0"/>
              <a:buChar char="•"/>
            </a:pPr>
            <a:r>
              <a:rPr lang="en-US" dirty="0">
                <a:latin typeface="Times New Roman" pitchFamily="18" charset="0"/>
                <a:cs typeface="Times New Roman" pitchFamily="18" charset="0"/>
              </a:rPr>
              <a:t>X. Chen, J. Li, X. Huang, J. Ma, and W. Lou, “New publicly veriﬁable databases with efﬁcient updates,” IEEE Transactions on Dependable and Secure Computing, vol. 12, no. 5, pp. 546–556, 2015</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marL="285750" lvl="0" indent="-285750" algn="just">
              <a:buFont typeface="Arial" pitchFamily="34" charset="0"/>
              <a:buChar char="•"/>
            </a:pPr>
            <a:r>
              <a:rPr lang="en-US" dirty="0">
                <a:latin typeface="Times New Roman" pitchFamily="18" charset="0"/>
                <a:cs typeface="Times New Roman" pitchFamily="18" charset="0"/>
              </a:rPr>
              <a:t>H. Li, F. Zhang, J. He, and H. </a:t>
            </a:r>
            <a:r>
              <a:rPr lang="en-US" dirty="0" err="1">
                <a:latin typeface="Times New Roman" pitchFamily="18" charset="0"/>
                <a:cs typeface="Times New Roman" pitchFamily="18" charset="0"/>
              </a:rPr>
              <a:t>Tian</a:t>
            </a:r>
            <a:r>
              <a:rPr lang="en-US" dirty="0">
                <a:latin typeface="Times New Roman" pitchFamily="18" charset="0"/>
                <a:cs typeface="Times New Roman" pitchFamily="18" charset="0"/>
              </a:rPr>
              <a:t>, “A searchable symmetric encryption </a:t>
            </a:r>
            <a:r>
              <a:rPr lang="en-US" dirty="0" smtClean="0">
                <a:latin typeface="Times New Roman" pitchFamily="18" charset="0"/>
                <a:cs typeface="Times New Roman" pitchFamily="18" charset="0"/>
              </a:rPr>
              <a:t>scheme using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a:t>
            </a:r>
            <a:r>
              <a:rPr lang="en-US" dirty="0" smtClean="0">
                <a:latin typeface="Times New Roman" pitchFamily="18" charset="0"/>
                <a:cs typeface="Times New Roman" pitchFamily="18" charset="0"/>
              </a:rPr>
              <a:t> Xiv preprint, 2017 Available: https</a:t>
            </a:r>
            <a:r>
              <a:rPr lang="en-US" dirty="0">
                <a:latin typeface="Times New Roman" pitchFamily="18" charset="0"/>
                <a:cs typeface="Times New Roman" pitchFamily="18" charset="0"/>
              </a:rPr>
              <a:t>: //arxiv.org/</a:t>
            </a:r>
            <a:r>
              <a:rPr lang="en-US" dirty="0" err="1">
                <a:latin typeface="Times New Roman" pitchFamily="18" charset="0"/>
                <a:cs typeface="Times New Roman" pitchFamily="18" charset="0"/>
              </a:rPr>
              <a:t>pdf</a:t>
            </a:r>
            <a:r>
              <a:rPr lang="en-US" dirty="0">
                <a:latin typeface="Times New Roman" pitchFamily="18" charset="0"/>
                <a:cs typeface="Times New Roman" pitchFamily="18" charset="0"/>
              </a:rPr>
              <a:t>/1711.01030.pdf</a:t>
            </a:r>
            <a:endParaRPr lang="en-IN" dirty="0">
              <a:latin typeface="Times New Roman" pitchFamily="18" charset="0"/>
              <a:cs typeface="Times New Roman" pitchFamily="18" charset="0"/>
            </a:endParaRPr>
          </a:p>
          <a:p>
            <a:pPr marL="285750" indent="-285750" algn="just">
              <a:buFont typeface="Arial" pitchFamily="34" charset="0"/>
              <a:buChar char="•"/>
            </a:pPr>
            <a:endParaRPr lang="en-IN" dirty="0">
              <a:latin typeface="Times New Roman" pitchFamily="18" charset="0"/>
              <a:cs typeface="Times New Roman" pitchFamily="18" charset="0"/>
            </a:endParaRPr>
          </a:p>
          <a:p>
            <a:pPr marL="285750" lvl="0" indent="-285750" algn="just">
              <a:buFont typeface="Arial" pitchFamily="34" charset="0"/>
              <a:buChar char="•"/>
            </a:pPr>
            <a:r>
              <a:rPr lang="en-US" dirty="0" smtClean="0">
                <a:latin typeface="Times New Roman" pitchFamily="18" charset="0"/>
                <a:cs typeface="Times New Roman" pitchFamily="18" charset="0"/>
              </a:rPr>
              <a:t>H.G. Do and </a:t>
            </a:r>
            <a:r>
              <a:rPr lang="en-US" dirty="0" err="1" smtClean="0">
                <a:latin typeface="Times New Roman" pitchFamily="18" charset="0"/>
                <a:cs typeface="Times New Roman" pitchFamily="18" charset="0"/>
              </a:rPr>
              <a:t>W.K.Ng</a:t>
            </a:r>
            <a:r>
              <a:rPr lang="en-US" dirty="0" smtClean="0">
                <a:latin typeface="Times New Roman" pitchFamily="18" charset="0"/>
                <a:cs typeface="Times New Roman" pitchFamily="18" charset="0"/>
              </a:rPr>
              <a:t>, “Block chain based system for secure data storage with private keyword search, ”in Services (SERVICES), 2017 IEEE World </a:t>
            </a:r>
            <a:r>
              <a:rPr lang="en-US" dirty="0">
                <a:latin typeface="Times New Roman" pitchFamily="18" charset="0"/>
                <a:cs typeface="Times New Roman" pitchFamily="18" charset="0"/>
              </a:rPr>
              <a:t>Congress on. IEEE, 2017, pp. 90–93.</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marL="285750" lvl="0" indent="-285750" algn="just">
              <a:buFont typeface="Arial" pitchFamily="34" charset="0"/>
              <a:buChar char="•"/>
            </a:pPr>
            <a:r>
              <a:rPr lang="en-US" dirty="0">
                <a:latin typeface="Times New Roman" pitchFamily="18" charset="0"/>
                <a:cs typeface="Times New Roman" pitchFamily="18" charset="0"/>
              </a:rPr>
              <a:t>R. </a:t>
            </a:r>
            <a:r>
              <a:rPr lang="en-US" dirty="0" err="1">
                <a:latin typeface="Times New Roman" pitchFamily="18" charset="0"/>
                <a:cs typeface="Times New Roman" pitchFamily="18" charset="0"/>
              </a:rPr>
              <a:t>Guo</a:t>
            </a:r>
            <a:r>
              <a:rPr lang="en-US" dirty="0">
                <a:latin typeface="Times New Roman" pitchFamily="18" charset="0"/>
                <a:cs typeface="Times New Roman" pitchFamily="18" charset="0"/>
              </a:rPr>
              <a:t>, H. Shi, Q. Zhao, and D. </a:t>
            </a:r>
            <a:r>
              <a:rPr lang="en-US" dirty="0" err="1">
                <a:latin typeface="Times New Roman" pitchFamily="18" charset="0"/>
                <a:cs typeface="Times New Roman" pitchFamily="18" charset="0"/>
              </a:rPr>
              <a:t>Zheng</a:t>
            </a:r>
            <a:r>
              <a:rPr lang="en-US" dirty="0">
                <a:latin typeface="Times New Roman" pitchFamily="18" charset="0"/>
                <a:cs typeface="Times New Roman" pitchFamily="18" charset="0"/>
              </a:rPr>
              <a:t>, “Secure attribute-based signature scheme with multiple authorities for blockchain in electronic health records systems,” IEEE Access, vol. 776, no. 99, pp. 1–12, 2018.</a:t>
            </a:r>
            <a:endParaRPr lang="en-IN" dirty="0">
              <a:latin typeface="Times New Roman" pitchFamily="18" charset="0"/>
              <a:cs typeface="Times New Roman" pitchFamily="18" charset="0"/>
            </a:endParaRPr>
          </a:p>
          <a:p>
            <a:pPr marL="285750" indent="-285750" algn="just">
              <a:buFont typeface="Arial"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27410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3</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ABSTRACT</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705734" y="1120916"/>
            <a:ext cx="10537371" cy="4801314"/>
          </a:xfrm>
          <a:prstGeom prst="rect">
            <a:avLst/>
          </a:prstGeom>
          <a:noFill/>
        </p:spPr>
        <p:txBody>
          <a:bodyPr wrap="square" rtlCol="0">
            <a:spAutoFit/>
          </a:bodyPr>
          <a:lstStyle/>
          <a:p>
            <a:pPr marL="285750" indent="-285750" algn="just">
              <a:buFont typeface="Arial" pitchFamily="34" charset="0"/>
              <a:buChar char="•"/>
            </a:pPr>
            <a:r>
              <a:rPr lang="en-US" dirty="0">
                <a:latin typeface="Times New Roman" pitchFamily="18" charset="0"/>
                <a:cs typeface="Times New Roman" pitchFamily="18" charset="0"/>
              </a:rPr>
              <a:t>The untrustworthiness of cloud server and the data privacy of users it is necessary to encrypted the data before outsource the cloud Aiming to realize secure keyword search over encrypted data against malicious users and malicious cloud service providers we find a compromised method by into the block chain into SSE the cloud storage used in searchable symmetric encryption schemes (SSE) is provided in a private way, which cannot be seen as a true cloud.</a:t>
            </a:r>
          </a:p>
          <a:p>
            <a:pPr marL="285750" indent="-285750" algn="just">
              <a:buFont typeface="Arial" pitchFamily="34" charset="0"/>
              <a:buChar char="•"/>
            </a:pPr>
            <a:r>
              <a:rPr lang="en-US" dirty="0" smtClean="0">
                <a:latin typeface="Times New Roman" pitchFamily="18" charset="0"/>
                <a:cs typeface="Times New Roman" pitchFamily="18" charset="0"/>
              </a:rPr>
              <a:t>Moreover</a:t>
            </a:r>
            <a:r>
              <a:rPr lang="en-US" dirty="0">
                <a:latin typeface="Times New Roman" pitchFamily="18" charset="0"/>
                <a:cs typeface="Times New Roman" pitchFamily="18" charset="0"/>
              </a:rPr>
              <a:t>, the cloud server is thought to be credible WE begin by pointing out the importance of storing the data in a public chain We introduce a system that leverages cloud technology to provide a secure distributed data storage with keyword search service </a:t>
            </a:r>
          </a:p>
          <a:p>
            <a:pPr marL="285750" indent="-285750" algn="just">
              <a:buFont typeface="Arial" pitchFamily="34" charset="0"/>
              <a:buChar char="•"/>
            </a:pPr>
            <a:r>
              <a:rPr lang="en-US" dirty="0">
                <a:latin typeface="Times New Roman" pitchFamily="18" charset="0"/>
                <a:cs typeface="Times New Roman" pitchFamily="18" charset="0"/>
              </a:rPr>
              <a:t>The System allows the client to upload their in encrypted form distributes the data content to cloud nodes and ensure data availability using cryptographic techniques we introduce a system that leverages blockchain technology to provide a secure distributed data storage with keyword search service.</a:t>
            </a:r>
          </a:p>
          <a:p>
            <a:pPr marL="285750" indent="-285750" algn="just">
              <a:buFont typeface="Arial" pitchFamily="34" charset="0"/>
              <a:buChar char="•"/>
            </a:pPr>
            <a:r>
              <a:rPr lang="en-US" dirty="0" smtClean="0">
                <a:latin typeface="Times New Roman" pitchFamily="18" charset="0"/>
                <a:cs typeface="Times New Roman" pitchFamily="18" charset="0"/>
              </a:rPr>
              <a:t>TKSE </a:t>
            </a:r>
            <a:r>
              <a:rPr lang="en-US" dirty="0">
                <a:latin typeface="Times New Roman" pitchFamily="18" charset="0"/>
                <a:cs typeface="Times New Roman" pitchFamily="18" charset="0"/>
              </a:rPr>
              <a:t>realizes server-side veriﬁability which protects honest cloud servers from being framed by malicious data owners in the data storage phase. </a:t>
            </a:r>
          </a:p>
          <a:p>
            <a:pPr marL="285750" indent="-285750" algn="just">
              <a:buFont typeface="Arial" pitchFamily="34" charset="0"/>
              <a:buChar char="•"/>
            </a:pPr>
            <a:r>
              <a:rPr lang="en-US" dirty="0">
                <a:latin typeface="Times New Roman" pitchFamily="18" charset="0"/>
                <a:cs typeface="Times New Roman" pitchFamily="18" charset="0"/>
              </a:rPr>
              <a:t>Furthermore, blockchain technologies and hash functions are used to enable payment fairness of search fees without introducing any third party even if the user or the cloud is malicious. </a:t>
            </a:r>
          </a:p>
          <a:p>
            <a:pPr marL="285750" indent="-285750" algn="just">
              <a:buFont typeface="Arial" pitchFamily="34" charset="0"/>
              <a:buChar char="•"/>
            </a:pPr>
            <a:r>
              <a:rPr lang="en-US" dirty="0">
                <a:latin typeface="Times New Roman" pitchFamily="18" charset="0"/>
                <a:cs typeface="Times New Roman" pitchFamily="18" charset="0"/>
              </a:rPr>
              <a:t>Our security analysis and performance evaluation indicate that TKSE is secure and efﬁcient and it is suitable for cloud computing.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1984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4</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INTRODUCTION</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705734" y="1085747"/>
            <a:ext cx="10537371" cy="4524315"/>
          </a:xfrm>
          <a:prstGeom prst="rect">
            <a:avLst/>
          </a:prstGeom>
          <a:noFill/>
        </p:spPr>
        <p:txBody>
          <a:bodyPr wrap="square" rtlCol="0">
            <a:spAutoFit/>
          </a:bodyPr>
          <a:lstStyle/>
          <a:p>
            <a:pPr algn="just"/>
            <a:r>
              <a:rPr lang="en-US" dirty="0">
                <a:latin typeface="Times New Roman" pitchFamily="18" charset="0"/>
                <a:cs typeface="Times New Roman" pitchFamily="18" charset="0"/>
              </a:rPr>
              <a:t>In recent years, cloud computing technologies have gotten rapid developments and a line of studies have been done on security issues in cloud computing, such as access control and privacy protection. As a typical service in cloud computing, cloud storage needs both data security and search functionality. In fact, user-side veriﬁability takes into consideration that the cloud server may be malicious, that is, the cloud server may only return part of search results or maliciously return incorrect results. The issue of user-side veriﬁability is ﬁrstly addressed in. However, these two schemes cannot support server-side veriﬁability and fair payment without any trusted third party. Furthermore, server-side veriﬁability takes into consideration that the data owner may be malicious, that is, the data owner may maliciously outsource invalid data in the data storage phase and fraudulently claim compensation later. This concern has not been addressed and even has received little attention in the literature. Last but not least, most of the previous schemes are bank-dependent. Speciﬁcally, either the payment issue is not considered or the default traditional payment mechanism is exploited in which a trusted third party (TTP) such as a trustworthy bank has to be introduced for payment fairness. Payment fairness can promote the honest behaviors of users and cloud </a:t>
            </a:r>
            <a:r>
              <a:rPr lang="en-US" dirty="0" smtClean="0">
                <a:latin typeface="Times New Roman" pitchFamily="18" charset="0"/>
                <a:cs typeface="Times New Roman" pitchFamily="18" charset="0"/>
              </a:rPr>
              <a:t>servers. </a:t>
            </a:r>
            <a:r>
              <a:rPr lang="en-US" dirty="0">
                <a:latin typeface="Times New Roman" pitchFamily="18" charset="0"/>
                <a:cs typeface="Times New Roman" pitchFamily="18" charset="0"/>
              </a:rPr>
              <a:t>If a malicious behavior is detected based on the user-side </a:t>
            </a:r>
            <a:r>
              <a:rPr lang="en-US" dirty="0" smtClean="0">
                <a:latin typeface="Times New Roman" pitchFamily="18" charset="0"/>
                <a:cs typeface="Times New Roman" pitchFamily="18" charset="0"/>
              </a:rPr>
              <a:t>veriﬁability(resp. server-side veriﬁability), the data owner (resp. cloud server) should get adequate compensation </a:t>
            </a:r>
            <a:r>
              <a:rPr lang="en-US" dirty="0">
                <a:latin typeface="Times New Roman" pitchFamily="18" charset="0"/>
                <a:cs typeface="Times New Roman" pitchFamily="18" charset="0"/>
              </a:rPr>
              <a:t>from the cloud server (resp. data owner) no matter what the </a:t>
            </a:r>
            <a:r>
              <a:rPr lang="en-US" dirty="0" smtClean="0">
                <a:latin typeface="Times New Roman" pitchFamily="18" charset="0"/>
                <a:cs typeface="Times New Roman" pitchFamily="18" charset="0"/>
              </a:rPr>
              <a:t>cloud server (resp. data owner) does. Therefore, fair payment </a:t>
            </a:r>
            <a:r>
              <a:rPr lang="en-US" dirty="0">
                <a:latin typeface="Times New Roman" pitchFamily="18" charset="0"/>
                <a:cs typeface="Times New Roman" pitchFamily="18" charset="0"/>
              </a:rPr>
              <a:t>without any third party is a meaningful and challenging task and it remains in SSE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9138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5</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INTRODUCTION</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916748" y="1062301"/>
            <a:ext cx="10537371" cy="4524315"/>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order to </a:t>
            </a:r>
            <a:r>
              <a:rPr lang="en-US" dirty="0" err="1">
                <a:latin typeface="Times New Roman" pitchFamily="18" charset="0"/>
                <a:cs typeface="Times New Roman" pitchFamily="18" charset="0"/>
              </a:rPr>
              <a:t>throughly</a:t>
            </a:r>
            <a:r>
              <a:rPr lang="en-US" dirty="0">
                <a:latin typeface="Times New Roman" pitchFamily="18" charset="0"/>
                <a:cs typeface="Times New Roman" pitchFamily="18" charset="0"/>
              </a:rPr>
              <a:t> address the aforementioned challenging issues in cloud computing, we propose TKSE, a Trustworthy Keyword Search scheme over Encrypted data without needing any third party. TKSE is proven secure and </a:t>
            </a:r>
            <a:r>
              <a:rPr lang="en-US" dirty="0" smtClean="0">
                <a:latin typeface="Times New Roman" pitchFamily="18" charset="0"/>
                <a:cs typeface="Times New Roman" pitchFamily="18" charset="0"/>
              </a:rPr>
              <a:t>our performance evaluation shows its efﬁciency. In particular</a:t>
            </a:r>
            <a:r>
              <a:rPr lang="en-US" dirty="0">
                <a:latin typeface="Times New Roman" pitchFamily="18" charset="0"/>
                <a:cs typeface="Times New Roman" pitchFamily="18" charset="0"/>
              </a:rPr>
              <a:t>, TKSE is characterized by the following desirable features. </a:t>
            </a:r>
          </a:p>
          <a:p>
            <a:pPr algn="just"/>
            <a:r>
              <a:rPr lang="en-US" dirty="0">
                <a:latin typeface="Times New Roman" pitchFamily="18" charset="0"/>
                <a:cs typeface="Times New Roman" pitchFamily="18" charset="0"/>
              </a:rPr>
              <a:t>• Keyword Search over Encrypted Data. The encrypted data index based on the Elliptic Curve Digital Signature Algorithm(ECDSA</a:t>
            </a:r>
            <a:r>
              <a:rPr lang="en-US" dirty="0" smtClean="0">
                <a:latin typeface="Times New Roman" pitchFamily="18" charset="0"/>
                <a:cs typeface="Times New Roman" pitchFamily="18" charset="0"/>
              </a:rPr>
              <a:t>) allows a user to search over the outsourced </a:t>
            </a:r>
            <a:r>
              <a:rPr lang="en-US" dirty="0">
                <a:latin typeface="Times New Roman" pitchFamily="18" charset="0"/>
                <a:cs typeface="Times New Roman" pitchFamily="18" charset="0"/>
              </a:rPr>
              <a:t>encrypted data. </a:t>
            </a:r>
          </a:p>
          <a:p>
            <a:pPr algn="just"/>
            <a:r>
              <a:rPr lang="en-US" dirty="0">
                <a:latin typeface="Times New Roman" pitchFamily="18" charset="0"/>
                <a:cs typeface="Times New Roman" pitchFamily="18" charset="0"/>
              </a:rPr>
              <a:t>• User-side Veriﬁability. In TKSE, a data owner can embed </a:t>
            </a:r>
            <a:r>
              <a:rPr lang="en-US" dirty="0" smtClean="0">
                <a:latin typeface="Times New Roman" pitchFamily="18" charset="0"/>
                <a:cs typeface="Times New Roman" pitchFamily="18" charset="0"/>
              </a:rPr>
              <a:t>search requirements into the output script of a joint transaction such that the transaction can be redeemed by the cloud server if and only if the output script evaluates to true based on there turned search result. Therefore, TKSE enables the </a:t>
            </a:r>
            <a:r>
              <a:rPr lang="en-US" dirty="0">
                <a:latin typeface="Times New Roman" pitchFamily="18" charset="0"/>
                <a:cs typeface="Times New Roman" pitchFamily="18" charset="0"/>
              </a:rPr>
              <a:t>data owner to resist malicious cloud servers and user-side veriﬁability is realized.</a:t>
            </a:r>
          </a:p>
          <a:p>
            <a:pPr algn="just"/>
            <a:r>
              <a:rPr lang="en-US" dirty="0" smtClean="0">
                <a:latin typeface="Times New Roman" pitchFamily="18" charset="0"/>
                <a:cs typeface="Times New Roman" pitchFamily="18" charset="0"/>
              </a:rPr>
              <a:t>•Server-side Veriﬁability</a:t>
            </a:r>
            <a:r>
              <a:rPr lang="en-US" dirty="0">
                <a:latin typeface="Times New Roman" pitchFamily="18" charset="0"/>
                <a:cs typeface="Times New Roman" pitchFamily="18" charset="0"/>
              </a:rPr>
              <a:t>. Similar to user-side veriﬁability, </a:t>
            </a:r>
            <a:r>
              <a:rPr lang="en-US" dirty="0" smtClean="0">
                <a:latin typeface="Times New Roman" pitchFamily="18" charset="0"/>
                <a:cs typeface="Times New Roman" pitchFamily="18" charset="0"/>
              </a:rPr>
              <a:t>the public veriﬁcation of digital signature enables the cloud </a:t>
            </a:r>
            <a:r>
              <a:rPr lang="en-US" dirty="0">
                <a:latin typeface="Times New Roman" pitchFamily="18" charset="0"/>
                <a:cs typeface="Times New Roman" pitchFamily="18" charset="0"/>
              </a:rPr>
              <a:t>server to check the validness of the outsourced encrypted data from the data owner in the data storage phase. Thus, malicious data owners can be detected by the cloud server, which realizes server-side veriﬁability.</a:t>
            </a:r>
          </a:p>
          <a:p>
            <a:pPr lvl="0" algn="just"/>
            <a:r>
              <a:rPr lang="en-US" dirty="0">
                <a:latin typeface="Times New Roman" pitchFamily="18" charset="0"/>
                <a:cs typeface="Times New Roman" pitchFamily="18" charset="0"/>
              </a:rPr>
              <a:t>Fair Payment and No TTP. Based on hash functions and ECDSA, TKSE is compatible with </a:t>
            </a:r>
            <a:r>
              <a:rPr lang="en-US" dirty="0" err="1">
                <a:latin typeface="Times New Roman" pitchFamily="18" charset="0"/>
                <a:cs typeface="Times New Roman" pitchFamily="18" charset="0"/>
              </a:rPr>
              <a:t>blockchains</a:t>
            </a:r>
            <a:r>
              <a:rPr lang="en-US" dirty="0">
                <a:latin typeface="Times New Roman" pitchFamily="18" charset="0"/>
                <a:cs typeface="Times New Roman" pitchFamily="18" charset="0"/>
              </a:rPr>
              <a:t> such as the </a:t>
            </a:r>
            <a:r>
              <a:rPr lang="en-US" dirty="0" err="1">
                <a:latin typeface="Times New Roman" pitchFamily="18" charset="0"/>
                <a:cs typeface="Times New Roman" pitchFamily="18" charset="0"/>
              </a:rPr>
              <a:t>Bitcoin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and the </a:t>
            </a:r>
            <a:r>
              <a:rPr lang="en-US" dirty="0" err="1">
                <a:latin typeface="Times New Roman" pitchFamily="18" charset="0"/>
                <a:cs typeface="Times New Roman" pitchFamily="18" charset="0"/>
              </a:rPr>
              <a:t>Ethereum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The global consensus and distributed nature of a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enable a fair payment mechanism in TKSE without introducing any TTP.</a:t>
            </a:r>
          </a:p>
        </p:txBody>
      </p:sp>
    </p:spTree>
    <p:extLst>
      <p:ext uri="{BB962C8B-B14F-4D97-AF65-F5344CB8AC3E}">
        <p14:creationId xmlns:p14="http://schemas.microsoft.com/office/powerpoint/2010/main" val="16606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6</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389020" y="58559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AIM</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792145" y="3835954"/>
            <a:ext cx="10624457" cy="646331"/>
          </a:xfrm>
          <a:prstGeom prst="rect">
            <a:avLst/>
          </a:prstGeom>
          <a:noFill/>
        </p:spPr>
        <p:txBody>
          <a:bodyPr wrap="square" rtlCol="0">
            <a:spAutoFit/>
          </a:bodyPr>
          <a:lstStyle/>
          <a:p>
            <a:pPr marL="285750" indent="-285750" algn="just">
              <a:buFont typeface="Arial" pitchFamily="34" charset="0"/>
              <a:buChar char="•"/>
            </a:pPr>
            <a:r>
              <a:rPr lang="en-US" dirty="0" smtClean="0">
                <a:latin typeface="Times New Roman" pitchFamily="18" charset="0"/>
                <a:cs typeface="Times New Roman" pitchFamily="18" charset="0"/>
              </a:rPr>
              <a:t>The main objective of the system is, Our security analysis and performance evaluation indicate that TKSE is secure and efﬁcient and it is suitable for cloud computing. </a:t>
            </a:r>
            <a:endParaRPr lang="en-IN" dirty="0">
              <a:latin typeface="Times New Roman" pitchFamily="18" charset="0"/>
              <a:cs typeface="Times New Roman" pitchFamily="18" charset="0"/>
            </a:endParaRPr>
          </a:p>
        </p:txBody>
      </p:sp>
      <p:sp>
        <p:nvSpPr>
          <p:cNvPr id="9" name="Rectangle 2"/>
          <p:cNvSpPr>
            <a:spLocks noChangeArrowheads="1"/>
          </p:cNvSpPr>
          <p:nvPr/>
        </p:nvSpPr>
        <p:spPr bwMode="auto">
          <a:xfrm>
            <a:off x="389020" y="2856781"/>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OBJECTIVE</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p:cNvSpPr txBox="1"/>
          <p:nvPr/>
        </p:nvSpPr>
        <p:spPr>
          <a:xfrm>
            <a:off x="815591" y="1479617"/>
            <a:ext cx="10624457" cy="923330"/>
          </a:xfrm>
          <a:prstGeom prst="rect">
            <a:avLst/>
          </a:prstGeom>
          <a:noFill/>
        </p:spPr>
        <p:txBody>
          <a:bodyPr wrap="square" rtlCol="0">
            <a:spAutoFit/>
          </a:bodyPr>
          <a:lstStyle/>
          <a:p>
            <a:pPr marL="285750" indent="-285750" algn="just">
              <a:buFont typeface="Arial" pitchFamily="34" charset="0"/>
              <a:buChar char="•"/>
            </a:pPr>
            <a:r>
              <a:rPr lang="en-US" dirty="0">
                <a:latin typeface="Times New Roman" pitchFamily="18" charset="0"/>
                <a:cs typeface="Times New Roman" pitchFamily="18" charset="0"/>
              </a:rPr>
              <a:t>The main aim of </a:t>
            </a:r>
            <a:r>
              <a:rPr lang="en-US" dirty="0" smtClean="0">
                <a:latin typeface="Times New Roman" pitchFamily="18" charset="0"/>
                <a:cs typeface="Times New Roman" pitchFamily="18" charset="0"/>
              </a:rPr>
              <a:t>the project is, </a:t>
            </a:r>
            <a:r>
              <a:rPr lang="en-US" dirty="0">
                <a:latin typeface="Times New Roman" pitchFamily="18" charset="0"/>
                <a:cs typeface="Times New Roman" pitchFamily="18" charset="0"/>
              </a:rPr>
              <a:t>Two-Side verification is a process that involves two authentication methods performed one after the other to verify that someone or something requesting access is who or what they are declared to be.</a:t>
            </a:r>
          </a:p>
        </p:txBody>
      </p:sp>
    </p:spTree>
    <p:extLst>
      <p:ext uri="{BB962C8B-B14F-4D97-AF65-F5344CB8AC3E}">
        <p14:creationId xmlns:p14="http://schemas.microsoft.com/office/powerpoint/2010/main" val="239377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7</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491816"/>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INNOVATIVES OF THE PROJECT</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209320" y="1590922"/>
            <a:ext cx="11982680" cy="2031325"/>
          </a:xfrm>
          <a:prstGeom prst="rect">
            <a:avLst/>
          </a:prstGeom>
          <a:noFill/>
        </p:spPr>
        <p:txBody>
          <a:bodyPr wrap="square" rtlCol="0">
            <a:spAutoFit/>
          </a:bodyPr>
          <a:lstStyle/>
          <a:p>
            <a:pPr marL="342900" indent="-342900" algn="just">
              <a:buFont typeface="Arial" pitchFamily="34" charset="0"/>
              <a:buChar char="•"/>
            </a:pPr>
            <a:r>
              <a:rPr lang="en-US" dirty="0">
                <a:latin typeface="Times New Roman" pitchFamily="18" charset="0"/>
                <a:cs typeface="Times New Roman" pitchFamily="18" charset="0"/>
              </a:rPr>
              <a:t>The innovative of the project is providing security by analyzing based on search and data sharing in cloud computing. </a:t>
            </a:r>
          </a:p>
          <a:p>
            <a:pPr marL="342900" indent="-342900" algn="just">
              <a:buFont typeface="Arial" pitchFamily="34" charset="0"/>
              <a:buChar char="•"/>
            </a:pPr>
            <a:r>
              <a:rPr lang="en-US" dirty="0">
                <a:latin typeface="Times New Roman" pitchFamily="18" charset="0"/>
                <a:cs typeface="Times New Roman" pitchFamily="18" charset="0"/>
              </a:rPr>
              <a:t>Our security analysis and performance evaluation indicate that TKSE is secure and efﬁcient and it is suitable for cloud computing.</a:t>
            </a:r>
          </a:p>
          <a:p>
            <a:pPr marL="342900" indent="-342900" algn="just">
              <a:buFont typeface="Arial" pitchFamily="34" charset="0"/>
              <a:buChar char="•"/>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introduce a system that leverages block chain technology to provide a secure distributed data storage with </a:t>
            </a:r>
            <a:r>
              <a:rPr lang="en-US" dirty="0" smtClean="0">
                <a:latin typeface="Times New Roman" pitchFamily="18" charset="0"/>
                <a:cs typeface="Times New Roman" pitchFamily="18" charset="0"/>
              </a:rPr>
              <a:t>keyword </a:t>
            </a:r>
            <a:r>
              <a:rPr lang="en-US" dirty="0">
                <a:latin typeface="Times New Roman" pitchFamily="18" charset="0"/>
                <a:cs typeface="Times New Roman" pitchFamily="18" charset="0"/>
              </a:rPr>
              <a:t>search service. </a:t>
            </a:r>
          </a:p>
          <a:p>
            <a:pPr marL="342900" indent="-342900" algn="just">
              <a:buFont typeface="Arial" pitchFamily="34" charset="0"/>
              <a:buChar char="•"/>
            </a:pPr>
            <a:r>
              <a:rPr lang="en-US" dirty="0" smtClean="0">
                <a:latin typeface="Times New Roman" pitchFamily="18" charset="0"/>
                <a:cs typeface="Times New Roman" pitchFamily="18" charset="0"/>
              </a:rPr>
              <a:t>TKSE </a:t>
            </a:r>
            <a:r>
              <a:rPr lang="en-US" dirty="0">
                <a:latin typeface="Times New Roman" pitchFamily="18" charset="0"/>
                <a:cs typeface="Times New Roman" pitchFamily="18" charset="0"/>
              </a:rPr>
              <a:t>realizes server-side veriﬁability which protects honest cloud servers from being framed by malicious data owners in the data storage phase. </a:t>
            </a:r>
          </a:p>
        </p:txBody>
      </p:sp>
    </p:spTree>
    <p:extLst>
      <p:ext uri="{BB962C8B-B14F-4D97-AF65-F5344CB8AC3E}">
        <p14:creationId xmlns:p14="http://schemas.microsoft.com/office/powerpoint/2010/main" val="371734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8</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8" y="420162"/>
            <a:ext cx="70299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BASE PAPER</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1230085" y="1469571"/>
            <a:ext cx="7491579" cy="369332"/>
          </a:xfrm>
          <a:prstGeom prst="rect">
            <a:avLst/>
          </a:prstGeom>
          <a:noFill/>
        </p:spPr>
        <p:txBody>
          <a:bodyPr wrap="square" rtlCol="0">
            <a:spAutoFit/>
          </a:bodyPr>
          <a:lstStyle/>
          <a:p>
            <a:pPr algn="just">
              <a:buFont typeface="Arial" panose="020B0604020202020204" pitchFamily="34" charset="0"/>
              <a:buChar char="•"/>
            </a:pPr>
            <a:r>
              <a:rPr lang="en-US" dirty="0">
                <a:latin typeface="Times New Roman" pitchFamily="18" charset="0"/>
                <a:cs typeface="Times New Roman" pitchFamily="18" charset="0"/>
                <a:hlinkClick r:id="rId5" action="ppaction://hlinkfile"/>
              </a:rPr>
              <a:t> https://ieeexplore.ieee.org/document/9594452</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6227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9</a:t>
            </a:fld>
            <a:endParaRPr lang="en-US" sz="2000" dirty="0"/>
          </a:p>
        </p:txBody>
      </p:sp>
      <p:sp>
        <p:nvSpPr>
          <p:cNvPr id="5" name="Footer Placeholder 4">
            <a:extLst>
              <a:ext uri="{FF2B5EF4-FFF2-40B4-BE49-F238E27FC236}">
                <a16:creationId xmlns=""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480093"/>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209320" y="1356462"/>
            <a:ext cx="11982680" cy="2308324"/>
          </a:xfrm>
          <a:prstGeom prst="rect">
            <a:avLst/>
          </a:prstGeom>
          <a:noFill/>
        </p:spPr>
        <p:txBody>
          <a:bodyPr wrap="square" rtlCol="0">
            <a:spAutoFit/>
          </a:bodyPr>
          <a:lstStyle/>
          <a:p>
            <a:pPr marL="342900" indent="-342900" algn="just">
              <a:buFont typeface="Arial" pitchFamily="34" charset="0"/>
              <a:buChar char="•"/>
            </a:pPr>
            <a:r>
              <a:rPr lang="en-US" dirty="0">
                <a:latin typeface="Times New Roman" pitchFamily="18" charset="0"/>
                <a:cs typeface="Times New Roman" pitchFamily="18" charset="0"/>
              </a:rPr>
              <a:t>The untrustworthiness of cloud server and the data privacy of users it is necessary to encrypted the data before outsource the cloud Aiming to realize secure keyword search over encrypted data against malicious users and malicious cloud service providers. </a:t>
            </a:r>
          </a:p>
          <a:p>
            <a:pPr marL="342900" indent="-342900" algn="just">
              <a:buFont typeface="Arial" pitchFamily="34" charset="0"/>
              <a:buChar char="•"/>
            </a:pPr>
            <a:r>
              <a:rPr lang="en-US" dirty="0">
                <a:latin typeface="Times New Roman" pitchFamily="18" charset="0"/>
                <a:cs typeface="Times New Roman" pitchFamily="18" charset="0"/>
              </a:rPr>
              <a:t>The System allows the client to upload their in encrypted form distributes the data content to cloud nodes and ensure data availability using cryptographic techniques. </a:t>
            </a:r>
          </a:p>
          <a:p>
            <a:pPr marL="342900" indent="-342900" algn="just">
              <a:buFont typeface="Arial" pitchFamily="34" charset="0"/>
              <a:buChar char="•"/>
            </a:pPr>
            <a:r>
              <a:rPr lang="en-US" dirty="0">
                <a:latin typeface="Times New Roman" pitchFamily="18" charset="0"/>
                <a:cs typeface="Times New Roman" pitchFamily="18" charset="0"/>
              </a:rPr>
              <a:t>Furthermore, blockchain technologies and hash functions are used to enable payment fairness of search fees without introducing any third party even if the user or the cloud is malicious. Our security analysis and performance evaluation indicate that TKSE is secure and efﬁcient and it is suitable for cloud computing. </a:t>
            </a:r>
          </a:p>
        </p:txBody>
      </p:sp>
    </p:spTree>
    <p:extLst>
      <p:ext uri="{BB962C8B-B14F-4D97-AF65-F5344CB8AC3E}">
        <p14:creationId xmlns:p14="http://schemas.microsoft.com/office/powerpoint/2010/main" val="42479199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1075</TotalTime>
  <Words>2166</Words>
  <Application>Microsoft Office PowerPoint</Application>
  <PresentationFormat>Custom</PresentationFormat>
  <Paragraphs>253</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 MECH 05</dc:creator>
  <cp:lastModifiedBy>WELCOME</cp:lastModifiedBy>
  <cp:revision>784</cp:revision>
  <dcterms:created xsi:type="dcterms:W3CDTF">2019-12-31T08:10:00Z</dcterms:created>
  <dcterms:modified xsi:type="dcterms:W3CDTF">2023-04-20T02:27:37Z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ies>
</file>