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9" r:id="rId14"/>
    <p:sldId id="270" r:id="rId15"/>
    <p:sldId id="276" r:id="rId16"/>
    <p:sldId id="271" r:id="rId17"/>
    <p:sldId id="277" r:id="rId18"/>
    <p:sldId id="272" r:id="rId19"/>
    <p:sldId id="274" r:id="rId20"/>
    <p:sldId id="279" r:id="rId21"/>
    <p:sldId id="280" r:id="rId22"/>
    <p:sldId id="278" r:id="rId23"/>
    <p:sldId id="273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ADC"/>
    <a:srgbClr val="97B1BA"/>
    <a:srgbClr val="3338FF"/>
    <a:srgbClr val="1208DC"/>
    <a:srgbClr val="012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F0EC-F1DE-4AF3-978F-FA4578AFA6CC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E9B7-C0C1-4567-B578-F38E57A634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57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F0EC-F1DE-4AF3-978F-FA4578AFA6CC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E9B7-C0C1-4567-B578-F38E57A634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40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F0EC-F1DE-4AF3-978F-FA4578AFA6CC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E9B7-C0C1-4567-B578-F38E57A634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58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F0EC-F1DE-4AF3-978F-FA4578AFA6CC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E9B7-C0C1-4567-B578-F38E57A634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87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F0EC-F1DE-4AF3-978F-FA4578AFA6CC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E9B7-C0C1-4567-B578-F38E57A634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11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F0EC-F1DE-4AF3-978F-FA4578AFA6CC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E9B7-C0C1-4567-B578-F38E57A634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4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F0EC-F1DE-4AF3-978F-FA4578AFA6CC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E9B7-C0C1-4567-B578-F38E57A634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14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F0EC-F1DE-4AF3-978F-FA4578AFA6CC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E9B7-C0C1-4567-B578-F38E57A634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3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F0EC-F1DE-4AF3-978F-FA4578AFA6CC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E9B7-C0C1-4567-B578-F38E57A634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66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F0EC-F1DE-4AF3-978F-FA4578AFA6CC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E9B7-C0C1-4567-B578-F38E57A634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26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F0EC-F1DE-4AF3-978F-FA4578AFA6CC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E9B7-C0C1-4567-B578-F38E57A634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52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CF0EC-F1DE-4AF3-978F-FA4578AFA6CC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DE9B7-C0C1-4567-B578-F38E57A634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54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powershel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/>
          </p:cNvSpPr>
          <p:nvPr/>
        </p:nvSpPr>
        <p:spPr>
          <a:xfrm>
            <a:off x="1402080" y="894080"/>
            <a:ext cx="9712960" cy="4917440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smtClean="0">
                <a:latin typeface="Century Gothic" panose="020B0502020202020204" pitchFamily="34" charset="0"/>
              </a:rPr>
              <a:t>Взаимодействие с ОС через командный интерфейс</a:t>
            </a:r>
          </a:p>
          <a:p>
            <a:pPr algn="ctr"/>
            <a:endParaRPr lang="ru-RU" sz="2000" dirty="0">
              <a:latin typeface="Century Gothic" panose="020B0502020202020204" pitchFamily="34" charset="0"/>
            </a:endParaRPr>
          </a:p>
          <a:p>
            <a:pPr algn="ctr"/>
            <a:endParaRPr lang="ru-RU" sz="4400" dirty="0" smtClean="0">
              <a:latin typeface="Century Gothic" panose="020B0502020202020204" pitchFamily="34" charset="0"/>
            </a:endParaRPr>
          </a:p>
          <a:p>
            <a:pPr algn="ctr"/>
            <a:r>
              <a:rPr lang="ru-RU" sz="3200" dirty="0" smtClean="0">
                <a:latin typeface="Century Gothic" panose="020B0502020202020204" pitchFamily="34" charset="0"/>
              </a:rPr>
              <a:t>Практика №1</a:t>
            </a:r>
            <a:endParaRPr lang="ru-RU" sz="3200" dirty="0">
              <a:latin typeface="Century Gothic" panose="020B0502020202020204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1402080" y="3810000"/>
            <a:ext cx="9723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5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0" y="0"/>
            <a:ext cx="3302000" cy="7884160"/>
          </a:xfrm>
          <a:prstGeom prst="rect">
            <a:avLst/>
          </a:prstGeom>
          <a:solidFill>
            <a:srgbClr val="DADADC"/>
          </a:solidFill>
          <a:ln>
            <a:solidFill>
              <a:srgbClr val="DAD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0" y="365125"/>
            <a:ext cx="10353040" cy="1325563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Преимущества и недостатки </a:t>
            </a:r>
            <a:r>
              <a:rPr lang="en-US" dirty="0" smtClean="0">
                <a:latin typeface="Century Gothic" panose="020B0502020202020204" pitchFamily="34" charset="0"/>
              </a:rPr>
              <a:t>CLI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53800" y="6065520"/>
            <a:ext cx="838200" cy="792480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858815"/>
              </p:ext>
            </p:extLst>
          </p:nvPr>
        </p:nvGraphicFramePr>
        <p:xfrm>
          <a:off x="447040" y="2745740"/>
          <a:ext cx="11531601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43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438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Преимущества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Недостатки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Решение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Лаконичность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>
                          <a:latin typeface="Century Gothic" panose="020B0502020202020204" pitchFamily="34" charset="0"/>
                        </a:rPr>
                        <a:t>Недружелюбность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Справочная система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Гибкость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Неудобство оперирования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Псевдонимы, </a:t>
                      </a:r>
                      <a:r>
                        <a:rPr lang="ru-RU" dirty="0" err="1" smtClean="0">
                          <a:latin typeface="Century Gothic" panose="020B0502020202020204" pitchFamily="34" charset="0"/>
                        </a:rPr>
                        <a:t>автодополнение</a:t>
                      </a:r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, история команд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Простота решения</a:t>
                      </a:r>
                      <a:r>
                        <a:rPr lang="ru-RU" baseline="0" dirty="0" smtClean="0">
                          <a:latin typeface="Century Gothic" panose="020B0502020202020204" pitchFamily="34" charset="0"/>
                        </a:rPr>
                        <a:t> проблемы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Отсутствие аналогового</a:t>
                      </a:r>
                      <a:r>
                        <a:rPr lang="ru-RU" baseline="0" dirty="0" smtClean="0">
                          <a:latin typeface="Century Gothic" panose="020B0502020202020204" pitchFamily="34" charset="0"/>
                        </a:rPr>
                        <a:t> ввода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Псевдографика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Естественность и лёгкость автоматизации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3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0" y="0"/>
            <a:ext cx="3302000" cy="7884160"/>
          </a:xfrm>
          <a:prstGeom prst="rect">
            <a:avLst/>
          </a:prstGeom>
          <a:solidFill>
            <a:srgbClr val="DADADC"/>
          </a:solidFill>
          <a:ln>
            <a:solidFill>
              <a:srgbClr val="DAD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0" y="365125"/>
            <a:ext cx="3972560" cy="1325563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CMD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53800" y="6065520"/>
            <a:ext cx="838200" cy="792480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11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520685"/>
              </p:ext>
            </p:extLst>
          </p:nvPr>
        </p:nvGraphicFramePr>
        <p:xfrm>
          <a:off x="330199" y="2273300"/>
          <a:ext cx="115316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877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Команда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Описание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entury Gothic" panose="020B0502020202020204" pitchFamily="34" charset="0"/>
                        </a:rPr>
                        <a:t>dir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Вывести содержимое папки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entury Gothic" panose="020B0502020202020204" pitchFamily="34" charset="0"/>
                        </a:rPr>
                        <a:t>mkdir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Создать</a:t>
                      </a:r>
                      <a:r>
                        <a:rPr lang="ru-RU" baseline="0" dirty="0" smtClean="0">
                          <a:latin typeface="Century Gothic" panose="020B0502020202020204" pitchFamily="34" charset="0"/>
                        </a:rPr>
                        <a:t> папку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cd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Перейти</a:t>
                      </a:r>
                      <a:r>
                        <a:rPr lang="ru-RU" baseline="0" dirty="0" smtClean="0">
                          <a:latin typeface="Century Gothic" panose="020B0502020202020204" pitchFamily="34" charset="0"/>
                        </a:rPr>
                        <a:t> в папку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rename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Переименовать файл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move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Переместить</a:t>
                      </a:r>
                      <a:r>
                        <a:rPr lang="ru-RU" baseline="0" dirty="0" smtClean="0">
                          <a:latin typeface="Century Gothic" panose="020B0502020202020204" pitchFamily="34" charset="0"/>
                        </a:rPr>
                        <a:t> файл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entury Gothic" panose="020B0502020202020204" pitchFamily="34" charset="0"/>
                        </a:rPr>
                        <a:t>rmdir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Удалить папку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entury Gothic" panose="020B0502020202020204" pitchFamily="34" charset="0"/>
                        </a:rPr>
                        <a:t>cls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Очистить экран консоли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echo Hello, world!</a:t>
                      </a:r>
                      <a:r>
                        <a:rPr lang="en-US" baseline="0" dirty="0" smtClean="0">
                          <a:latin typeface="Century Gothic" panose="020B0502020202020204" pitchFamily="34" charset="0"/>
                        </a:rPr>
                        <a:t> &gt;&gt; file.txt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Записать</a:t>
                      </a:r>
                      <a:r>
                        <a:rPr lang="ru-RU" baseline="0" dirty="0" smtClean="0">
                          <a:latin typeface="Century Gothic" panose="020B0502020202020204" pitchFamily="34" charset="0"/>
                        </a:rPr>
                        <a:t> текст в файл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76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0" y="0"/>
            <a:ext cx="3302000" cy="7884160"/>
          </a:xfrm>
          <a:prstGeom prst="rect">
            <a:avLst/>
          </a:prstGeom>
          <a:solidFill>
            <a:srgbClr val="DADADC"/>
          </a:solidFill>
          <a:ln>
            <a:solidFill>
              <a:srgbClr val="DAD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0" y="365125"/>
            <a:ext cx="10353040" cy="1325563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CMD vs PowerShell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53800" y="6065520"/>
            <a:ext cx="838200" cy="792480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r>
              <a:rPr lang="en-US" dirty="0" smtClean="0"/>
              <a:t>2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729047"/>
              </p:ext>
            </p:extLst>
          </p:nvPr>
        </p:nvGraphicFramePr>
        <p:xfrm>
          <a:off x="447040" y="2745740"/>
          <a:ext cx="115316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43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438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Возможность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CMD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PowerShell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Обработка исключений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-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+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Параллельное присваивание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-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+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Аргументы по умолчанию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-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+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Именованные параметры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-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+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9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0" y="365125"/>
            <a:ext cx="5273040" cy="1325563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PowerShell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53800" y="6065520"/>
            <a:ext cx="838200" cy="792480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4480" y="3093274"/>
            <a:ext cx="116230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entury Gothic" panose="020B0502020202020204" pitchFamily="34" charset="0"/>
              </a:rPr>
              <a:t>PowerShell </a:t>
            </a:r>
            <a:r>
              <a:rPr lang="en-US" sz="3200" dirty="0" smtClean="0">
                <a:latin typeface="Century Gothic" panose="020B0502020202020204" pitchFamily="34" charset="0"/>
              </a:rPr>
              <a:t>– </a:t>
            </a:r>
            <a:r>
              <a:rPr lang="ru-RU" sz="3200" dirty="0" smtClean="0">
                <a:latin typeface="Century Gothic" panose="020B0502020202020204" pitchFamily="34" charset="0"/>
              </a:rPr>
              <a:t>«расширяемое средство автоматизации от </a:t>
            </a:r>
            <a:r>
              <a:rPr lang="en-US" sz="3200" dirty="0" smtClean="0">
                <a:latin typeface="Century Gothic" panose="020B0502020202020204" pitchFamily="34" charset="0"/>
              </a:rPr>
              <a:t>Microsoft</a:t>
            </a:r>
            <a:r>
              <a:rPr lang="ru-RU" sz="3200" dirty="0" smtClean="0">
                <a:latin typeface="Century Gothic" panose="020B0502020202020204" pitchFamily="34" charset="0"/>
              </a:rPr>
              <a:t>»</a:t>
            </a:r>
          </a:p>
          <a:p>
            <a:r>
              <a:rPr lang="en-US" sz="3200" b="1" dirty="0" smtClean="0">
                <a:latin typeface="Century Gothic" panose="020B0502020202020204" pitchFamily="34" charset="0"/>
              </a:rPr>
              <a:t>PowerShell ISE </a:t>
            </a:r>
            <a:r>
              <a:rPr lang="en-US" sz="3200" dirty="0" smtClean="0">
                <a:latin typeface="Century Gothic" panose="020B0502020202020204" pitchFamily="34" charset="0"/>
              </a:rPr>
              <a:t>– </a:t>
            </a:r>
            <a:r>
              <a:rPr lang="ru-RU" sz="3200" dirty="0" smtClean="0">
                <a:latin typeface="Century Gothic" panose="020B0502020202020204" pitchFamily="34" charset="0"/>
              </a:rPr>
              <a:t>интегрированная среда разработки скриптов</a:t>
            </a:r>
            <a:endParaRPr lang="en-US" sz="320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0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0" y="365125"/>
            <a:ext cx="7223760" cy="1325563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ru-RU" dirty="0" err="1" smtClean="0">
                <a:latin typeface="Century Gothic" panose="020B0502020202020204" pitchFamily="34" charset="0"/>
              </a:rPr>
              <a:t>Командлеты</a:t>
            </a:r>
            <a:r>
              <a:rPr lang="ru-RU" dirty="0" smtClean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>(cmdlets)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53800" y="6065520"/>
            <a:ext cx="838200" cy="792480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4480" y="1975674"/>
            <a:ext cx="116230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Century Gothic" panose="020B0502020202020204" pitchFamily="34" charset="0"/>
              </a:rPr>
              <a:t>Команда </a:t>
            </a:r>
            <a:r>
              <a:rPr lang="en-US" sz="3200" dirty="0" smtClean="0">
                <a:latin typeface="Century Gothic" panose="020B0502020202020204" pitchFamily="34" charset="0"/>
              </a:rPr>
              <a:t>PowerShell </a:t>
            </a:r>
            <a:r>
              <a:rPr lang="ru-RU" sz="3200" dirty="0" smtClean="0">
                <a:latin typeface="Century Gothic" panose="020B0502020202020204" pitchFamily="34" charset="0"/>
              </a:rPr>
              <a:t>(</a:t>
            </a:r>
            <a:r>
              <a:rPr lang="ru-RU" sz="3200" dirty="0" err="1" smtClean="0">
                <a:latin typeface="Century Gothic" panose="020B0502020202020204" pitchFamily="34" charset="0"/>
              </a:rPr>
              <a:t>командлет</a:t>
            </a:r>
            <a:r>
              <a:rPr lang="ru-RU" sz="3200" dirty="0" smtClean="0">
                <a:latin typeface="Century Gothic" panose="020B0502020202020204" pitchFamily="34" charset="0"/>
              </a:rPr>
              <a:t>) представляет собой специальный класс </a:t>
            </a:r>
            <a:r>
              <a:rPr lang="en-US" sz="3200" dirty="0" smtClean="0">
                <a:latin typeface="Century Gothic" panose="020B0502020202020204" pitchFamily="34" charset="0"/>
              </a:rPr>
              <a:t>.NET.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Century Gothic" panose="020B0502020202020204" pitchFamily="34" charset="0"/>
              </a:rPr>
              <a:t>Название </a:t>
            </a:r>
            <a:r>
              <a:rPr lang="ru-RU" sz="3200" dirty="0" err="1" smtClean="0">
                <a:latin typeface="Century Gothic" panose="020B0502020202020204" pitchFamily="34" charset="0"/>
              </a:rPr>
              <a:t>командлетов</a:t>
            </a:r>
            <a:r>
              <a:rPr lang="ru-RU" sz="3200" dirty="0" smtClean="0">
                <a:latin typeface="Century Gothic" panose="020B0502020202020204" pitchFamily="34" charset="0"/>
              </a:rPr>
              <a:t> выстраиваются по типу «Глагол-существительное»</a:t>
            </a:r>
            <a:endParaRPr lang="en-US" sz="3200" dirty="0" smtClean="0">
              <a:latin typeface="Century Gothic" panose="020B0502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Century Gothic" panose="020B0502020202020204" pitchFamily="34" charset="0"/>
              </a:rPr>
              <a:t>Пример: </a:t>
            </a:r>
            <a:r>
              <a:rPr lang="en-US" sz="3200" dirty="0" smtClean="0">
                <a:latin typeface="Century Gothic" panose="020B0502020202020204" pitchFamily="34" charset="0"/>
              </a:rPr>
              <a:t>Get-History (</a:t>
            </a:r>
            <a:r>
              <a:rPr lang="ru-RU" sz="3200" dirty="0" smtClean="0">
                <a:latin typeface="Century Gothic" panose="020B0502020202020204" pitchFamily="34" charset="0"/>
              </a:rPr>
              <a:t>список команд, введённых в ходе текущей сессии)</a:t>
            </a:r>
            <a:endParaRPr lang="en-US" sz="3200" dirty="0" smtClean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Century Gothic" panose="020B0502020202020204" pitchFamily="34" charset="0"/>
              </a:rPr>
              <a:t>Список </a:t>
            </a:r>
            <a:r>
              <a:rPr lang="ru-RU" sz="3200" dirty="0" err="1" smtClean="0">
                <a:latin typeface="Century Gothic" panose="020B0502020202020204" pitchFamily="34" charset="0"/>
              </a:rPr>
              <a:t>командлетов</a:t>
            </a:r>
            <a:r>
              <a:rPr lang="ru-RU" sz="3200" dirty="0" smtClean="0">
                <a:latin typeface="Century Gothic" panose="020B0502020202020204" pitchFamily="34" charset="0"/>
              </a:rPr>
              <a:t>: </a:t>
            </a:r>
            <a:r>
              <a:rPr lang="en-US" sz="3200" dirty="0" smtClean="0">
                <a:latin typeface="Century Gothic" panose="020B0502020202020204" pitchFamily="34" charset="0"/>
              </a:rPr>
              <a:t>Get-Command –Type cmdlet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Century Gothic" panose="020B0502020202020204" pitchFamily="34" charset="0"/>
              </a:rPr>
              <a:t>Пример: </a:t>
            </a:r>
            <a:r>
              <a:rPr lang="en-US" sz="3200" dirty="0" smtClean="0">
                <a:latin typeface="Century Gothic" panose="020B0502020202020204" pitchFamily="34" charset="0"/>
              </a:rPr>
              <a:t>Get-Command –Verb Get</a:t>
            </a:r>
          </a:p>
          <a:p>
            <a:endParaRPr lang="en-US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6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0" y="365125"/>
            <a:ext cx="7223760" cy="1325563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ru-RU" dirty="0" err="1" smtClean="0">
                <a:latin typeface="Century Gothic" panose="020B0502020202020204" pitchFamily="34" charset="0"/>
              </a:rPr>
              <a:t>Алиасы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53800" y="6065520"/>
            <a:ext cx="838200" cy="792480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r>
              <a:rPr lang="ru-RU" dirty="0"/>
              <a:t>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480" y="1975674"/>
            <a:ext cx="116230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Для часто используемых </a:t>
            </a:r>
            <a:r>
              <a:rPr lang="ru-RU" sz="3200" dirty="0" err="1"/>
              <a:t>командлетов</a:t>
            </a:r>
            <a:r>
              <a:rPr lang="ru-RU" sz="3200" dirty="0"/>
              <a:t> и внешних утилит в </a:t>
            </a:r>
            <a:r>
              <a:rPr lang="en-US" sz="3200" dirty="0"/>
              <a:t>Windows PowerShell</a:t>
            </a:r>
            <a:r>
              <a:rPr lang="ru-RU" sz="3200" dirty="0"/>
              <a:t> есть короткие синонимы – </a:t>
            </a:r>
            <a:r>
              <a:rPr lang="ru-RU" sz="3200" dirty="0" err="1"/>
              <a:t>алиасы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Полный список синонимов можно посмотреть с помощью </a:t>
            </a:r>
            <a:r>
              <a:rPr lang="ru-RU" sz="3200" dirty="0" err="1"/>
              <a:t>командлета</a:t>
            </a:r>
            <a:r>
              <a:rPr lang="ru-RU" sz="3200" dirty="0"/>
              <a:t> </a:t>
            </a:r>
            <a:r>
              <a:rPr lang="en-US" sz="3200" dirty="0"/>
              <a:t>Get-Alias</a:t>
            </a:r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Например, </a:t>
            </a:r>
            <a:r>
              <a:rPr lang="en-US" sz="3200" dirty="0" err="1"/>
              <a:t>dir</a:t>
            </a:r>
            <a:r>
              <a:rPr lang="ru-RU" sz="3200" dirty="0"/>
              <a:t> – </a:t>
            </a:r>
            <a:r>
              <a:rPr lang="ru-RU" sz="3200" dirty="0" err="1"/>
              <a:t>алиас</a:t>
            </a:r>
            <a:r>
              <a:rPr lang="ru-RU" sz="3200" dirty="0"/>
              <a:t> для </a:t>
            </a:r>
            <a:r>
              <a:rPr lang="ru-RU" sz="3200" dirty="0" err="1"/>
              <a:t>командлета</a:t>
            </a:r>
            <a:r>
              <a:rPr lang="ru-RU" sz="3200" dirty="0"/>
              <a:t> </a:t>
            </a:r>
            <a:r>
              <a:rPr lang="en-US" sz="3200" dirty="0"/>
              <a:t>Get-</a:t>
            </a:r>
            <a:r>
              <a:rPr lang="en-US" sz="3200" dirty="0" err="1"/>
              <a:t>ChildItem</a:t>
            </a:r>
            <a:endParaRPr lang="en-US" sz="3200" dirty="0"/>
          </a:p>
          <a:p>
            <a:r>
              <a:rPr lang="ru-RU" sz="3200" dirty="0"/>
              <a:t>Найти </a:t>
            </a:r>
            <a:r>
              <a:rPr lang="ru-RU" sz="3200" dirty="0" err="1"/>
              <a:t>командлет</a:t>
            </a:r>
            <a:r>
              <a:rPr lang="ru-RU" sz="3200" dirty="0"/>
              <a:t>, соответствующий </a:t>
            </a:r>
            <a:r>
              <a:rPr lang="ru-RU" sz="3200" dirty="0" err="1"/>
              <a:t>алиасу</a:t>
            </a:r>
            <a:r>
              <a:rPr lang="ru-RU" sz="3200" dirty="0"/>
              <a:t> </a:t>
            </a:r>
            <a:r>
              <a:rPr lang="en-US" sz="3200" dirty="0"/>
              <a:t>ls: Get-Alias ls</a:t>
            </a:r>
          </a:p>
          <a:p>
            <a:r>
              <a:rPr lang="ru-RU" sz="3200" dirty="0"/>
              <a:t>Найти </a:t>
            </a:r>
            <a:r>
              <a:rPr lang="ru-RU" sz="3200" dirty="0" err="1"/>
              <a:t>алиас</a:t>
            </a:r>
            <a:r>
              <a:rPr lang="ru-RU" sz="3200" dirty="0"/>
              <a:t>, соответствующий </a:t>
            </a:r>
            <a:r>
              <a:rPr lang="ru-RU" sz="3200" dirty="0" err="1"/>
              <a:t>командлету</a:t>
            </a:r>
            <a:r>
              <a:rPr lang="ru-RU" sz="3200" dirty="0"/>
              <a:t> </a:t>
            </a:r>
            <a:r>
              <a:rPr lang="en-US" sz="3200" dirty="0"/>
              <a:t>Get-</a:t>
            </a:r>
            <a:r>
              <a:rPr lang="en-US" sz="3200" dirty="0" err="1"/>
              <a:t>ChildItem</a:t>
            </a:r>
            <a:r>
              <a:rPr lang="en-US" sz="3200" dirty="0"/>
              <a:t>: Get-Alias –Definition Get-</a:t>
            </a:r>
            <a:r>
              <a:rPr lang="en-US" sz="3200" dirty="0" err="1"/>
              <a:t>ChildItem</a:t>
            </a:r>
            <a:endParaRPr lang="en-US" sz="3200" dirty="0"/>
          </a:p>
          <a:p>
            <a:endParaRPr lang="en-US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02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0" y="0"/>
            <a:ext cx="3302000" cy="7884160"/>
          </a:xfrm>
          <a:prstGeom prst="rect">
            <a:avLst/>
          </a:prstGeom>
          <a:solidFill>
            <a:srgbClr val="DADADC"/>
          </a:solidFill>
          <a:ln>
            <a:solidFill>
              <a:srgbClr val="DAD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0" y="365125"/>
            <a:ext cx="3972560" cy="1325563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PowerShell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53800" y="6065520"/>
            <a:ext cx="838200" cy="792480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r>
              <a:rPr lang="ru-RU" dirty="0"/>
              <a:t>6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150474"/>
              </p:ext>
            </p:extLst>
          </p:nvPr>
        </p:nvGraphicFramePr>
        <p:xfrm>
          <a:off x="330199" y="1920240"/>
          <a:ext cx="11531601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877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Команда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Описание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Get-</a:t>
                      </a:r>
                      <a:r>
                        <a:rPr lang="en-US" dirty="0" err="1" smtClean="0">
                          <a:latin typeface="Century Gothic" panose="020B0502020202020204" pitchFamily="34" charset="0"/>
                        </a:rPr>
                        <a:t>ChildItem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Вывести содержимое папки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New-Item</a:t>
                      </a:r>
                      <a:r>
                        <a:rPr lang="en-US" baseline="0" dirty="0" smtClean="0">
                          <a:latin typeface="Century Gothic" panose="020B0502020202020204" pitchFamily="34" charset="0"/>
                        </a:rPr>
                        <a:t> dir1 –</a:t>
                      </a:r>
                      <a:r>
                        <a:rPr lang="en-US" baseline="0" dirty="0" err="1" smtClean="0">
                          <a:latin typeface="Century Gothic" panose="020B0502020202020204" pitchFamily="34" charset="0"/>
                        </a:rPr>
                        <a:t>ItemType</a:t>
                      </a:r>
                      <a:r>
                        <a:rPr lang="en-US" baseline="0" dirty="0" smtClean="0">
                          <a:latin typeface="Century Gothic" panose="020B0502020202020204" pitchFamily="34" charset="0"/>
                        </a:rPr>
                        <a:t> Directory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Создать</a:t>
                      </a:r>
                      <a:r>
                        <a:rPr lang="ru-RU" baseline="0" dirty="0" smtClean="0">
                          <a:latin typeface="Century Gothic" panose="020B0502020202020204" pitchFamily="34" charset="0"/>
                        </a:rPr>
                        <a:t> папку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Cd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Перейти</a:t>
                      </a:r>
                      <a:r>
                        <a:rPr lang="ru-RU" baseline="0" dirty="0" smtClean="0">
                          <a:latin typeface="Century Gothic" panose="020B0502020202020204" pitchFamily="34" charset="0"/>
                        </a:rPr>
                        <a:t> в папку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Move-Item</a:t>
                      </a:r>
                      <a:r>
                        <a:rPr lang="en-US" baseline="0" dirty="0" smtClean="0">
                          <a:latin typeface="Century Gothic" panose="020B0502020202020204" pitchFamily="34" charset="0"/>
                        </a:rPr>
                        <a:t> file.txt file1.txt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Переименовать файл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Move-Item</a:t>
                      </a:r>
                      <a:r>
                        <a:rPr lang="en-US" baseline="0" dirty="0" smtClean="0">
                          <a:latin typeface="Century Gothic" panose="020B0502020202020204" pitchFamily="34" charset="0"/>
                        </a:rPr>
                        <a:t> file.txt dir1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Переместить</a:t>
                      </a:r>
                      <a:r>
                        <a:rPr lang="ru-RU" baseline="0" dirty="0" smtClean="0">
                          <a:latin typeface="Century Gothic" panose="020B0502020202020204" pitchFamily="34" charset="0"/>
                        </a:rPr>
                        <a:t> файл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Remove-Item</a:t>
                      </a:r>
                      <a:r>
                        <a:rPr lang="en-US" baseline="0" dirty="0" smtClean="0">
                          <a:latin typeface="Century Gothic" panose="020B0502020202020204" pitchFamily="34" charset="0"/>
                        </a:rPr>
                        <a:t> –Path </a:t>
                      </a:r>
                      <a:r>
                        <a:rPr lang="en-US" baseline="0" dirty="0" err="1" smtClean="0">
                          <a:latin typeface="Century Gothic" panose="020B0502020202020204" pitchFamily="34" charset="0"/>
                        </a:rPr>
                        <a:t>dir_path</a:t>
                      </a:r>
                      <a:r>
                        <a:rPr lang="en-US" baseline="0" dirty="0" smtClean="0">
                          <a:latin typeface="Century Gothic" panose="020B0502020202020204" pitchFamily="34" charset="0"/>
                        </a:rPr>
                        <a:t> –</a:t>
                      </a:r>
                      <a:r>
                        <a:rPr lang="en-US" baseline="0" dirty="0" err="1" smtClean="0">
                          <a:latin typeface="Century Gothic" panose="020B0502020202020204" pitchFamily="34" charset="0"/>
                        </a:rPr>
                        <a:t>Recurse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Удалить папку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Clear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Очистить экран консоли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Set-Content file.txt “Hello, world” -Force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entury Gothic" panose="020B0502020202020204" pitchFamily="34" charset="0"/>
                        </a:rPr>
                        <a:t>Записать</a:t>
                      </a:r>
                      <a:r>
                        <a:rPr lang="ru-RU" baseline="0" dirty="0" smtClean="0">
                          <a:latin typeface="Century Gothic" panose="020B0502020202020204" pitchFamily="34" charset="0"/>
                        </a:rPr>
                        <a:t> текст в файл</a:t>
                      </a:r>
                      <a:endParaRPr lang="ru-RU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41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0" y="0"/>
            <a:ext cx="3302000" cy="7884160"/>
          </a:xfrm>
          <a:prstGeom prst="rect">
            <a:avLst/>
          </a:prstGeom>
          <a:solidFill>
            <a:srgbClr val="DADADC"/>
          </a:solidFill>
          <a:ln>
            <a:solidFill>
              <a:srgbClr val="DAD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0" y="365125"/>
            <a:ext cx="3972560" cy="1325563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>
            <a:normAutofit fontScale="90000"/>
          </a:bodyPr>
          <a:lstStyle/>
          <a:p>
            <a:r>
              <a:rPr lang="ru-RU" smtClean="0">
                <a:latin typeface="Century Gothic" panose="020B0502020202020204" pitchFamily="34" charset="0"/>
              </a:rPr>
              <a:t>В</a:t>
            </a:r>
            <a:r>
              <a:rPr lang="ru-RU">
                <a:latin typeface="Century Gothic" panose="020B0502020202020204" pitchFamily="34" charset="0"/>
              </a:rPr>
              <a:t>к</a:t>
            </a:r>
            <a:r>
              <a:rPr lang="ru-RU" smtClean="0">
                <a:latin typeface="Century Gothic" panose="020B0502020202020204" pitchFamily="34" charset="0"/>
              </a:rPr>
              <a:t>лючить </a:t>
            </a:r>
            <a:r>
              <a:rPr lang="ru-RU" dirty="0" smtClean="0">
                <a:latin typeface="Century Gothic" panose="020B0502020202020204" pitchFamily="34" charset="0"/>
              </a:rPr>
              <a:t>выполнение скриптов в </a:t>
            </a:r>
            <a:r>
              <a:rPr lang="en-US" dirty="0" smtClean="0">
                <a:latin typeface="Century Gothic" panose="020B0502020202020204" pitchFamily="34" charset="0"/>
              </a:rPr>
              <a:t>PowerShell </a:t>
            </a:r>
            <a:r>
              <a:rPr lang="ru-RU" dirty="0" smtClean="0">
                <a:latin typeface="Century Gothic" panose="020B0502020202020204" pitchFamily="34" charset="0"/>
              </a:rPr>
              <a:t>(из-под администратора)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53800" y="6065520"/>
            <a:ext cx="838200" cy="792480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r>
              <a:rPr lang="ru-RU" dirty="0"/>
              <a:t>7</a:t>
            </a:r>
          </a:p>
        </p:txBody>
      </p:sp>
      <p:pic>
        <p:nvPicPr>
          <p:cNvPr id="7" name="Google Shape;148;p9"/>
          <p:cNvPicPr preferRelativeResize="0">
            <a:picLocks noGr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5166" y="1907859"/>
            <a:ext cx="10921669" cy="3042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620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0" y="0"/>
            <a:ext cx="3302000" cy="7884160"/>
          </a:xfrm>
          <a:prstGeom prst="rect">
            <a:avLst/>
          </a:prstGeom>
          <a:solidFill>
            <a:srgbClr val="DADADC"/>
          </a:solidFill>
          <a:ln>
            <a:solidFill>
              <a:srgbClr val="DAD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0" y="365125"/>
            <a:ext cx="7223760" cy="1325563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Пример скрипта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53800" y="6065520"/>
            <a:ext cx="838200" cy="792480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r>
              <a:rPr lang="ru-RU" dirty="0"/>
              <a:t>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480" y="1975674"/>
            <a:ext cx="11623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Century Gothic" panose="020B0502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16" y="1975674"/>
            <a:ext cx="7726567" cy="45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3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0" y="0"/>
            <a:ext cx="3302000" cy="7884160"/>
          </a:xfrm>
          <a:prstGeom prst="rect">
            <a:avLst/>
          </a:prstGeom>
          <a:solidFill>
            <a:srgbClr val="DADADC"/>
          </a:solidFill>
          <a:ln>
            <a:solidFill>
              <a:srgbClr val="DAD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0" y="365125"/>
            <a:ext cx="8727440" cy="1325563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Пример скрипта. Работа с параметрами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53800" y="6065520"/>
            <a:ext cx="838200" cy="792480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r>
              <a:rPr lang="ru-RU" dirty="0"/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480" y="1975674"/>
            <a:ext cx="11623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Century Gothic" panose="020B0502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3206035"/>
            <a:ext cx="5746600" cy="15894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93280" y="2458720"/>
            <a:ext cx="4795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Варианты запуска скрипта: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.\readParam.ps1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entury Gothic" panose="020B0502020202020204" pitchFamily="34" charset="0"/>
              </a:rPr>
              <a:t>fileName</a:t>
            </a:r>
            <a:r>
              <a:rPr lang="en-US" dirty="0" smtClean="0">
                <a:latin typeface="Century Gothic" panose="020B0502020202020204" pitchFamily="34" charset="0"/>
              </a:rPr>
              <a:t>: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.\readParam.ps1 changeName.ps1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entury Gothic" panose="020B0502020202020204" pitchFamily="34" charset="0"/>
              </a:rPr>
              <a:t>fileName</a:t>
            </a:r>
            <a:r>
              <a:rPr lang="en-US" dirty="0" smtClean="0">
                <a:latin typeface="Century Gothic" panose="020B0502020202020204" pitchFamily="34" charset="0"/>
              </a:rPr>
              <a:t>: changeName.ps1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.\readParam.ps1 –</a:t>
            </a:r>
            <a:r>
              <a:rPr lang="en-US" dirty="0" err="1" smtClean="0">
                <a:latin typeface="Century Gothic" panose="020B0502020202020204" pitchFamily="34" charset="0"/>
              </a:rPr>
              <a:t>fileName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>changeName.ps1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entury Gothic" panose="020B0502020202020204" pitchFamily="34" charset="0"/>
              </a:rPr>
              <a:t>fileName</a:t>
            </a:r>
            <a:r>
              <a:rPr lang="en-US" dirty="0" smtClean="0">
                <a:latin typeface="Century Gothic" panose="020B0502020202020204" pitchFamily="34" charset="0"/>
              </a:rPr>
              <a:t>: changeName.ps1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3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0" y="0"/>
            <a:ext cx="3302000" cy="7884160"/>
          </a:xfrm>
          <a:prstGeom prst="rect">
            <a:avLst/>
          </a:prstGeom>
          <a:solidFill>
            <a:srgbClr val="DADADC"/>
          </a:solidFill>
          <a:ln>
            <a:solidFill>
              <a:srgbClr val="DAD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0" y="365125"/>
            <a:ext cx="9001760" cy="1325563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365125"/>
            <a:ext cx="8331200" cy="1097915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Место ОС в структуре ПО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53800" y="6065520"/>
            <a:ext cx="838200" cy="792480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87575" y="2156460"/>
            <a:ext cx="7816850" cy="4155440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187575" y="5273040"/>
            <a:ext cx="7816850" cy="10388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Аппаратное обеспечение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87575" y="4234180"/>
            <a:ext cx="7816850" cy="1038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Операционная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система</a:t>
            </a:r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87575" y="3195320"/>
            <a:ext cx="7816850" cy="1038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Программа пользовательского интерфейса</a:t>
            </a:r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187575" y="2156460"/>
            <a:ext cx="7816850" cy="1038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0342880" y="3422362"/>
            <a:ext cx="176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Century Gothic" panose="020B0502020202020204" pitchFamily="34" charset="0"/>
              </a:rPr>
              <a:t>Программное обеспечение</a:t>
            </a:r>
            <a:endParaRPr lang="ru-RU" sz="1600" dirty="0">
              <a:latin typeface="Century Gothic" panose="020B0502020202020204" pitchFamily="34" charset="0"/>
            </a:endParaRPr>
          </a:p>
        </p:txBody>
      </p:sp>
      <p:sp>
        <p:nvSpPr>
          <p:cNvPr id="13" name="Правая фигурная скобка 12"/>
          <p:cNvSpPr/>
          <p:nvPr/>
        </p:nvSpPr>
        <p:spPr>
          <a:xfrm>
            <a:off x="10078720" y="2156460"/>
            <a:ext cx="335280" cy="31165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65443" y="4338111"/>
            <a:ext cx="1767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Century Gothic" panose="020B0502020202020204" pitchFamily="34" charset="0"/>
              </a:rPr>
              <a:t>Режим </a:t>
            </a:r>
          </a:p>
          <a:p>
            <a:r>
              <a:rPr lang="ru-RU" sz="1600" dirty="0" smtClean="0">
                <a:latin typeface="Century Gothic" panose="020B0502020202020204" pitchFamily="34" charset="0"/>
              </a:rPr>
              <a:t>работы </a:t>
            </a:r>
          </a:p>
          <a:p>
            <a:r>
              <a:rPr lang="ru-RU" sz="1600" dirty="0" smtClean="0">
                <a:latin typeface="Century Gothic" panose="020B0502020202020204" pitchFamily="34" charset="0"/>
              </a:rPr>
              <a:t>ядра</a:t>
            </a:r>
            <a:endParaRPr lang="ru-RU" sz="1600" dirty="0"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5443" y="2779821"/>
            <a:ext cx="1767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Century Gothic" panose="020B0502020202020204" pitchFamily="34" charset="0"/>
              </a:rPr>
              <a:t>Режим </a:t>
            </a:r>
          </a:p>
          <a:p>
            <a:r>
              <a:rPr lang="ru-RU" sz="1600" dirty="0" smtClean="0">
                <a:latin typeface="Century Gothic" panose="020B0502020202020204" pitchFamily="34" charset="0"/>
              </a:rPr>
              <a:t>работы </a:t>
            </a:r>
          </a:p>
          <a:p>
            <a:r>
              <a:rPr lang="ru-RU" sz="1600" dirty="0" smtClean="0">
                <a:latin typeface="Century Gothic" panose="020B0502020202020204" pitchFamily="34" charset="0"/>
              </a:rPr>
              <a:t>пользователя</a:t>
            </a:r>
            <a:endParaRPr lang="ru-RU" sz="1600" dirty="0">
              <a:latin typeface="Century Gothic" panose="020B0502020202020204" pitchFamily="34" charset="0"/>
            </a:endParaRPr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1991360" y="4234180"/>
            <a:ext cx="141923" cy="10388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Левая фигурная скобка 17"/>
          <p:cNvSpPr/>
          <p:nvPr/>
        </p:nvSpPr>
        <p:spPr>
          <a:xfrm>
            <a:off x="1991360" y="2156460"/>
            <a:ext cx="141923" cy="199898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2590800" y="2367280"/>
            <a:ext cx="1137920" cy="629920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Веб-браузер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5359400" y="2384479"/>
            <a:ext cx="1473200" cy="629920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Электронная почта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8463280" y="2384479"/>
            <a:ext cx="1137920" cy="629920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Редактор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2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0" y="0"/>
            <a:ext cx="3302000" cy="7884160"/>
          </a:xfrm>
          <a:prstGeom prst="rect">
            <a:avLst/>
          </a:prstGeom>
          <a:solidFill>
            <a:srgbClr val="DADADC"/>
          </a:solidFill>
          <a:ln>
            <a:solidFill>
              <a:srgbClr val="DAD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0" y="365125"/>
            <a:ext cx="8727440" cy="1325563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Пример скрипта. Обработка ошибок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53800" y="6065520"/>
            <a:ext cx="838200" cy="792480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4480" y="1975674"/>
            <a:ext cx="11623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2458720"/>
            <a:ext cx="111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784" y="2191968"/>
            <a:ext cx="7128794" cy="356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6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0" y="0"/>
            <a:ext cx="3302000" cy="7884160"/>
          </a:xfrm>
          <a:prstGeom prst="rect">
            <a:avLst/>
          </a:prstGeom>
          <a:solidFill>
            <a:srgbClr val="DADADC"/>
          </a:solidFill>
          <a:ln>
            <a:solidFill>
              <a:srgbClr val="DAD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0" y="365125"/>
            <a:ext cx="8727440" cy="1325563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Пример скрипта. Лямбда-функции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53800" y="6065520"/>
            <a:ext cx="838200" cy="792480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21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4480" y="1975674"/>
            <a:ext cx="11623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2458720"/>
            <a:ext cx="111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2" y="2163476"/>
            <a:ext cx="6095999" cy="411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9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0" y="0"/>
            <a:ext cx="3302000" cy="7884160"/>
          </a:xfrm>
          <a:prstGeom prst="rect">
            <a:avLst/>
          </a:prstGeom>
          <a:solidFill>
            <a:srgbClr val="DADADC"/>
          </a:solidFill>
          <a:ln>
            <a:solidFill>
              <a:srgbClr val="DAD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0" y="365125"/>
            <a:ext cx="8727440" cy="1325563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Конвейер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53800" y="6065520"/>
            <a:ext cx="838200" cy="792480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22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4480" y="1975674"/>
            <a:ext cx="11623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2458720"/>
            <a:ext cx="1115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Dir | </a:t>
            </a:r>
            <a:r>
              <a:rPr lang="en-US" dirty="0" err="1" smtClean="0">
                <a:latin typeface="Century Gothic" panose="020B0502020202020204" pitchFamily="34" charset="0"/>
              </a:rPr>
              <a:t>ren</a:t>
            </a:r>
            <a:r>
              <a:rPr lang="en-US" dirty="0" smtClean="0">
                <a:latin typeface="Century Gothic" panose="020B0502020202020204" pitchFamily="34" charset="0"/>
              </a:rPr>
              <a:t> –</a:t>
            </a:r>
            <a:r>
              <a:rPr lang="en-US" dirty="0" err="1" smtClean="0">
                <a:latin typeface="Century Gothic" panose="020B0502020202020204" pitchFamily="34" charset="0"/>
              </a:rPr>
              <a:t>NameName</a:t>
            </a:r>
            <a:r>
              <a:rPr lang="en-US" dirty="0" smtClean="0">
                <a:latin typeface="Century Gothic" panose="020B0502020202020204" pitchFamily="34" charset="0"/>
              </a:rPr>
              <a:t> { $_.</a:t>
            </a:r>
            <a:r>
              <a:rPr lang="en-US" dirty="0" err="1" smtClean="0">
                <a:latin typeface="Century Gothic" panose="020B0502020202020204" pitchFamily="34" charset="0"/>
              </a:rPr>
              <a:t>BaseName</a:t>
            </a:r>
            <a:r>
              <a:rPr lang="en-US" dirty="0" smtClean="0">
                <a:latin typeface="Century Gothic" panose="020B0502020202020204" pitchFamily="34" charset="0"/>
              </a:rPr>
              <a:t> + “999” + $_.Extension }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Get-</a:t>
            </a:r>
            <a:r>
              <a:rPr lang="en-US" dirty="0" err="1" smtClean="0">
                <a:latin typeface="Century Gothic" panose="020B0502020202020204" pitchFamily="34" charset="0"/>
              </a:rPr>
              <a:t>ChildItem</a:t>
            </a:r>
            <a:r>
              <a:rPr lang="en-US" dirty="0" smtClean="0">
                <a:latin typeface="Century Gothic" panose="020B0502020202020204" pitchFamily="34" charset="0"/>
              </a:rPr>
              <a:t> . *txt | Rename-Item –</a:t>
            </a:r>
            <a:r>
              <a:rPr lang="en-US" dirty="0" err="1" smtClean="0">
                <a:latin typeface="Century Gothic" panose="020B0502020202020204" pitchFamily="34" charset="0"/>
              </a:rPr>
              <a:t>NewName</a:t>
            </a:r>
            <a:r>
              <a:rPr lang="en-US" dirty="0" smtClean="0">
                <a:latin typeface="Century Gothic" panose="020B0502020202020204" pitchFamily="34" charset="0"/>
              </a:rPr>
              <a:t> { $_.Name –replace ‘.txt’ ‘.log’ }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Dir . *.txt | </a:t>
            </a:r>
            <a:r>
              <a:rPr lang="en-US" dirty="0" err="1" smtClean="0">
                <a:latin typeface="Century Gothic" panose="020B0502020202020204" pitchFamily="34" charset="0"/>
              </a:rPr>
              <a:t>ren</a:t>
            </a:r>
            <a:r>
              <a:rPr lang="en-US" dirty="0" smtClean="0">
                <a:latin typeface="Century Gothic" panose="020B0502020202020204" pitchFamily="34" charset="0"/>
              </a:rPr>
              <a:t> –</a:t>
            </a:r>
            <a:r>
              <a:rPr lang="en-US" dirty="0" err="1" smtClean="0">
                <a:latin typeface="Century Gothic" panose="020B0502020202020204" pitchFamily="34" charset="0"/>
              </a:rPr>
              <a:t>NewName</a:t>
            </a:r>
            <a:r>
              <a:rPr lang="en-US" dirty="0" smtClean="0">
                <a:latin typeface="Century Gothic" panose="020B0502020202020204" pitchFamily="34" charset="0"/>
              </a:rPr>
              <a:t> { $_.Name –replace ‘.txt’ ‘.log’ }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0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0" y="365125"/>
            <a:ext cx="5273040" cy="1325563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Литература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53800" y="6065520"/>
            <a:ext cx="838200" cy="792480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23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4480" y="3093274"/>
            <a:ext cx="116230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entury Gothic" panose="020B0502020202020204" pitchFamily="34" charset="0"/>
              </a:rPr>
              <a:t>1. </a:t>
            </a:r>
            <a:r>
              <a:rPr lang="ru-RU" sz="3200" dirty="0" smtClean="0">
                <a:latin typeface="Century Gothic" panose="020B0502020202020204" pitchFamily="34" charset="0"/>
              </a:rPr>
              <a:t>Э. </a:t>
            </a:r>
            <a:r>
              <a:rPr lang="ru-RU" sz="3200" dirty="0" err="1" smtClean="0">
                <a:latin typeface="Century Gothic" panose="020B0502020202020204" pitchFamily="34" charset="0"/>
              </a:rPr>
              <a:t>Таненбаум</a:t>
            </a:r>
            <a:r>
              <a:rPr lang="ru-RU" sz="3200" dirty="0" smtClean="0">
                <a:latin typeface="Century Gothic" panose="020B0502020202020204" pitchFamily="34" charset="0"/>
              </a:rPr>
              <a:t> «Современные операционные системы», 4-е издание, 2017.</a:t>
            </a:r>
          </a:p>
          <a:p>
            <a:r>
              <a:rPr lang="en-US" sz="3200" dirty="0" smtClean="0">
                <a:latin typeface="Century Gothic" panose="020B0502020202020204" pitchFamily="34" charset="0"/>
              </a:rPr>
              <a:t>2. </a:t>
            </a:r>
            <a:r>
              <a:rPr lang="ru-RU" sz="3200" dirty="0" smtClean="0">
                <a:latin typeface="Century Gothic" panose="020B0502020202020204" pitchFamily="34" charset="0"/>
              </a:rPr>
              <a:t>Документация по </a:t>
            </a:r>
            <a:r>
              <a:rPr lang="en-US" sz="3200" dirty="0" smtClean="0">
                <a:latin typeface="Century Gothic" panose="020B0502020202020204" pitchFamily="34" charset="0"/>
              </a:rPr>
              <a:t>PowerShell URL: </a:t>
            </a:r>
            <a:r>
              <a:rPr lang="en-US" sz="3200" dirty="0" smtClean="0">
                <a:hlinkClick r:id="rId2"/>
              </a:rPr>
              <a:t>https://docs.microsoft.com/ru-ru/powershell/</a:t>
            </a:r>
            <a:endParaRPr lang="en-US" sz="320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15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3302000" cy="7884160"/>
          </a:xfrm>
          <a:prstGeom prst="rect">
            <a:avLst/>
          </a:prstGeom>
          <a:solidFill>
            <a:srgbClr val="DADADC"/>
          </a:solidFill>
          <a:ln>
            <a:solidFill>
              <a:srgbClr val="DAD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Взгляд </a:t>
            </a:r>
            <a:r>
              <a:rPr lang="ru-RU" dirty="0">
                <a:solidFill>
                  <a:schemeClr val="tx1"/>
                </a:solidFill>
                <a:latin typeface="Century Gothic" panose="020B0502020202020204" pitchFamily="34" charset="0"/>
              </a:rPr>
              <a:t>сверху </a:t>
            </a:r>
            <a:r>
              <a:rPr lang="ru-RU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вниз</a:t>
            </a: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365125"/>
            <a:ext cx="9001760" cy="1325563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Основные функции ОС Представление абстракций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53800" y="6065520"/>
            <a:ext cx="838200" cy="792480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3536950" y="2702560"/>
            <a:ext cx="7816850" cy="4155440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3536950" y="5819140"/>
            <a:ext cx="7816850" cy="10388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Аппаратное обеспечение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536950" y="4780280"/>
            <a:ext cx="7816850" cy="1038860"/>
          </a:xfrm>
          <a:prstGeom prst="rect">
            <a:avLst/>
          </a:prstGeom>
          <a:solidFill>
            <a:srgbClr val="DAD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Уродливый интерфейс</a:t>
            </a:r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536950" y="3741420"/>
            <a:ext cx="7816850" cy="1038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Операционная система</a:t>
            </a:r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536950" y="2702560"/>
            <a:ext cx="7816850" cy="1038860"/>
          </a:xfrm>
          <a:prstGeom prst="rect">
            <a:avLst/>
          </a:prstGeom>
          <a:solidFill>
            <a:srgbClr val="DAD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Century Gothic" panose="020B0502020202020204" pitchFamily="34" charset="0"/>
              </a:rPr>
              <a:t>Красивый интерфейс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3536950" y="1677194"/>
            <a:ext cx="7816850" cy="1038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Century Gothic" panose="020B0502020202020204" pitchFamily="34" charset="0"/>
              </a:rPr>
              <a:t>Прикладные программы</a:t>
            </a:r>
          </a:p>
        </p:txBody>
      </p:sp>
      <p:sp>
        <p:nvSpPr>
          <p:cNvPr id="7" name="Стрелка вниз 6"/>
          <p:cNvSpPr/>
          <p:nvPr/>
        </p:nvSpPr>
        <p:spPr>
          <a:xfrm>
            <a:off x="1290320" y="4023360"/>
            <a:ext cx="721360" cy="204216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20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3302000" cy="7884160"/>
          </a:xfrm>
          <a:prstGeom prst="rect">
            <a:avLst/>
          </a:prstGeom>
          <a:solidFill>
            <a:srgbClr val="DADADC"/>
          </a:solidFill>
          <a:ln>
            <a:solidFill>
              <a:srgbClr val="DAD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Взгляд снизу вверх</a:t>
            </a: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365125"/>
            <a:ext cx="9001760" cy="1325563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Основные функции ОС </a:t>
            </a:r>
            <a:br>
              <a:rPr lang="ru-RU" dirty="0" smtClean="0">
                <a:latin typeface="Century Gothic" panose="020B0502020202020204" pitchFamily="34" charset="0"/>
              </a:rPr>
            </a:br>
            <a:r>
              <a:rPr lang="ru-RU" dirty="0" smtClean="0">
                <a:latin typeface="Century Gothic" panose="020B0502020202020204" pitchFamily="34" charset="0"/>
              </a:rPr>
              <a:t>Управление ресурсами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53800" y="6065520"/>
            <a:ext cx="838200" cy="792480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  <a:endParaRPr lang="ru-RU" dirty="0" smtClean="0"/>
          </a:p>
        </p:txBody>
      </p:sp>
      <p:sp>
        <p:nvSpPr>
          <p:cNvPr id="7" name="Стрелка вниз 6"/>
          <p:cNvSpPr/>
          <p:nvPr/>
        </p:nvSpPr>
        <p:spPr>
          <a:xfrm rot="10800000">
            <a:off x="1290320" y="3920490"/>
            <a:ext cx="721360" cy="204216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3536950" y="5819140"/>
            <a:ext cx="7816850" cy="10388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Аппаратное обеспечение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536950" y="1677194"/>
            <a:ext cx="7816850" cy="1038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Century Gothic" panose="020B0502020202020204" pitchFamily="34" charset="0"/>
              </a:rPr>
              <a:t>Прикладные программы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536950" y="2716054"/>
            <a:ext cx="7816850" cy="3103086"/>
          </a:xfrm>
          <a:prstGeom prst="rect">
            <a:avLst/>
          </a:prstGeom>
          <a:solidFill>
            <a:srgbClr val="DADADC"/>
          </a:solidFill>
          <a:ln>
            <a:solidFill>
              <a:srgbClr val="DAD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Операционная система</a:t>
            </a:r>
          </a:p>
          <a:p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Мультиплексирование (распределение) ресурсов</a:t>
            </a:r>
          </a:p>
          <a:p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536950" y="4064000"/>
            <a:ext cx="3890010" cy="17551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Century Gothic" panose="020B0502020202020204" pitchFamily="34" charset="0"/>
              </a:rPr>
              <a:t>во времени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7445375" y="4064000"/>
            <a:ext cx="3890010" cy="17551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Century Gothic" panose="020B0502020202020204" pitchFamily="34" charset="0"/>
              </a:rPr>
              <a:t>в пространстве</a:t>
            </a:r>
          </a:p>
        </p:txBody>
      </p:sp>
    </p:spTree>
    <p:extLst>
      <p:ext uri="{BB962C8B-B14F-4D97-AF65-F5344CB8AC3E}">
        <p14:creationId xmlns:p14="http://schemas.microsoft.com/office/powerpoint/2010/main" val="338229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0" y="365125"/>
            <a:ext cx="9001760" cy="1325563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365125"/>
            <a:ext cx="8331200" cy="1097915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Виды интерфейсов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53800" y="6065520"/>
            <a:ext cx="838200" cy="792480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4480" y="3277939"/>
            <a:ext cx="11623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entury Gothic" panose="020B0502020202020204" pitchFamily="34" charset="0"/>
              </a:rPr>
              <a:t>Текстовый пользовательский интерфейс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entury Gothic" panose="020B0502020202020204" pitchFamily="34" charset="0"/>
              </a:rPr>
              <a:t>Интерфейс командной строки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entury Gothic" panose="020B0502020202020204" pitchFamily="34" charset="0"/>
              </a:rPr>
              <a:t>Графический интерфейс (</a:t>
            </a:r>
            <a:r>
              <a:rPr lang="ru-RU" sz="2400" dirty="0" err="1" smtClean="0">
                <a:latin typeface="Century Gothic" panose="020B0502020202020204" pitchFamily="34" charset="0"/>
              </a:rPr>
              <a:t>Энгельбарт</a:t>
            </a:r>
            <a:r>
              <a:rPr lang="ru-RU" sz="2400" dirty="0" smtClean="0">
                <a:latin typeface="Century Gothic" panose="020B0502020202020204" pitchFamily="34" charset="0"/>
              </a:rPr>
              <a:t>, 1960-е; </a:t>
            </a:r>
            <a:r>
              <a:rPr lang="en-US" sz="2400" dirty="0" smtClean="0">
                <a:latin typeface="Century Gothic" panose="020B0502020202020204" pitchFamily="34" charset="0"/>
              </a:rPr>
              <a:t>Lisa</a:t>
            </a:r>
            <a:r>
              <a:rPr lang="ru-RU" sz="2400" dirty="0" smtClean="0">
                <a:latin typeface="Century Gothic" panose="020B0502020202020204" pitchFamily="34" charset="0"/>
              </a:rPr>
              <a:t>)</a:t>
            </a:r>
            <a:endParaRPr lang="ru-RU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53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3302000" cy="7884160"/>
          </a:xfrm>
          <a:prstGeom prst="rect">
            <a:avLst/>
          </a:prstGeom>
          <a:solidFill>
            <a:srgbClr val="DADADC"/>
          </a:solidFill>
          <a:ln>
            <a:solidFill>
              <a:srgbClr val="DAD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Century Gothic" panose="020B0502020202020204" pitchFamily="34" charset="0"/>
              </a:rPr>
              <a:t>Взгляд сверху </a:t>
            </a:r>
            <a:r>
              <a:rPr lang="ru-RU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вниз</a:t>
            </a: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0" y="365125"/>
            <a:ext cx="11247120" cy="1325563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365125"/>
            <a:ext cx="8331200" cy="1097915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Интерфейс командной строки </a:t>
            </a:r>
            <a:r>
              <a:rPr lang="en-US" dirty="0" smtClean="0">
                <a:latin typeface="Century Gothic" panose="020B0502020202020204" pitchFamily="34" charset="0"/>
              </a:rPr>
              <a:t>(CLI)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53800" y="6065520"/>
            <a:ext cx="838200" cy="792480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262880" y="3277939"/>
            <a:ext cx="6644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entury Gothic" panose="020B0502020202020204" pitchFamily="34" charset="0"/>
              </a:rPr>
              <a:t>Управление данными и ресурсами происходит посредством команд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entury Gothic" panose="020B0502020202020204" pitchFamily="34" charset="0"/>
              </a:rPr>
              <a:t>Обработкой команд занимается: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entury Gothic" panose="020B0502020202020204" pitchFamily="34" charset="0"/>
              </a:rPr>
              <a:t>Windows: CMD, PowerShell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entury Gothic" panose="020B0502020202020204" pitchFamily="34" charset="0"/>
              </a:rPr>
              <a:t>*NIX: Bash</a:t>
            </a:r>
            <a:endParaRPr lang="ru-RU" sz="2400" dirty="0">
              <a:latin typeface="Century Gothic" panose="020B0502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6" y="2489200"/>
            <a:ext cx="4750596" cy="32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9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0" y="365125"/>
            <a:ext cx="5273040" cy="1325563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Общий вид</a:t>
            </a:r>
            <a:r>
              <a:rPr lang="en-US" dirty="0" smtClean="0">
                <a:latin typeface="Century Gothic" panose="020B0502020202020204" pitchFamily="34" charset="0"/>
              </a:rPr>
              <a:t> CLI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53800" y="6065520"/>
            <a:ext cx="838200" cy="792480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4480" y="2279868"/>
            <a:ext cx="116230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 panose="020B0502020202020204" pitchFamily="34" charset="0"/>
              </a:rPr>
              <a:t>[</a:t>
            </a:r>
            <a:r>
              <a:rPr lang="ru-RU" sz="2400" dirty="0" smtClean="0">
                <a:latin typeface="Century Gothic" panose="020B0502020202020204" pitchFamily="34" charset="0"/>
              </a:rPr>
              <a:t>подсказка</a:t>
            </a:r>
            <a:r>
              <a:rPr lang="en-US" sz="2400" dirty="0" smtClean="0">
                <a:latin typeface="Century Gothic" panose="020B0502020202020204" pitchFamily="34" charset="0"/>
              </a:rPr>
              <a:t>]</a:t>
            </a:r>
            <a:r>
              <a:rPr lang="ru-RU" sz="2400" dirty="0" smtClean="0">
                <a:latin typeface="Century Gothic" panose="020B0502020202020204" pitchFamily="34" charset="0"/>
              </a:rPr>
              <a:t> </a:t>
            </a:r>
            <a:r>
              <a:rPr lang="ru-RU" sz="2400" dirty="0" err="1" smtClean="0">
                <a:latin typeface="Century Gothic" panose="020B0502020202020204" pitchFamily="34" charset="0"/>
              </a:rPr>
              <a:t>имя_команды</a:t>
            </a:r>
            <a:r>
              <a:rPr lang="ru-RU" sz="2400" dirty="0" smtClean="0">
                <a:latin typeface="Century Gothic" panose="020B0502020202020204" pitchFamily="34" charset="0"/>
              </a:rPr>
              <a:t> </a:t>
            </a:r>
            <a:r>
              <a:rPr lang="en-US" sz="2400" dirty="0" smtClean="0">
                <a:latin typeface="Century Gothic" panose="020B0502020202020204" pitchFamily="34" charset="0"/>
              </a:rPr>
              <a:t>[</a:t>
            </a:r>
            <a:r>
              <a:rPr lang="ru-RU" sz="2400" dirty="0" smtClean="0">
                <a:latin typeface="Century Gothic" panose="020B0502020202020204" pitchFamily="34" charset="0"/>
              </a:rPr>
              <a:t>параметр_1 </a:t>
            </a:r>
            <a:r>
              <a:rPr lang="en-US" sz="2400" dirty="0" smtClean="0">
                <a:latin typeface="Century Gothic" panose="020B0502020202020204" pitchFamily="34" charset="0"/>
              </a:rPr>
              <a:t>[</a:t>
            </a:r>
            <a:r>
              <a:rPr lang="ru-RU" sz="2400" dirty="0" smtClean="0">
                <a:latin typeface="Century Gothic" panose="020B0502020202020204" pitchFamily="34" charset="0"/>
              </a:rPr>
              <a:t>параметр_2</a:t>
            </a:r>
            <a:r>
              <a:rPr lang="en-US" sz="2400" dirty="0" smtClean="0">
                <a:latin typeface="Century Gothic" panose="020B0502020202020204" pitchFamily="34" charset="0"/>
              </a:rPr>
              <a:t> […]]]</a:t>
            </a: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entury Gothic" panose="020B0502020202020204" pitchFamily="34" charset="0"/>
              </a:rPr>
              <a:t>Подсказка выводится оболочкой и указывает на контекст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entury Gothic" panose="020B0502020202020204" pitchFamily="34" charset="0"/>
              </a:rPr>
              <a:t>Текущая директория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entury Gothic" panose="020B0502020202020204" pitchFamily="34" charset="0"/>
              </a:rPr>
              <a:t>Имя пользователя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entury Gothic" panose="020B0502020202020204" pitchFamily="34" charset="0"/>
              </a:rPr>
              <a:t>Имя компьютера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 smtClean="0">
                <a:latin typeface="Century Gothic" panose="020B0502020202020204" pitchFamily="34" charset="0"/>
              </a:rPr>
              <a:t>Имя_команды</a:t>
            </a:r>
            <a:r>
              <a:rPr lang="ru-RU" sz="2400" dirty="0" smtClean="0">
                <a:latin typeface="Century Gothic" panose="020B0502020202020204" pitchFamily="34" charset="0"/>
              </a:rPr>
              <a:t> – действие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entury Gothic" panose="020B0502020202020204" pitchFamily="34" charset="0"/>
              </a:rPr>
              <a:t>Параметры – настройка действия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Century Gothic" panose="020B0502020202020204" pitchFamily="34" charset="0"/>
            </a:endParaRPr>
          </a:p>
          <a:p>
            <a:r>
              <a:rPr lang="ru-RU" sz="2400" dirty="0" smtClean="0">
                <a:latin typeface="Century Gothic" panose="020B0502020202020204" pitchFamily="34" charset="0"/>
              </a:rPr>
              <a:t>Ввод команды завершается нажатием </a:t>
            </a:r>
            <a:r>
              <a:rPr lang="en-US" sz="2400" dirty="0" smtClean="0">
                <a:latin typeface="Century Gothic" panose="020B0502020202020204" pitchFamily="34" charset="0"/>
              </a:rPr>
              <a:t>Enter</a:t>
            </a:r>
            <a:endParaRPr lang="ru-RU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8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0" y="365125"/>
            <a:ext cx="5273040" cy="1325563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Виды команд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53800" y="6065520"/>
            <a:ext cx="838200" cy="792480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4480" y="3093274"/>
            <a:ext cx="11623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entury Gothic" panose="020B0502020202020204" pitchFamily="34" charset="0"/>
              </a:rPr>
              <a:t>Встроенные (исполняются оболочкой)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entury Gothic" panose="020B0502020202020204" pitchFamily="34" charset="0"/>
              </a:rPr>
              <a:t>Внутренние (исполняются программой, поставляемой вместе с системой)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entury Gothic" panose="020B0502020202020204" pitchFamily="34" charset="0"/>
              </a:rPr>
              <a:t>Внешние (исполняется сторонней программой)</a:t>
            </a:r>
            <a:endParaRPr lang="ru-RU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74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0" y="365125"/>
            <a:ext cx="5273040" cy="1325563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Параметры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353800" y="6065520"/>
            <a:ext cx="838200" cy="792480"/>
          </a:xfrm>
          <a:prstGeom prst="rect">
            <a:avLst/>
          </a:prstGeom>
          <a:solidFill>
            <a:srgbClr val="97B1BA"/>
          </a:solidFill>
          <a:ln>
            <a:solidFill>
              <a:srgbClr val="97B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4480" y="3093274"/>
            <a:ext cx="116230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entury Gothic" panose="020B0502020202020204" pitchFamily="34" charset="0"/>
              </a:rPr>
              <a:t>Имена файлов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entury Gothic" panose="020B0502020202020204" pitchFamily="34" charset="0"/>
              </a:rPr>
              <a:t>Имена / адреса компьютеров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entury Gothic" panose="020B0502020202020204" pitchFamily="34" charset="0"/>
              </a:rPr>
              <a:t>Ключи (флаги, опции)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entury Gothic" panose="020B0502020202020204" pitchFamily="34" charset="0"/>
              </a:rPr>
              <a:t>Не являются реальным объектом, указывают на способ выполнения команды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entury Gothic" panose="020B0502020202020204" pitchFamily="34" charset="0"/>
              </a:rPr>
              <a:t>Windows: </a:t>
            </a:r>
            <a:r>
              <a:rPr lang="ru-RU" sz="2400" dirty="0" smtClean="0">
                <a:latin typeface="Century Gothic" panose="020B0502020202020204" pitchFamily="34" charset="0"/>
              </a:rPr>
              <a:t>/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entury Gothic" panose="020B0502020202020204" pitchFamily="34" charset="0"/>
              </a:rPr>
              <a:t>*</a:t>
            </a:r>
            <a:r>
              <a:rPr lang="en-US" sz="2400" dirty="0" smtClean="0">
                <a:latin typeface="Century Gothic" panose="020B0502020202020204" pitchFamily="34" charset="0"/>
              </a:rPr>
              <a:t>NIX: -, --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Century Gothic" panose="020B0502020202020204" pitchFamily="34" charset="0"/>
              </a:rPr>
              <a:t>Ключи могут иметь собственные параметры</a:t>
            </a:r>
          </a:p>
        </p:txBody>
      </p:sp>
    </p:spTree>
    <p:extLst>
      <p:ext uri="{BB962C8B-B14F-4D97-AF65-F5344CB8AC3E}">
        <p14:creationId xmlns:p14="http://schemas.microsoft.com/office/powerpoint/2010/main" val="345099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640</Words>
  <Application>Microsoft Office PowerPoint</Application>
  <PresentationFormat>Широкоэкранный</PresentationFormat>
  <Paragraphs>301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Тема Office</vt:lpstr>
      <vt:lpstr>Презентация PowerPoint</vt:lpstr>
      <vt:lpstr>Место ОС в структуре ПО</vt:lpstr>
      <vt:lpstr>Основные функции ОС Представление абстракций</vt:lpstr>
      <vt:lpstr>Основные функции ОС  Управление ресурсами</vt:lpstr>
      <vt:lpstr>Виды интерфейсов</vt:lpstr>
      <vt:lpstr>Интерфейс командной строки (CLI)</vt:lpstr>
      <vt:lpstr>Общий вид CLI</vt:lpstr>
      <vt:lpstr>Виды команд</vt:lpstr>
      <vt:lpstr>Параметры</vt:lpstr>
      <vt:lpstr>Преимущества и недостатки CLI</vt:lpstr>
      <vt:lpstr>CMD</vt:lpstr>
      <vt:lpstr>CMD vs PowerShell</vt:lpstr>
      <vt:lpstr>PowerShell</vt:lpstr>
      <vt:lpstr>Командлеты (cmdlets)</vt:lpstr>
      <vt:lpstr>Алиасы</vt:lpstr>
      <vt:lpstr>PowerShell</vt:lpstr>
      <vt:lpstr>Включить выполнение скриптов в PowerShell (из-под администратора)</vt:lpstr>
      <vt:lpstr>Пример скрипта</vt:lpstr>
      <vt:lpstr>Пример скрипта. Работа с параметрами</vt:lpstr>
      <vt:lpstr>Пример скрипта. Обработка ошибок</vt:lpstr>
      <vt:lpstr>Пример скрипта. Лямбда-функции</vt:lpstr>
      <vt:lpstr>Конвейер</vt:lpstr>
      <vt:lpstr>Литература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Таисия Леонтьева</dc:creator>
  <cp:lastModifiedBy>Студент</cp:lastModifiedBy>
  <cp:revision>40</cp:revision>
  <dcterms:created xsi:type="dcterms:W3CDTF">2020-05-11T13:22:12Z</dcterms:created>
  <dcterms:modified xsi:type="dcterms:W3CDTF">2022-05-13T04:05:40Z</dcterms:modified>
</cp:coreProperties>
</file>