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2" r:id="rId5"/>
    <p:sldId id="273" r:id="rId6"/>
    <p:sldId id="261" r:id="rId7"/>
    <p:sldId id="274" r:id="rId8"/>
    <p:sldId id="264" r:id="rId9"/>
    <p:sldId id="263" r:id="rId10"/>
    <p:sldId id="262" r:id="rId11"/>
    <p:sldId id="275" r:id="rId12"/>
    <p:sldId id="276" r:id="rId13"/>
    <p:sldId id="265" r:id="rId14"/>
    <p:sldId id="277" r:id="rId15"/>
    <p:sldId id="268" r:id="rId16"/>
    <p:sldId id="266" r:id="rId17"/>
    <p:sldId id="269" r:id="rId18"/>
    <p:sldId id="278" r:id="rId19"/>
    <p:sldId id="27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31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C3FE-1C12-5879-9F50-832E96930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2B76CC-77A2-6682-40FC-89E11908A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A910A0-B364-25AC-D2EB-D6B42BBD6522}"/>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5" name="Footer Placeholder 4">
            <a:extLst>
              <a:ext uri="{FF2B5EF4-FFF2-40B4-BE49-F238E27FC236}">
                <a16:creationId xmlns:a16="http://schemas.microsoft.com/office/drawing/2014/main" id="{51BDEE10-3112-A024-7FEC-C8582BC9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1E897-1918-4B62-AD82-1E86C1F2AE59}"/>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23328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ED1E-1B45-768E-EEF5-09B93C767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30273-E787-AD9E-BD3F-99F3822E4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3D5B9-01E6-E175-13AB-63AC72671A45}"/>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5" name="Footer Placeholder 4">
            <a:extLst>
              <a:ext uri="{FF2B5EF4-FFF2-40B4-BE49-F238E27FC236}">
                <a16:creationId xmlns:a16="http://schemas.microsoft.com/office/drawing/2014/main" id="{A1FA3C37-A3EC-FEE9-3993-CECBC1CB9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27E18-D27C-DC78-588A-16BEB74DC397}"/>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58848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35753-AD70-33A6-3047-FDAD196707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AC0A07-F6F4-9898-1EEA-4AC0F9FA8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C1EDB-C5FF-186C-6773-ACDC9C61D0BD}"/>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5" name="Footer Placeholder 4">
            <a:extLst>
              <a:ext uri="{FF2B5EF4-FFF2-40B4-BE49-F238E27FC236}">
                <a16:creationId xmlns:a16="http://schemas.microsoft.com/office/drawing/2014/main" id="{552C7A31-C5BC-47C9-FE5D-5EE509A14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7A31-32C6-B1A0-C804-CA510A04C087}"/>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88846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5562-83B0-1953-F07C-E0A0005C2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9C151-E106-44D3-CFB9-128831EC7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51A02-D8D2-8B68-6E6C-94583688F599}"/>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5" name="Footer Placeholder 4">
            <a:extLst>
              <a:ext uri="{FF2B5EF4-FFF2-40B4-BE49-F238E27FC236}">
                <a16:creationId xmlns:a16="http://schemas.microsoft.com/office/drawing/2014/main" id="{2A95C4EF-4BA7-D8D7-3087-4891FEEE5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64581-2558-3FE8-B656-E34812F0E384}"/>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52670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7A7B-C344-EA04-A1AA-BFAEB5628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FEFBC-88D7-D6DE-A76A-7816E9A6F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E348E-6D3D-7163-7353-FB887253A2AF}"/>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5" name="Footer Placeholder 4">
            <a:extLst>
              <a:ext uri="{FF2B5EF4-FFF2-40B4-BE49-F238E27FC236}">
                <a16:creationId xmlns:a16="http://schemas.microsoft.com/office/drawing/2014/main" id="{5047CAF8-5732-A334-BB5F-2976121F3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213A8-BB03-9E2B-6900-476E57894B5E}"/>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21996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1649-E251-D77F-0826-78D520EE9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D6AC8-3DC0-674A-7EB6-F968D53B6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17BF6C-B961-776F-1FAC-A86BA0DB6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3B563-E602-80BE-246D-88DF7406B745}"/>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6" name="Footer Placeholder 5">
            <a:extLst>
              <a:ext uri="{FF2B5EF4-FFF2-40B4-BE49-F238E27FC236}">
                <a16:creationId xmlns:a16="http://schemas.microsoft.com/office/drawing/2014/main" id="{1F406DE3-A2C2-91A7-E2C5-65C467D5C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DBC96-F69F-6D53-4E42-4244B074AA9E}"/>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295485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774A-AC2B-F613-4EC4-29B4EF7171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284C-8800-E530-2BF9-339C565B0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B6CD1-42AE-AFA2-548F-8AD16FCDD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174CC-A17C-2A34-DD0D-A4195B7BF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5707A-0981-B35D-1910-943CFCC58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5ACECD-1D5C-5F6E-9472-5B6EE5F8DB5D}"/>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8" name="Footer Placeholder 7">
            <a:extLst>
              <a:ext uri="{FF2B5EF4-FFF2-40B4-BE49-F238E27FC236}">
                <a16:creationId xmlns:a16="http://schemas.microsoft.com/office/drawing/2014/main" id="{AB39093A-2D88-9FCB-5836-7926AA0102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9F9B17-766C-3807-5A16-C53326442F09}"/>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34586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040-CF9B-19D3-0E7F-97205F042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71139-1BA5-43B2-62F3-891DC3A94D0D}"/>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4" name="Footer Placeholder 3">
            <a:extLst>
              <a:ext uri="{FF2B5EF4-FFF2-40B4-BE49-F238E27FC236}">
                <a16:creationId xmlns:a16="http://schemas.microsoft.com/office/drawing/2014/main" id="{0A221A66-0D83-8184-33F5-594FDEF41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7DED4-4CED-5637-7F29-4BC6BFEC7C36}"/>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96510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C8A0B-16CF-9D84-91DA-B99FDC9C45EC}"/>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3" name="Footer Placeholder 2">
            <a:extLst>
              <a:ext uri="{FF2B5EF4-FFF2-40B4-BE49-F238E27FC236}">
                <a16:creationId xmlns:a16="http://schemas.microsoft.com/office/drawing/2014/main" id="{EC62412A-9C65-79D9-D7F1-7ACA4FDF65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F977C9-06C8-3AC8-CB68-6C5D62772810}"/>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2664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D962-6F09-3134-9EAB-3B0678AE2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138ED-B0B4-DEF8-6E80-936BA1339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70A12A-D184-3632-07B7-F28CC516B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B1561-C3E8-5F9A-3F42-C9EC58094033}"/>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6" name="Footer Placeholder 5">
            <a:extLst>
              <a:ext uri="{FF2B5EF4-FFF2-40B4-BE49-F238E27FC236}">
                <a16:creationId xmlns:a16="http://schemas.microsoft.com/office/drawing/2014/main" id="{801536AD-3FDE-EEEB-5A10-FA66220A4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58635-D9C3-CAF8-EE4D-A647E7F591BD}"/>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17220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3E3B-8C76-FBDE-B712-71E7D624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B05E8-1AAA-740D-A033-BFF7C387D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600EC5-A3C6-1B0E-60BA-1AADCD2B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923DC-753D-C6C9-CD15-EB984BD91B43}"/>
              </a:ext>
            </a:extLst>
          </p:cNvPr>
          <p:cNvSpPr>
            <a:spLocks noGrp="1"/>
          </p:cNvSpPr>
          <p:nvPr>
            <p:ph type="dt" sz="half" idx="10"/>
          </p:nvPr>
        </p:nvSpPr>
        <p:spPr/>
        <p:txBody>
          <a:bodyPr/>
          <a:lstStyle/>
          <a:p>
            <a:fld id="{1B05EFDE-288F-40BB-AEB8-EE8EA7E34D52}" type="datetimeFigureOut">
              <a:rPr lang="en-US" smtClean="0"/>
              <a:t>9/1/2024</a:t>
            </a:fld>
            <a:endParaRPr lang="en-US"/>
          </a:p>
        </p:txBody>
      </p:sp>
      <p:sp>
        <p:nvSpPr>
          <p:cNvPr id="6" name="Footer Placeholder 5">
            <a:extLst>
              <a:ext uri="{FF2B5EF4-FFF2-40B4-BE49-F238E27FC236}">
                <a16:creationId xmlns:a16="http://schemas.microsoft.com/office/drawing/2014/main" id="{70202BA0-B7E0-4668-1F6A-2274825FE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0C084-181D-21EF-7A4D-33F7CAA80707}"/>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27614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FB40B-67EF-9FE7-F154-64F735057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14117-15B6-0ED5-CA39-0163272DB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56F71-60A0-EF9C-7B39-E4CCB9EA5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5EFDE-288F-40BB-AEB8-EE8EA7E34D52}" type="datetimeFigureOut">
              <a:rPr lang="en-US" smtClean="0"/>
              <a:t>9/1/2024</a:t>
            </a:fld>
            <a:endParaRPr lang="en-US"/>
          </a:p>
        </p:txBody>
      </p:sp>
      <p:sp>
        <p:nvSpPr>
          <p:cNvPr id="5" name="Footer Placeholder 4">
            <a:extLst>
              <a:ext uri="{FF2B5EF4-FFF2-40B4-BE49-F238E27FC236}">
                <a16:creationId xmlns:a16="http://schemas.microsoft.com/office/drawing/2014/main" id="{6497DA3B-6BFF-9DE1-794D-30E190CC9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1454F5-151A-ECE1-AC8E-70A89733A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4DC53-04F1-4EE4-BC47-94BEFE81CC59}" type="slidenum">
              <a:rPr lang="en-US" smtClean="0"/>
              <a:t>‹#›</a:t>
            </a:fld>
            <a:endParaRPr lang="en-US"/>
          </a:p>
        </p:txBody>
      </p:sp>
    </p:spTree>
    <p:extLst>
      <p:ext uri="{BB962C8B-B14F-4D97-AF65-F5344CB8AC3E}">
        <p14:creationId xmlns:p14="http://schemas.microsoft.com/office/powerpoint/2010/main" val="1368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2E19-0351-B400-6AEE-C39C5898D375}"/>
              </a:ext>
            </a:extLst>
          </p:cNvPr>
          <p:cNvSpPr>
            <a:spLocks noGrp="1"/>
          </p:cNvSpPr>
          <p:nvPr>
            <p:ph type="ctrTitle"/>
          </p:nvPr>
        </p:nvSpPr>
        <p:spPr>
          <a:xfrm>
            <a:off x="1524000" y="2111644"/>
            <a:ext cx="9144000" cy="2634712"/>
          </a:xfrm>
        </p:spPr>
        <p:txBody>
          <a:bodyPr>
            <a:normAutofit/>
          </a:bodyPr>
          <a:lstStyle/>
          <a:p>
            <a:r>
              <a:rPr lang="en-US"/>
              <a:t>Crypto Market Analysis with Unsupervised Learning Methods</a:t>
            </a:r>
          </a:p>
        </p:txBody>
      </p:sp>
      <p:sp>
        <p:nvSpPr>
          <p:cNvPr id="4" name="TextBox 3">
            <a:extLst>
              <a:ext uri="{FF2B5EF4-FFF2-40B4-BE49-F238E27FC236}">
                <a16:creationId xmlns:a16="http://schemas.microsoft.com/office/drawing/2014/main" id="{B7FB0E1E-D6DF-DB6F-FDE4-03E9FB527FEA}"/>
              </a:ext>
            </a:extLst>
          </p:cNvPr>
          <p:cNvSpPr txBox="1"/>
          <p:nvPr/>
        </p:nvSpPr>
        <p:spPr>
          <a:xfrm>
            <a:off x="1365504" y="5477256"/>
            <a:ext cx="9948672" cy="400110"/>
          </a:xfrm>
          <a:prstGeom prst="rect">
            <a:avLst/>
          </a:prstGeom>
          <a:noFill/>
        </p:spPr>
        <p:txBody>
          <a:bodyPr wrap="square" rtlCol="0">
            <a:spAutoFit/>
          </a:bodyPr>
          <a:lstStyle/>
          <a:p>
            <a:r>
              <a:rPr lang="en-US" sz="2000" dirty="0"/>
              <a:t>All resources in the GitHub repo: https://github.com/MyslfFalcon/Crypto-Market-Analysis</a:t>
            </a:r>
          </a:p>
        </p:txBody>
      </p:sp>
    </p:spTree>
    <p:extLst>
      <p:ext uri="{BB962C8B-B14F-4D97-AF65-F5344CB8AC3E}">
        <p14:creationId xmlns:p14="http://schemas.microsoft.com/office/powerpoint/2010/main" val="301013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B3EF-1AC5-5061-74AE-5AE979625223}"/>
              </a:ext>
            </a:extLst>
          </p:cNvPr>
          <p:cNvSpPr>
            <a:spLocks noGrp="1"/>
          </p:cNvSpPr>
          <p:nvPr>
            <p:ph type="title"/>
          </p:nvPr>
        </p:nvSpPr>
        <p:spPr/>
        <p:txBody>
          <a:bodyPr/>
          <a:lstStyle/>
          <a:p>
            <a:r>
              <a:rPr lang="en-US"/>
              <a:t>Grouping Cryptos with K-means Clustering</a:t>
            </a:r>
          </a:p>
        </p:txBody>
      </p:sp>
      <p:sp>
        <p:nvSpPr>
          <p:cNvPr id="3" name="Content Placeholder 2">
            <a:extLst>
              <a:ext uri="{FF2B5EF4-FFF2-40B4-BE49-F238E27FC236}">
                <a16:creationId xmlns:a16="http://schemas.microsoft.com/office/drawing/2014/main" id="{394A955B-586E-A9EB-87B5-2F714F8ECE84}"/>
              </a:ext>
            </a:extLst>
          </p:cNvPr>
          <p:cNvSpPr>
            <a:spLocks noGrp="1"/>
          </p:cNvSpPr>
          <p:nvPr>
            <p:ph idx="1"/>
          </p:nvPr>
        </p:nvSpPr>
        <p:spPr>
          <a:xfrm>
            <a:off x="838200" y="1825625"/>
            <a:ext cx="10515600" cy="3770503"/>
          </a:xfrm>
        </p:spPr>
        <p:txBody>
          <a:bodyPr>
            <a:normAutofit/>
          </a:bodyPr>
          <a:lstStyle/>
          <a:p>
            <a:pPr marL="0" indent="0">
              <a:buNone/>
            </a:pPr>
            <a:r>
              <a:rPr lang="en-US"/>
              <a:t>Step by step to group cryptos:</a:t>
            </a:r>
          </a:p>
          <a:p>
            <a:pPr marL="0" indent="0">
              <a:buNone/>
            </a:pPr>
            <a:endParaRPr lang="en-US"/>
          </a:p>
          <a:p>
            <a:pPr lvl="1"/>
            <a:r>
              <a:rPr lang="en-US"/>
              <a:t>Aggregate data for each cryptocurrency</a:t>
            </a:r>
          </a:p>
          <a:p>
            <a:pPr lvl="1"/>
            <a:r>
              <a:rPr lang="en-US"/>
              <a:t>Prepare data for clustering</a:t>
            </a:r>
          </a:p>
          <a:p>
            <a:pPr lvl="1"/>
            <a:r>
              <a:rPr lang="en-US"/>
              <a:t>Calculate silhouette score to determine n_clusters </a:t>
            </a:r>
          </a:p>
          <a:p>
            <a:pPr lvl="1"/>
            <a:r>
              <a:rPr lang="en-US"/>
              <a:t>Apply K-means clustering</a:t>
            </a:r>
          </a:p>
          <a:p>
            <a:pPr lvl="1"/>
            <a:r>
              <a:rPr lang="en-US"/>
              <a:t>Visualize the clusters</a:t>
            </a:r>
          </a:p>
          <a:p>
            <a:pPr lvl="1"/>
            <a:r>
              <a:rPr lang="en-US"/>
              <a:t>Analyze cluster characteristics</a:t>
            </a:r>
          </a:p>
          <a:p>
            <a:endParaRPr lang="en-US"/>
          </a:p>
          <a:p>
            <a:pPr marL="0" indent="0">
              <a:buNone/>
            </a:pPr>
            <a:endParaRPr lang="en-US"/>
          </a:p>
        </p:txBody>
      </p:sp>
    </p:spTree>
    <p:extLst>
      <p:ext uri="{BB962C8B-B14F-4D97-AF65-F5344CB8AC3E}">
        <p14:creationId xmlns:p14="http://schemas.microsoft.com/office/powerpoint/2010/main" val="96707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C60-59AA-23EE-5089-1F97B0F29ACF}"/>
              </a:ext>
            </a:extLst>
          </p:cNvPr>
          <p:cNvSpPr>
            <a:spLocks noGrp="1"/>
          </p:cNvSpPr>
          <p:nvPr>
            <p:ph type="title"/>
          </p:nvPr>
        </p:nvSpPr>
        <p:spPr/>
        <p:txBody>
          <a:bodyPr/>
          <a:lstStyle/>
          <a:p>
            <a:r>
              <a:rPr lang="en-US"/>
              <a:t>Determine n_clusters by Silhouette Score</a:t>
            </a:r>
          </a:p>
        </p:txBody>
      </p:sp>
      <p:sp>
        <p:nvSpPr>
          <p:cNvPr id="3" name="Content Placeholder 2">
            <a:extLst>
              <a:ext uri="{FF2B5EF4-FFF2-40B4-BE49-F238E27FC236}">
                <a16:creationId xmlns:a16="http://schemas.microsoft.com/office/drawing/2014/main" id="{3167FFFB-F0A5-A661-D931-04351CED0EA0}"/>
              </a:ext>
            </a:extLst>
          </p:cNvPr>
          <p:cNvSpPr>
            <a:spLocks noGrp="1"/>
          </p:cNvSpPr>
          <p:nvPr>
            <p:ph idx="1"/>
          </p:nvPr>
        </p:nvSpPr>
        <p:spPr>
          <a:xfrm>
            <a:off x="838200" y="1825625"/>
            <a:ext cx="11097768" cy="4351338"/>
          </a:xfrm>
        </p:spPr>
        <p:txBody>
          <a:bodyPr>
            <a:normAutofit fontScale="62500" lnSpcReduction="20000"/>
          </a:bodyPr>
          <a:lstStyle/>
          <a:p>
            <a:pPr marL="0" indent="0">
              <a:buNone/>
            </a:pPr>
            <a:r>
              <a:rPr lang="en-US" b="0">
                <a:solidFill>
                  <a:srgbClr val="008000"/>
                </a:solidFill>
                <a:effectLst/>
                <a:latin typeface="Consolas" panose="020B0609020204030204" pitchFamily="49" charset="0"/>
              </a:rPr>
              <a:t># Step3: Calculate silhouette score to determine n_clusters </a:t>
            </a:r>
            <a:endParaRPr lang="en-US" b="0">
              <a:solidFill>
                <a:srgbClr val="3B3B3B"/>
              </a:solidFill>
              <a:effectLst/>
              <a:latin typeface="Consolas" panose="020B0609020204030204" pitchFamily="49" charset="0"/>
            </a:endParaRPr>
          </a:p>
          <a:p>
            <a:pPr marL="0" indent="0">
              <a:buNone/>
            </a:pPr>
            <a:r>
              <a:rPr lang="en-US" b="0">
                <a:solidFill>
                  <a:srgbClr val="008000"/>
                </a:solidFill>
                <a:effectLst/>
                <a:latin typeface="Consolas" panose="020B0609020204030204" pitchFamily="49" charset="0"/>
              </a:rPr>
              <a:t># Function to calculate average silhouette scores</a:t>
            </a:r>
            <a:endParaRPr lang="en-US" b="0">
              <a:solidFill>
                <a:srgbClr val="3B3B3B"/>
              </a:solidFill>
              <a:effectLst/>
              <a:latin typeface="Consolas" panose="020B0609020204030204" pitchFamily="49" charset="0"/>
            </a:endParaRPr>
          </a:p>
          <a:p>
            <a:pPr marL="0" indent="0">
              <a:buNone/>
            </a:pPr>
            <a:r>
              <a:rPr lang="en-US" b="0">
                <a:solidFill>
                  <a:srgbClr val="0000FF"/>
                </a:solidFill>
                <a:effectLst/>
                <a:latin typeface="Consolas" panose="020B0609020204030204" pitchFamily="49" charset="0"/>
              </a:rPr>
              <a:t>def</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calculate_silhouette_scores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silhouette_scores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p>
          <a:p>
            <a:pPr marL="0" indent="0">
              <a:buNone/>
            </a:pP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for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n</a:t>
            </a: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in</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range</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9</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KMeans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n</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n_init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'auto'</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random_state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42</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cluster_labels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kmeans</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fit_predict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silhouette_avg</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silhouette_score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cluster_labels</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silhouette_scores</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append</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silhouette_avg</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silhouette_scores</a:t>
            </a:r>
            <a:endParaRPr lang="en-US" b="0">
              <a:solidFill>
                <a:srgbClr val="3B3B3B"/>
              </a:solidFill>
              <a:effectLst/>
              <a:latin typeface="Consolas" panose="020B0609020204030204" pitchFamily="49" charset="0"/>
            </a:endParaRPr>
          </a:p>
          <a:p>
            <a:pPr marL="0" indent="0">
              <a:buNone/>
            </a:pPr>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Calculate silhouette scores</a:t>
            </a:r>
            <a:endParaRPr lang="en-US" b="0">
              <a:solidFill>
                <a:srgbClr val="3B3B3B"/>
              </a:solidFill>
              <a:effectLst/>
              <a:latin typeface="Consolas" panose="020B0609020204030204" pitchFamily="49" charset="0"/>
            </a:endParaRPr>
          </a:p>
          <a:p>
            <a:pPr marL="0" indent="0">
              <a:buNone/>
            </a:pPr>
            <a:r>
              <a:rPr lang="en-US" b="0">
                <a:solidFill>
                  <a:srgbClr val="001080"/>
                </a:solidFill>
                <a:effectLst/>
                <a:latin typeface="Consolas" panose="020B0609020204030204" pitchFamily="49" charset="0"/>
              </a:rPr>
              <a:t>silhouette_scores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calculate_silhouette_scores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pPr marL="0" indent="0">
              <a:buNone/>
            </a:pPr>
            <a:endParaRPr lang="en-US" b="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07685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14D34-CFA7-3A7D-4D19-AECDCECE1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728" y="280752"/>
            <a:ext cx="10448543" cy="6296496"/>
          </a:xfrm>
          <a:prstGeom prst="rect">
            <a:avLst/>
          </a:prstGeom>
        </p:spPr>
      </p:pic>
    </p:spTree>
    <p:extLst>
      <p:ext uri="{BB962C8B-B14F-4D97-AF65-F5344CB8AC3E}">
        <p14:creationId xmlns:p14="http://schemas.microsoft.com/office/powerpoint/2010/main" val="270044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E3EA-12EA-7C1F-7E75-C9A2BE306348}"/>
              </a:ext>
            </a:extLst>
          </p:cNvPr>
          <p:cNvSpPr>
            <a:spLocks noGrp="1"/>
          </p:cNvSpPr>
          <p:nvPr>
            <p:ph type="title"/>
          </p:nvPr>
        </p:nvSpPr>
        <p:spPr>
          <a:xfrm>
            <a:off x="838200" y="365125"/>
            <a:ext cx="10515600" cy="1000379"/>
          </a:xfrm>
        </p:spPr>
        <p:txBody>
          <a:bodyPr/>
          <a:lstStyle/>
          <a:p>
            <a:r>
              <a:rPr lang="en-US"/>
              <a:t>K-means Clustering</a:t>
            </a:r>
          </a:p>
        </p:txBody>
      </p:sp>
      <p:sp>
        <p:nvSpPr>
          <p:cNvPr id="3" name="Content Placeholder 2">
            <a:extLst>
              <a:ext uri="{FF2B5EF4-FFF2-40B4-BE49-F238E27FC236}">
                <a16:creationId xmlns:a16="http://schemas.microsoft.com/office/drawing/2014/main" id="{18B9DB27-F78B-3B54-A7EE-4952B74A6AF0}"/>
              </a:ext>
            </a:extLst>
          </p:cNvPr>
          <p:cNvSpPr>
            <a:spLocks noGrp="1"/>
          </p:cNvSpPr>
          <p:nvPr>
            <p:ph idx="1"/>
          </p:nvPr>
        </p:nvSpPr>
        <p:spPr>
          <a:xfrm>
            <a:off x="838200" y="1487424"/>
            <a:ext cx="10515600" cy="4689539"/>
          </a:xfrm>
        </p:spPr>
        <p:txBody>
          <a:bodyPr>
            <a:normAutofit fontScale="62500" lnSpcReduction="20000"/>
          </a:bodyPr>
          <a:lstStyle/>
          <a:p>
            <a:r>
              <a:rPr lang="en-US" b="0">
                <a:solidFill>
                  <a:srgbClr val="001080"/>
                </a:solidFill>
                <a:effectLst/>
                <a:latin typeface="Consolas" panose="020B0609020204030204" pitchFamily="49" charset="0"/>
              </a:rPr>
              <a:t>n_clusters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3</a:t>
            </a:r>
            <a:r>
              <a:rPr lang="en-US" b="0">
                <a:solidFill>
                  <a:srgbClr val="3B3B3B"/>
                </a:solidFill>
                <a:effectLst/>
                <a:latin typeface="Consolas" panose="020B0609020204030204" pitchFamily="49" charset="0"/>
              </a:rPr>
              <a:t>  </a:t>
            </a:r>
            <a:r>
              <a:rPr lang="en-US" b="0">
                <a:solidFill>
                  <a:srgbClr val="008000"/>
                </a:solidFill>
                <a:effectLst/>
                <a:latin typeface="Consolas" panose="020B0609020204030204" pitchFamily="49" charset="0"/>
              </a:rPr>
              <a:t># Choose based on the silhouette scores</a:t>
            </a:r>
            <a:endParaRPr lang="en-US" b="0">
              <a:solidFill>
                <a:srgbClr val="3B3B3B"/>
              </a:solidFill>
              <a:effectLst/>
              <a:latin typeface="Consolas" panose="020B0609020204030204" pitchFamily="49" charset="0"/>
            </a:endParaRPr>
          </a:p>
          <a:p>
            <a:r>
              <a:rPr lang="en-US" b="0" err="1">
                <a:solidFill>
                  <a:srgbClr val="001080"/>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err="1">
                <a:solidFill>
                  <a:srgbClr val="267F99"/>
                </a:solidFill>
                <a:effectLst/>
                <a:latin typeface="Consolas" panose="020B0609020204030204" pitchFamily="49" charset="0"/>
              </a:rPr>
              <a:t>KMeans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n_init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'auto'</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random_state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42</a:t>
            </a:r>
            <a:r>
              <a:rPr lang="en-US" b="0">
                <a:solidFill>
                  <a:srgbClr val="3B3B3B"/>
                </a:solidFill>
                <a:effectLst/>
                <a:latin typeface="Consolas" panose="020B0609020204030204" pitchFamily="49" charset="0"/>
              </a:rPr>
              <a:t>)</a:t>
            </a:r>
          </a:p>
          <a:p>
            <a:r>
              <a:rPr lang="en-US" b="0" err="1">
                <a:solidFill>
                  <a:srgbClr val="001080"/>
                </a:solidFill>
                <a:effectLst/>
                <a:latin typeface="Consolas" panose="020B0609020204030204" pitchFamily="49" charset="0"/>
              </a:rPr>
              <a:t>cluster_labels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kmeans</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fit_predict</a:t>
            </a:r>
            <a:r>
              <a:rPr lang="en-US" b="0">
                <a:solidFill>
                  <a:srgbClr val="3B3B3B"/>
                </a:solidFill>
                <a:effectLst/>
                <a:latin typeface="Consolas" panose="020B0609020204030204" pitchFamily="49" charset="0"/>
              </a:rPr>
              <a:t>(</a:t>
            </a:r>
            <a:r>
              <a:rPr lang="en-US" b="0" err="1">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Add cluster labels to the aggregated data</a:t>
            </a:r>
            <a:endParaRPr lang="en-US" b="0">
              <a:solidFill>
                <a:srgbClr val="3B3B3B"/>
              </a:solidFill>
              <a:effectLst/>
              <a:latin typeface="Consolas" panose="020B0609020204030204" pitchFamily="49" charset="0"/>
            </a:endParaRPr>
          </a:p>
          <a:p>
            <a:r>
              <a:rPr lang="en-US" b="0" err="1">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cluster_labels</a:t>
            </a:r>
            <a:endParaRPr lang="en-US" b="0">
              <a:solidFill>
                <a:srgbClr val="3B3B3B"/>
              </a:solidFill>
              <a:effectLst/>
              <a:latin typeface="Consolas" panose="020B0609020204030204" pitchFamily="49" charset="0"/>
            </a:endParaRP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Step 5: Visualize the clusters</a:t>
            </a:r>
            <a:endParaRPr lang="en-US" b="0">
              <a:solidFill>
                <a:srgbClr val="3B3B3B"/>
              </a:solidFill>
              <a:effectLst/>
              <a:latin typeface="Consolas" panose="020B0609020204030204" pitchFamily="49" charset="0"/>
            </a:endParaRP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figure</a:t>
            </a:r>
            <a:r>
              <a:rPr lang="en-US" b="0">
                <a:solidFill>
                  <a:srgbClr val="3B3B3B"/>
                </a:solidFill>
                <a:effectLst/>
                <a:latin typeface="Consolas" panose="020B0609020204030204" pitchFamily="49" charset="0"/>
              </a:rPr>
              <a:t>(</a:t>
            </a:r>
            <a:r>
              <a:rPr lang="en-US" b="0" err="1">
                <a:solidFill>
                  <a:srgbClr val="001080"/>
                </a:solidFill>
                <a:effectLst/>
                <a:latin typeface="Consolas" panose="020B0609020204030204" pitchFamily="49" charset="0"/>
              </a:rPr>
              <a:t>figsize</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sns</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scatterplot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000000"/>
                </a:solidFill>
                <a:effectLst/>
                <a:latin typeface="Consolas" panose="020B0609020204030204" pitchFamily="49" charset="0"/>
              </a:rPr>
              <a:t>=</a:t>
            </a:r>
            <a:r>
              <a:rPr lang="en-US" b="0" err="1">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x</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'volatility'</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y</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volume_intensity</a:t>
            </a:r>
            <a:r>
              <a:rPr lang="en-US" b="0">
                <a:solidFill>
                  <a:srgbClr val="A31515"/>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hue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palette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viridis</a:t>
            </a:r>
            <a:r>
              <a:rPr lang="en-US" b="0">
                <a:solidFill>
                  <a:srgbClr val="A31515"/>
                </a:solidFill>
                <a:effectLst/>
                <a:latin typeface="Consolas" panose="020B0609020204030204" pitchFamily="49" charset="0"/>
              </a:rPr>
              <a:t>'</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title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'Cryptocurrency Clusters'</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xlabel</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'Volatility'</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ylabel</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'Volume Intensity'</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show</a:t>
            </a:r>
            <a:r>
              <a:rPr lang="en-US" b="0">
                <a:solidFill>
                  <a:srgbClr val="3B3B3B"/>
                </a:solidFill>
                <a:effectLst/>
                <a:latin typeface="Consolas" panose="020B0609020204030204" pitchFamily="49" charset="0"/>
              </a:rPr>
              <a:t>()</a:t>
            </a:r>
          </a:p>
          <a:p>
            <a:pPr marL="0" indent="0">
              <a:buNone/>
            </a:pP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8983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880B9-1A41-9CD4-EA77-4E03C3B17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90487"/>
            <a:ext cx="9410700" cy="6677025"/>
          </a:xfrm>
          <a:prstGeom prst="rect">
            <a:avLst/>
          </a:prstGeom>
        </p:spPr>
      </p:pic>
    </p:spTree>
    <p:extLst>
      <p:ext uri="{BB962C8B-B14F-4D97-AF65-F5344CB8AC3E}">
        <p14:creationId xmlns:p14="http://schemas.microsoft.com/office/powerpoint/2010/main" val="194697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460E-4777-AD38-D1CD-D4C1F4A83652}"/>
              </a:ext>
            </a:extLst>
          </p:cNvPr>
          <p:cNvSpPr>
            <a:spLocks noGrp="1"/>
          </p:cNvSpPr>
          <p:nvPr>
            <p:ph type="title"/>
          </p:nvPr>
        </p:nvSpPr>
        <p:spPr/>
        <p:txBody>
          <a:bodyPr/>
          <a:lstStyle/>
          <a:p>
            <a:r>
              <a:rPr lang="en-US"/>
              <a:t>K-means Clustering Result</a:t>
            </a:r>
          </a:p>
        </p:txBody>
      </p:sp>
      <p:sp>
        <p:nvSpPr>
          <p:cNvPr id="6" name="TextBox 5">
            <a:extLst>
              <a:ext uri="{FF2B5EF4-FFF2-40B4-BE49-F238E27FC236}">
                <a16:creationId xmlns:a16="http://schemas.microsoft.com/office/drawing/2014/main" id="{6D06217A-3704-AE47-8E05-9293A0F408EB}"/>
              </a:ext>
            </a:extLst>
          </p:cNvPr>
          <p:cNvSpPr txBox="1"/>
          <p:nvPr/>
        </p:nvSpPr>
        <p:spPr>
          <a:xfrm>
            <a:off x="838200" y="1490633"/>
            <a:ext cx="849913" cy="461665"/>
          </a:xfrm>
          <a:prstGeom prst="rect">
            <a:avLst/>
          </a:prstGeom>
          <a:noFill/>
        </p:spPr>
        <p:txBody>
          <a:bodyPr wrap="none" rtlCol="0">
            <a:spAutoFit/>
          </a:bodyPr>
          <a:lstStyle/>
          <a:p>
            <a:r>
              <a:rPr lang="en-US" sz="2400"/>
              <a:t>Input</a:t>
            </a:r>
          </a:p>
        </p:txBody>
      </p:sp>
      <p:sp>
        <p:nvSpPr>
          <p:cNvPr id="8" name="TextBox 7">
            <a:extLst>
              <a:ext uri="{FF2B5EF4-FFF2-40B4-BE49-F238E27FC236}">
                <a16:creationId xmlns:a16="http://schemas.microsoft.com/office/drawing/2014/main" id="{69723D00-B509-4B1A-5011-95A6DD9D6A44}"/>
              </a:ext>
            </a:extLst>
          </p:cNvPr>
          <p:cNvSpPr txBox="1"/>
          <p:nvPr/>
        </p:nvSpPr>
        <p:spPr>
          <a:xfrm>
            <a:off x="838200" y="1952298"/>
            <a:ext cx="10515600" cy="1477328"/>
          </a:xfrm>
          <a:prstGeom prst="rect">
            <a:avLst/>
          </a:prstGeom>
          <a:noFill/>
        </p:spPr>
        <p:txBody>
          <a:bodyPr wrap="square">
            <a:spAutoFit/>
          </a:bodyPr>
          <a:lstStyle/>
          <a:p>
            <a:r>
              <a:rPr lang="en-US" b="0">
                <a:solidFill>
                  <a:srgbClr val="008000"/>
                </a:solidFill>
                <a:effectLst/>
                <a:latin typeface="Consolas" panose="020B0609020204030204" pitchFamily="49" charset="0"/>
              </a:rPr>
              <a:t># Step 6: Analyze cluster characteristics</a:t>
            </a:r>
            <a:endParaRPr lang="en-US" b="0">
              <a:solidFill>
                <a:srgbClr val="3B3B3B"/>
              </a:solidFill>
              <a:effectLst/>
              <a:latin typeface="Consolas" panose="020B0609020204030204" pitchFamily="49" charset="0"/>
            </a:endParaRPr>
          </a:p>
          <a:p>
            <a:r>
              <a:rPr lang="en-US" b="0">
                <a:solidFill>
                  <a:srgbClr val="008000"/>
                </a:solidFill>
                <a:effectLst/>
                <a:latin typeface="Consolas" panose="020B0609020204030204" pitchFamily="49" charset="0"/>
              </a:rPr>
              <a:t># Print cryptocurrencies in each cluster</a:t>
            </a:r>
            <a:endParaRPr lang="en-US" b="0">
              <a:solidFill>
                <a:srgbClr val="3B3B3B"/>
              </a:solidFill>
              <a:effectLst/>
              <a:latin typeface="Consolas" panose="020B0609020204030204" pitchFamily="49" charset="0"/>
            </a:endParaRPr>
          </a:p>
          <a:p>
            <a:r>
              <a:rPr lang="en-US" b="0">
                <a:solidFill>
                  <a:srgbClr val="AF00DB"/>
                </a:solidFill>
                <a:effectLst/>
                <a:latin typeface="Consolas" panose="020B0609020204030204" pitchFamily="49" charset="0"/>
              </a:rPr>
              <a:t>for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in</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range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3B3B3B"/>
                </a:solidFill>
                <a:effectLst/>
                <a:latin typeface="Consolas" panose="020B0609020204030204" pitchFamily="49" charset="0"/>
              </a:rPr>
              <a:t>):</a:t>
            </a:r>
          </a:p>
          <a:p>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00FF"/>
                </a:solidFill>
                <a:effectLst/>
                <a:latin typeface="Consolas" panose="020B0609020204030204" pitchFamily="49" charset="0"/>
              </a:rPr>
              <a:t>f</a:t>
            </a:r>
            <a:r>
              <a:rPr lang="en-US" b="0">
                <a:solidFill>
                  <a:srgbClr val="A31515"/>
                </a:solidFill>
                <a:effectLst/>
                <a:latin typeface="Consolas" panose="020B0609020204030204" pitchFamily="49" charset="0"/>
              </a:rPr>
              <a:t>"</a:t>
            </a:r>
            <a:r>
              <a:rPr lang="en-US" b="0">
                <a:solidFill>
                  <a:srgbClr val="EE0000"/>
                </a:solidFill>
                <a:effectLst/>
                <a:latin typeface="Consolas" panose="020B0609020204030204" pitchFamily="49" charset="0"/>
              </a:rPr>
              <a:t>\n</a:t>
            </a:r>
            <a:r>
              <a:rPr lang="en-US" b="0">
                <a:solidFill>
                  <a:srgbClr val="A31515"/>
                </a:solidFill>
                <a:effectLst/>
                <a:latin typeface="Consolas" panose="020B0609020204030204" pitchFamily="49" charset="0"/>
              </a:rPr>
              <a:t>Cryptocurrencies in Cluster </a:t>
            </a:r>
            <a:r>
              <a:rPr lang="en-US" b="0">
                <a:solidFill>
                  <a:srgbClr val="0000FF"/>
                </a:solidFill>
                <a:effectLst/>
                <a:latin typeface="Consolas" panose="020B0609020204030204" pitchFamily="49" charset="0"/>
              </a:rPr>
              <a:t>{</a:t>
            </a:r>
            <a:r>
              <a:rPr lang="en-US" b="0">
                <a:solidFill>
                  <a:srgbClr val="001080"/>
                </a:solidFill>
                <a:effectLst/>
                <a:latin typeface="Consolas" panose="020B0609020204030204" pitchFamily="49" charset="0"/>
              </a:rPr>
              <a:t>cluster</a:t>
            </a:r>
            <a:r>
              <a:rPr lang="en-US" b="0">
                <a:solidFill>
                  <a:srgbClr val="0000FF"/>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a:solidFill>
                  <a:srgbClr val="3B3B3B"/>
                </a:solidFill>
                <a:effectLst/>
                <a:latin typeface="Consolas" panose="020B0609020204030204" pitchFamily="49" charset="0"/>
              </a:rPr>
              <a:t>)</a:t>
            </a:r>
          </a:p>
          <a:p>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index</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tolist</a:t>
            </a:r>
            <a:r>
              <a:rPr lang="en-US" b="0">
                <a:solidFill>
                  <a:srgbClr val="3B3B3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E293803-E8DB-4581-F4D4-5905F4D7D1A4}"/>
              </a:ext>
            </a:extLst>
          </p:cNvPr>
          <p:cNvSpPr txBox="1"/>
          <p:nvPr/>
        </p:nvSpPr>
        <p:spPr>
          <a:xfrm>
            <a:off x="838199" y="3429000"/>
            <a:ext cx="1079142" cy="461665"/>
          </a:xfrm>
          <a:prstGeom prst="rect">
            <a:avLst/>
          </a:prstGeom>
          <a:noFill/>
        </p:spPr>
        <p:txBody>
          <a:bodyPr wrap="none" rtlCol="0">
            <a:spAutoFit/>
          </a:bodyPr>
          <a:lstStyle/>
          <a:p>
            <a:r>
              <a:rPr lang="en-US" sz="2400"/>
              <a:t>Output</a:t>
            </a:r>
          </a:p>
        </p:txBody>
      </p:sp>
      <p:pic>
        <p:nvPicPr>
          <p:cNvPr id="13" name="Picture 12">
            <a:extLst>
              <a:ext uri="{FF2B5EF4-FFF2-40B4-BE49-F238E27FC236}">
                <a16:creationId xmlns:a16="http://schemas.microsoft.com/office/drawing/2014/main" id="{B916081F-9A08-2B80-B71B-383F59B2D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3890665"/>
            <a:ext cx="6842762" cy="2575734"/>
          </a:xfrm>
          <a:prstGeom prst="rect">
            <a:avLst/>
          </a:prstGeom>
        </p:spPr>
      </p:pic>
    </p:spTree>
    <p:extLst>
      <p:ext uri="{BB962C8B-B14F-4D97-AF65-F5344CB8AC3E}">
        <p14:creationId xmlns:p14="http://schemas.microsoft.com/office/powerpoint/2010/main" val="365324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C2A0-700C-9785-B40C-AC2B1C8D61F0}"/>
              </a:ext>
            </a:extLst>
          </p:cNvPr>
          <p:cNvSpPr>
            <a:spLocks noGrp="1"/>
          </p:cNvSpPr>
          <p:nvPr>
            <p:ph type="title"/>
          </p:nvPr>
        </p:nvSpPr>
        <p:spPr/>
        <p:txBody>
          <a:bodyPr/>
          <a:lstStyle/>
          <a:p>
            <a:r>
              <a:rPr lang="en-US"/>
              <a:t>K-means Clustering Result Analysis</a:t>
            </a:r>
          </a:p>
        </p:txBody>
      </p:sp>
      <p:sp>
        <p:nvSpPr>
          <p:cNvPr id="3" name="Content Placeholder 2">
            <a:extLst>
              <a:ext uri="{FF2B5EF4-FFF2-40B4-BE49-F238E27FC236}">
                <a16:creationId xmlns:a16="http://schemas.microsoft.com/office/drawing/2014/main" id="{C2A6D9B2-7386-9EB9-4BC4-72C7B43025E8}"/>
              </a:ext>
            </a:extLst>
          </p:cNvPr>
          <p:cNvSpPr>
            <a:spLocks noGrp="1"/>
          </p:cNvSpPr>
          <p:nvPr>
            <p:ph idx="1"/>
          </p:nvPr>
        </p:nvSpPr>
        <p:spPr/>
        <p:txBody>
          <a:bodyPr>
            <a:normAutofit/>
          </a:bodyPr>
          <a:lstStyle/>
          <a:p>
            <a:r>
              <a:rPr lang="en-US" sz="2400"/>
              <a:t>Stablecoin: USDT </a:t>
            </a:r>
          </a:p>
          <a:p>
            <a:pPr lvl="1"/>
            <a:r>
              <a:rPr lang="en-US" sz="2000"/>
              <a:t>USDT is a stablecoin pegged to the US dollar. This indicates that its price is relatively stable compared to other cryptocurrencies.</a:t>
            </a:r>
          </a:p>
          <a:p>
            <a:r>
              <a:rPr lang="en-US" sz="2400" b="0">
                <a:solidFill>
                  <a:srgbClr val="3B3B3B"/>
                </a:solidFill>
                <a:effectLst/>
              </a:rPr>
              <a:t>Diverse Group: </a:t>
            </a:r>
            <a:r>
              <a:rPr lang="en-US" sz="2400"/>
              <a:t>BCH, BNB, DOGE, ETH, SOL, XMR, XRP</a:t>
            </a:r>
          </a:p>
          <a:p>
            <a:pPr lvl="1"/>
            <a:r>
              <a:rPr lang="en-US" sz="2000"/>
              <a:t>This cluster includes a mix of large-cap and mid-cap cryptocurrencies with varying degrees of volatility.</a:t>
            </a:r>
          </a:p>
          <a:p>
            <a:r>
              <a:rPr lang="en-US" sz="2400">
                <a:solidFill>
                  <a:srgbClr val="3B3B3B"/>
                </a:solidFill>
              </a:rPr>
              <a:t>Dominance: BTC </a:t>
            </a:r>
          </a:p>
          <a:p>
            <a:pPr lvl="1"/>
            <a:r>
              <a:rPr lang="en-US" sz="2000">
                <a:solidFill>
                  <a:srgbClr val="3B3B3B"/>
                </a:solidFill>
              </a:rPr>
              <a:t>BTC is the largest cryptocurrency by market capitalization.</a:t>
            </a:r>
          </a:p>
          <a:p>
            <a:endParaRPr lang="en-US" sz="2400">
              <a:solidFill>
                <a:srgbClr val="3B3B3B"/>
              </a:solidFill>
            </a:endParaRPr>
          </a:p>
          <a:p>
            <a:endParaRPr lang="en-US" sz="2400"/>
          </a:p>
        </p:txBody>
      </p:sp>
    </p:spTree>
    <p:extLst>
      <p:ext uri="{BB962C8B-B14F-4D97-AF65-F5344CB8AC3E}">
        <p14:creationId xmlns:p14="http://schemas.microsoft.com/office/powerpoint/2010/main" val="252972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630A-9CE5-53BA-462E-78A4AE42925F}"/>
              </a:ext>
            </a:extLst>
          </p:cNvPr>
          <p:cNvSpPr>
            <a:spLocks noGrp="1"/>
          </p:cNvSpPr>
          <p:nvPr>
            <p:ph type="title"/>
          </p:nvPr>
        </p:nvSpPr>
        <p:spPr>
          <a:xfrm>
            <a:off x="838200" y="365125"/>
            <a:ext cx="10515600" cy="659003"/>
          </a:xfrm>
        </p:spPr>
        <p:txBody>
          <a:bodyPr>
            <a:normAutofit fontScale="90000"/>
          </a:bodyPr>
          <a:lstStyle/>
          <a:p>
            <a:r>
              <a:rPr lang="en-US"/>
              <a:t>Evaluate Clustering Result with t-SNE</a:t>
            </a:r>
          </a:p>
        </p:txBody>
      </p:sp>
      <p:sp>
        <p:nvSpPr>
          <p:cNvPr id="3" name="Content Placeholder 2">
            <a:extLst>
              <a:ext uri="{FF2B5EF4-FFF2-40B4-BE49-F238E27FC236}">
                <a16:creationId xmlns:a16="http://schemas.microsoft.com/office/drawing/2014/main" id="{263D8AD0-1CA8-066D-AC8A-DC7227D782F5}"/>
              </a:ext>
            </a:extLst>
          </p:cNvPr>
          <p:cNvSpPr>
            <a:spLocks noGrp="1"/>
          </p:cNvSpPr>
          <p:nvPr>
            <p:ph idx="1"/>
          </p:nvPr>
        </p:nvSpPr>
        <p:spPr>
          <a:xfrm>
            <a:off x="838200" y="1024128"/>
            <a:ext cx="10515600" cy="5152835"/>
          </a:xfrm>
        </p:spPr>
        <p:txBody>
          <a:bodyPr>
            <a:normAutofit/>
          </a:bodyPr>
          <a:lstStyle/>
          <a:p>
            <a:pPr marL="0" indent="0">
              <a:buNone/>
            </a:pPr>
            <a:endParaRPr lang="en-US" b="0">
              <a:solidFill>
                <a:srgbClr val="000000"/>
              </a:solidFill>
              <a:effectLst/>
              <a:latin typeface="Consolas" panose="020B0609020204030204" pitchFamily="49" charset="0"/>
            </a:endParaRPr>
          </a:p>
          <a:p>
            <a:endParaRPr lang="en-US"/>
          </a:p>
        </p:txBody>
      </p:sp>
      <p:sp>
        <p:nvSpPr>
          <p:cNvPr id="5" name="TextBox 4">
            <a:extLst>
              <a:ext uri="{FF2B5EF4-FFF2-40B4-BE49-F238E27FC236}">
                <a16:creationId xmlns:a16="http://schemas.microsoft.com/office/drawing/2014/main" id="{50F1C517-B2EE-1DE2-82F6-C57E613E61BA}"/>
              </a:ext>
            </a:extLst>
          </p:cNvPr>
          <p:cNvSpPr txBox="1"/>
          <p:nvPr/>
        </p:nvSpPr>
        <p:spPr>
          <a:xfrm>
            <a:off x="838200" y="1032557"/>
            <a:ext cx="10515600" cy="4801314"/>
          </a:xfrm>
          <a:prstGeom prst="rect">
            <a:avLst/>
          </a:prstGeom>
          <a:noFill/>
        </p:spPr>
        <p:txBody>
          <a:bodyPr wrap="square">
            <a:spAutoFit/>
          </a:bodyPr>
          <a:lstStyle/>
          <a:p>
            <a:r>
              <a:rPr lang="en-US" b="0">
                <a:solidFill>
                  <a:srgbClr val="008000"/>
                </a:solidFill>
                <a:effectLst/>
                <a:latin typeface="Consolas" panose="020B0609020204030204" pitchFamily="49" charset="0"/>
              </a:rPr>
              <a:t># Apply t-SNE</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tsne</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TSNE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n_components</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random_state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42</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perplexity</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n_iter</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1000</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tsne_results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tsne</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fit_transform</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Create a DataFrame with t-SNE results</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pd</a:t>
            </a:r>
            <a:r>
              <a:rPr lang="en-US" b="0">
                <a:solidFill>
                  <a:srgbClr val="3B3B3B"/>
                </a:solidFill>
                <a:effectLst/>
                <a:latin typeface="Consolas" panose="020B0609020204030204" pitchFamily="49" charset="0"/>
              </a:rPr>
              <a:t>.</a:t>
            </a:r>
            <a:r>
              <a:rPr lang="en-US" b="0">
                <a:solidFill>
                  <a:srgbClr val="267F99"/>
                </a:solidFill>
                <a:effectLst/>
                <a:latin typeface="Consolas" panose="020B0609020204030204" pitchFamily="49" charset="0"/>
              </a:rPr>
              <a:t>DataFrame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tsne_results</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columns</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't-SNE1'</a:t>
            </a:r>
            <a:r>
              <a:rPr lang="en-US" b="0">
                <a:solidFill>
                  <a:srgbClr val="3B3B3B"/>
                </a:solidFill>
                <a:effectLst/>
                <a:latin typeface="Consolas" panose="020B0609020204030204" pitchFamily="49" charset="0"/>
              </a:rPr>
              <a:t>, </a:t>
            </a:r>
            <a:r>
              <a:rPr lang="en-US" b="0">
                <a:solidFill>
                  <a:srgbClr val="A31515"/>
                </a:solidFill>
                <a:effectLst/>
                <a:latin typeface="Consolas" panose="020B0609020204030204" pitchFamily="49" charset="0"/>
              </a:rPr>
              <a:t>'t-SNE2'</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cluster_labels</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'Cryptocurrency'</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index</a:t>
            </a:r>
            <a:endParaRPr lang="en-US" b="0">
              <a:solidFill>
                <a:srgbClr val="3B3B3B"/>
              </a:solidFill>
              <a:effectLst/>
              <a:latin typeface="Consolas" panose="020B0609020204030204" pitchFamily="49" charset="0"/>
            </a:endParaRP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Visualize t-SNE results with cryptocurrency names</a:t>
            </a:r>
            <a:endParaRPr lang="en-US" b="0">
              <a:solidFill>
                <a:srgbClr val="3B3B3B"/>
              </a:solidFill>
              <a:effectLst/>
              <a:latin typeface="Consolas" panose="020B0609020204030204" pitchFamily="49" charset="0"/>
            </a:endParaRPr>
          </a:p>
          <a:p>
            <a:r>
              <a:rPr lang="en-US" b="0">
                <a:solidFill>
                  <a:srgbClr val="267F99"/>
                </a:solidFill>
                <a:effectLst/>
                <a:latin typeface="Consolas" panose="020B0609020204030204" pitchFamily="49" charset="0"/>
              </a:rPr>
              <a:t>plt</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figure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figsize</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a:t>
            </a:r>
          </a:p>
          <a:p>
            <a:r>
              <a:rPr lang="en-US" b="0">
                <a:solidFill>
                  <a:srgbClr val="267F99"/>
                </a:solidFill>
                <a:effectLst/>
                <a:latin typeface="Consolas" panose="020B0609020204030204" pitchFamily="49" charset="0"/>
              </a:rPr>
              <a:t>sns</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scatterplot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x</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't-SNE1'</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y</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't-SNE2'</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hue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palette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'viridis'</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legend</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'full'</a:t>
            </a:r>
            <a:r>
              <a:rPr lang="en-US" b="0">
                <a:solidFill>
                  <a:srgbClr val="3B3B3B"/>
                </a:solidFill>
                <a:effectLst/>
                <a:latin typeface="Consolas" panose="020B0609020204030204" pitchFamily="49" charset="0"/>
              </a:rPr>
              <a:t>)</a:t>
            </a:r>
          </a:p>
          <a:p>
            <a:r>
              <a:rPr lang="en-US" b="0">
                <a:solidFill>
                  <a:srgbClr val="AF00DB"/>
                </a:solidFill>
                <a:effectLst/>
                <a:latin typeface="Consolas" panose="020B0609020204030204" pitchFamily="49" charset="0"/>
              </a:rPr>
              <a:t>for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i</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txt</a:t>
            </a: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in</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enumerate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'Cryptocurrency'</a:t>
            </a:r>
            <a:r>
              <a:rPr lang="en-US" b="0">
                <a:solidFill>
                  <a:srgbClr val="3B3B3B"/>
                </a:solidFill>
                <a:effectLst/>
                <a:latin typeface="Consolas" panose="020B0609020204030204" pitchFamily="49" charset="0"/>
              </a:rPr>
              <a:t>]):</a:t>
            </a:r>
          </a:p>
          <a:p>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plt</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annotate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txt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't-SNE1'</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iloc</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't-SNE2'</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iloc</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fontsize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a:t>
            </a:r>
          </a:p>
          <a:p>
            <a:r>
              <a:rPr lang="en-US" b="0">
                <a:solidFill>
                  <a:srgbClr val="267F99"/>
                </a:solidFill>
                <a:effectLst/>
                <a:latin typeface="Consolas" panose="020B0609020204030204" pitchFamily="49" charset="0"/>
              </a:rPr>
              <a:t>plt</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title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 visualization of cryptocurrency clusters'</a:t>
            </a:r>
            <a:r>
              <a:rPr lang="en-US" b="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93641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0C30E7-EFD5-47B7-FB9C-339E0FAFA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90488"/>
            <a:ext cx="9371921" cy="6517576"/>
          </a:xfrm>
          <a:prstGeom prst="rect">
            <a:avLst/>
          </a:prstGeom>
        </p:spPr>
      </p:pic>
    </p:spTree>
    <p:extLst>
      <p:ext uri="{BB962C8B-B14F-4D97-AF65-F5344CB8AC3E}">
        <p14:creationId xmlns:p14="http://schemas.microsoft.com/office/powerpoint/2010/main" val="423050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55F8-02D6-0346-84CA-D83FC31FF283}"/>
              </a:ext>
            </a:extLst>
          </p:cNvPr>
          <p:cNvSpPr>
            <a:spLocks noGrp="1"/>
          </p:cNvSpPr>
          <p:nvPr>
            <p:ph type="title"/>
          </p:nvPr>
        </p:nvSpPr>
        <p:spPr/>
        <p:txBody>
          <a:bodyPr/>
          <a:lstStyle/>
          <a:p>
            <a:r>
              <a:rPr lang="en-US"/>
              <a:t>t-SNE Result Analysis</a:t>
            </a:r>
          </a:p>
        </p:txBody>
      </p:sp>
      <p:sp>
        <p:nvSpPr>
          <p:cNvPr id="3" name="Content Placeholder 2">
            <a:extLst>
              <a:ext uri="{FF2B5EF4-FFF2-40B4-BE49-F238E27FC236}">
                <a16:creationId xmlns:a16="http://schemas.microsoft.com/office/drawing/2014/main" id="{2B2D7C94-B83A-2489-4B0D-8A1F17117ACA}"/>
              </a:ext>
            </a:extLst>
          </p:cNvPr>
          <p:cNvSpPr>
            <a:spLocks noGrp="1"/>
          </p:cNvSpPr>
          <p:nvPr>
            <p:ph idx="1"/>
          </p:nvPr>
        </p:nvSpPr>
        <p:spPr/>
        <p:txBody>
          <a:bodyPr>
            <a:normAutofit/>
          </a:bodyPr>
          <a:lstStyle/>
          <a:p>
            <a:r>
              <a:rPr lang="en-US" b="0">
                <a:solidFill>
                  <a:srgbClr val="3B3B3B"/>
                </a:solidFill>
                <a:effectLst/>
              </a:rPr>
              <a:t>In the t-SNE plot, we can see the clusters are clearly separated, this suggest the K-means clustering has found meaningful structure in the data.</a:t>
            </a:r>
          </a:p>
          <a:p>
            <a:endParaRPr lang="en-US"/>
          </a:p>
        </p:txBody>
      </p:sp>
    </p:spTree>
    <p:extLst>
      <p:ext uri="{BB962C8B-B14F-4D97-AF65-F5344CB8AC3E}">
        <p14:creationId xmlns:p14="http://schemas.microsoft.com/office/powerpoint/2010/main" val="376076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8478-8ADE-5DC8-0473-0F1C9BB86B8B}"/>
              </a:ext>
            </a:extLst>
          </p:cNvPr>
          <p:cNvSpPr>
            <a:spLocks noGrp="1"/>
          </p:cNvSpPr>
          <p:nvPr>
            <p:ph type="title"/>
          </p:nvPr>
        </p:nvSpPr>
        <p:spPr/>
        <p:txBody>
          <a:bodyPr/>
          <a:lstStyle/>
          <a:p>
            <a:r>
              <a:rPr lang="en-US"/>
              <a:t>Crypto Market Analysis</a:t>
            </a:r>
          </a:p>
        </p:txBody>
      </p:sp>
      <p:sp>
        <p:nvSpPr>
          <p:cNvPr id="3" name="Content Placeholder 2">
            <a:extLst>
              <a:ext uri="{FF2B5EF4-FFF2-40B4-BE49-F238E27FC236}">
                <a16:creationId xmlns:a16="http://schemas.microsoft.com/office/drawing/2014/main" id="{BC27500D-7B28-1E7F-AE86-1674E8C491B6}"/>
              </a:ext>
            </a:extLst>
          </p:cNvPr>
          <p:cNvSpPr>
            <a:spLocks noGrp="1"/>
          </p:cNvSpPr>
          <p:nvPr>
            <p:ph idx="1"/>
          </p:nvPr>
        </p:nvSpPr>
        <p:spPr/>
        <p:txBody>
          <a:bodyPr>
            <a:noAutofit/>
          </a:bodyPr>
          <a:lstStyle/>
          <a:p>
            <a:r>
              <a:rPr lang="en-US" sz="3200">
                <a:cs typeface="Arial" panose="020B0604020202020204" pitchFamily="34" charset="0"/>
              </a:rPr>
              <a:t>Traditional technical analysis (TA) is a method for trading data to identify potential trade opportunity. </a:t>
            </a:r>
          </a:p>
          <a:p>
            <a:endParaRPr lang="en-US" sz="3200">
              <a:cs typeface="Arial" panose="020B0604020202020204" pitchFamily="34" charset="0"/>
            </a:endParaRPr>
          </a:p>
          <a:p>
            <a:r>
              <a:rPr lang="en-US" sz="3200">
                <a:cs typeface="Arial" panose="020B0604020202020204" pitchFamily="34" charset="0"/>
              </a:rPr>
              <a:t>Due to the inherent volatility and non-linear relationships within the market, traditional methods often fall short.</a:t>
            </a:r>
          </a:p>
          <a:p>
            <a:endParaRPr lang="en-US" sz="3200" b="0">
              <a:effectLst/>
              <a:cs typeface="Arial" panose="020B0604020202020204" pitchFamily="34" charset="0"/>
            </a:endParaRPr>
          </a:p>
          <a:p>
            <a:r>
              <a:rPr lang="en-US" sz="3200" b="0">
                <a:effectLst/>
                <a:cs typeface="Arial" panose="020B0604020202020204" pitchFamily="34" charset="0"/>
              </a:rPr>
              <a:t>This project aims to explore and evaluate Unsupervised Learning methods for cryptocurrency market analysis.</a:t>
            </a:r>
          </a:p>
        </p:txBody>
      </p:sp>
    </p:spTree>
    <p:extLst>
      <p:ext uri="{BB962C8B-B14F-4D97-AF65-F5344CB8AC3E}">
        <p14:creationId xmlns:p14="http://schemas.microsoft.com/office/powerpoint/2010/main" val="255652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E967-441C-D888-BB2A-1A64BE165E9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49C5BF53-0D6A-6206-0ED3-C56AED78E86D}"/>
              </a:ext>
            </a:extLst>
          </p:cNvPr>
          <p:cNvSpPr>
            <a:spLocks noGrp="1"/>
          </p:cNvSpPr>
          <p:nvPr>
            <p:ph idx="1"/>
          </p:nvPr>
        </p:nvSpPr>
        <p:spPr/>
        <p:txBody>
          <a:bodyPr>
            <a:normAutofit/>
          </a:bodyPr>
          <a:lstStyle/>
          <a:p>
            <a:r>
              <a:rPr lang="en-US">
                <a:solidFill>
                  <a:srgbClr val="000000"/>
                </a:solidFill>
              </a:rPr>
              <a:t>The This project explored the potential of unsupervised learning algorithms, specifically PCA (Principal Component Analysis), t-SNE (t-Distributed Stochastic Neighbor Embedding) and K-means Clustering, for performing cryptocurrency market analysis. </a:t>
            </a:r>
          </a:p>
          <a:p>
            <a:endParaRPr lang="en-US" b="0">
              <a:solidFill>
                <a:srgbClr val="000000"/>
              </a:solidFill>
              <a:effectLst/>
            </a:endParaRPr>
          </a:p>
          <a:p>
            <a:r>
              <a:rPr lang="en-US">
                <a:solidFill>
                  <a:srgbClr val="000000"/>
                </a:solidFill>
              </a:rPr>
              <a:t>While the project contributes to the ongoing investigation of machine learning in financial analysis, the results highlight the challenges associated with this task, we will continue to explore advanced methods to analyze the market in the future.</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9964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8D00-50CE-C47B-31EA-3DF0DCFECADB}"/>
              </a:ext>
            </a:extLst>
          </p:cNvPr>
          <p:cNvSpPr>
            <a:spLocks noGrp="1"/>
          </p:cNvSpPr>
          <p:nvPr>
            <p:ph type="title"/>
          </p:nvPr>
        </p:nvSpPr>
        <p:spPr>
          <a:xfrm>
            <a:off x="838200" y="2766218"/>
            <a:ext cx="10515600" cy="1325563"/>
          </a:xfrm>
        </p:spPr>
        <p:txBody>
          <a:bodyPr/>
          <a:lstStyle/>
          <a:p>
            <a:pPr algn="ctr"/>
            <a:r>
              <a:rPr lang="en-US"/>
              <a:t>Thank you &amp; Best Regards</a:t>
            </a:r>
          </a:p>
        </p:txBody>
      </p:sp>
    </p:spTree>
    <p:extLst>
      <p:ext uri="{BB962C8B-B14F-4D97-AF65-F5344CB8AC3E}">
        <p14:creationId xmlns:p14="http://schemas.microsoft.com/office/powerpoint/2010/main" val="84668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95B-1C80-848B-30A7-7BFD0DEC27CE}"/>
              </a:ext>
            </a:extLst>
          </p:cNvPr>
          <p:cNvSpPr>
            <a:spLocks noGrp="1"/>
          </p:cNvSpPr>
          <p:nvPr>
            <p:ph type="title"/>
          </p:nvPr>
        </p:nvSpPr>
        <p:spPr/>
        <p:txBody>
          <a:bodyPr/>
          <a:lstStyle/>
          <a:p>
            <a:r>
              <a:rPr lang="en-US" b="0" i="0">
                <a:effectLst/>
              </a:rPr>
              <a:t>Unsupervised Learning Methods</a:t>
            </a:r>
            <a:endParaRPr lang="en-US"/>
          </a:p>
        </p:txBody>
      </p:sp>
      <p:sp>
        <p:nvSpPr>
          <p:cNvPr id="3" name="Content Placeholder 2">
            <a:extLst>
              <a:ext uri="{FF2B5EF4-FFF2-40B4-BE49-F238E27FC236}">
                <a16:creationId xmlns:a16="http://schemas.microsoft.com/office/drawing/2014/main" id="{5ADCFCC9-779C-128B-5859-0BEF507370BB}"/>
              </a:ext>
            </a:extLst>
          </p:cNvPr>
          <p:cNvSpPr>
            <a:spLocks noGrp="1"/>
          </p:cNvSpPr>
          <p:nvPr>
            <p:ph idx="1"/>
          </p:nvPr>
        </p:nvSpPr>
        <p:spPr/>
        <p:txBody>
          <a:bodyPr/>
          <a:lstStyle/>
          <a:p>
            <a:r>
              <a:rPr lang="en-US"/>
              <a:t>This project explored the potential of unsupervised learning algorithms, specifically </a:t>
            </a:r>
            <a:r>
              <a:rPr lang="en-US" b="1"/>
              <a:t>PCA</a:t>
            </a:r>
            <a:r>
              <a:rPr lang="en-US"/>
              <a:t> (Principal Component Analysis), </a:t>
            </a:r>
            <a:r>
              <a:rPr lang="en-US" b="1"/>
              <a:t>t-SNE</a:t>
            </a:r>
            <a:r>
              <a:rPr lang="en-US"/>
              <a:t> (t-Distributed Stochastic Neighbor Embedding) and </a:t>
            </a:r>
            <a:r>
              <a:rPr lang="en-US" b="1"/>
              <a:t>K-means</a:t>
            </a:r>
            <a:r>
              <a:rPr lang="en-US"/>
              <a:t> Clustering, for performing cryptocurrency market analysis. </a:t>
            </a:r>
          </a:p>
          <a:p>
            <a:endParaRPr lang="en-US"/>
          </a:p>
        </p:txBody>
      </p:sp>
    </p:spTree>
    <p:extLst>
      <p:ext uri="{BB962C8B-B14F-4D97-AF65-F5344CB8AC3E}">
        <p14:creationId xmlns:p14="http://schemas.microsoft.com/office/powerpoint/2010/main" val="50679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84A6-CAB4-7195-F042-24843131EDD1}"/>
              </a:ext>
            </a:extLst>
          </p:cNvPr>
          <p:cNvSpPr>
            <a:spLocks noGrp="1"/>
          </p:cNvSpPr>
          <p:nvPr>
            <p:ph type="title"/>
          </p:nvPr>
        </p:nvSpPr>
        <p:spPr/>
        <p:txBody>
          <a:bodyPr/>
          <a:lstStyle/>
          <a:p>
            <a:r>
              <a:rPr lang="en-US"/>
              <a:t>Feature Engineering</a:t>
            </a:r>
          </a:p>
        </p:txBody>
      </p:sp>
      <p:sp>
        <p:nvSpPr>
          <p:cNvPr id="3" name="Content Placeholder 2">
            <a:extLst>
              <a:ext uri="{FF2B5EF4-FFF2-40B4-BE49-F238E27FC236}">
                <a16:creationId xmlns:a16="http://schemas.microsoft.com/office/drawing/2014/main" id="{B94160BA-3FEB-FF5C-08F3-84DA7093E9AE}"/>
              </a:ext>
            </a:extLst>
          </p:cNvPr>
          <p:cNvSpPr>
            <a:spLocks noGrp="1"/>
          </p:cNvSpPr>
          <p:nvPr>
            <p:ph idx="1"/>
          </p:nvPr>
        </p:nvSpPr>
        <p:spPr/>
        <p:txBody>
          <a:bodyPr/>
          <a:lstStyle/>
          <a:p>
            <a:pPr marL="0" indent="0">
              <a:buNone/>
            </a:pPr>
            <a:r>
              <a:rPr lang="en-US"/>
              <a:t>Create relevant features from the trading data. This include:</a:t>
            </a:r>
          </a:p>
          <a:p>
            <a:pPr lvl="1"/>
            <a:endParaRPr lang="en-US"/>
          </a:p>
          <a:p>
            <a:pPr lvl="1"/>
            <a:r>
              <a:rPr lang="en-US"/>
              <a:t>Price changes</a:t>
            </a:r>
          </a:p>
          <a:p>
            <a:pPr lvl="1"/>
            <a:r>
              <a:rPr lang="en-US"/>
              <a:t>Moving averages (e.g., 50-day, 100-day, 200-day)</a:t>
            </a:r>
          </a:p>
          <a:p>
            <a:pPr lvl="1"/>
            <a:r>
              <a:rPr lang="en-US"/>
              <a:t>Volatility indicators (e.g., Bollinger Bands)</a:t>
            </a:r>
          </a:p>
          <a:p>
            <a:pPr lvl="1"/>
            <a:r>
              <a:rPr lang="en-US"/>
              <a:t>Momentum indicators (e.g., RSI, MACD)</a:t>
            </a:r>
          </a:p>
          <a:p>
            <a:pPr lvl="1"/>
            <a:r>
              <a:rPr lang="en-US"/>
              <a:t>Cross signals (e.g., Golden Cross)</a:t>
            </a:r>
          </a:p>
          <a:p>
            <a:pPr lvl="1"/>
            <a:r>
              <a:rPr lang="en-US"/>
              <a:t>etc.</a:t>
            </a:r>
          </a:p>
          <a:p>
            <a:pPr marL="0" indent="0">
              <a:buNone/>
            </a:pPr>
            <a:endParaRPr lang="en-US"/>
          </a:p>
          <a:p>
            <a:endParaRPr lang="en-US"/>
          </a:p>
        </p:txBody>
      </p:sp>
    </p:spTree>
    <p:extLst>
      <p:ext uri="{BB962C8B-B14F-4D97-AF65-F5344CB8AC3E}">
        <p14:creationId xmlns:p14="http://schemas.microsoft.com/office/powerpoint/2010/main" val="148608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5FE2-65D0-AC6F-D0D7-68F41FFF93E7}"/>
              </a:ext>
            </a:extLst>
          </p:cNvPr>
          <p:cNvSpPr>
            <a:spLocks noGrp="1"/>
          </p:cNvSpPr>
          <p:nvPr>
            <p:ph type="title"/>
          </p:nvPr>
        </p:nvSpPr>
        <p:spPr/>
        <p:txBody>
          <a:bodyPr/>
          <a:lstStyle/>
          <a:p>
            <a:r>
              <a:rPr lang="en-US"/>
              <a:t>Feature Engineering</a:t>
            </a:r>
          </a:p>
        </p:txBody>
      </p:sp>
      <p:sp>
        <p:nvSpPr>
          <p:cNvPr id="7" name="TextBox 6">
            <a:extLst>
              <a:ext uri="{FF2B5EF4-FFF2-40B4-BE49-F238E27FC236}">
                <a16:creationId xmlns:a16="http://schemas.microsoft.com/office/drawing/2014/main" id="{88BB2367-7E3D-FE8B-F664-DB480CFA06E2}"/>
              </a:ext>
            </a:extLst>
          </p:cNvPr>
          <p:cNvSpPr txBox="1"/>
          <p:nvPr/>
        </p:nvSpPr>
        <p:spPr>
          <a:xfrm>
            <a:off x="969730" y="3723239"/>
            <a:ext cx="1419902" cy="461665"/>
          </a:xfrm>
          <a:prstGeom prst="rect">
            <a:avLst/>
          </a:prstGeom>
          <a:noFill/>
        </p:spPr>
        <p:txBody>
          <a:bodyPr wrap="square" rtlCol="0">
            <a:spAutoFit/>
          </a:bodyPr>
          <a:lstStyle/>
          <a:p>
            <a:r>
              <a:rPr lang="en-US" sz="2400"/>
              <a:t>Output:</a:t>
            </a:r>
          </a:p>
        </p:txBody>
      </p:sp>
      <p:sp>
        <p:nvSpPr>
          <p:cNvPr id="8" name="TextBox 7">
            <a:extLst>
              <a:ext uri="{FF2B5EF4-FFF2-40B4-BE49-F238E27FC236}">
                <a16:creationId xmlns:a16="http://schemas.microsoft.com/office/drawing/2014/main" id="{F7CF0284-8932-2A7A-9D21-0AB5E7A9873B}"/>
              </a:ext>
            </a:extLst>
          </p:cNvPr>
          <p:cNvSpPr txBox="1"/>
          <p:nvPr/>
        </p:nvSpPr>
        <p:spPr>
          <a:xfrm>
            <a:off x="969730" y="1690688"/>
            <a:ext cx="1419902" cy="461665"/>
          </a:xfrm>
          <a:prstGeom prst="rect">
            <a:avLst/>
          </a:prstGeom>
          <a:noFill/>
        </p:spPr>
        <p:txBody>
          <a:bodyPr wrap="square" rtlCol="0">
            <a:spAutoFit/>
          </a:bodyPr>
          <a:lstStyle/>
          <a:p>
            <a:r>
              <a:rPr lang="en-US" sz="2400"/>
              <a:t>Input:</a:t>
            </a:r>
          </a:p>
        </p:txBody>
      </p:sp>
      <p:sp>
        <p:nvSpPr>
          <p:cNvPr id="14" name="TextBox 13">
            <a:extLst>
              <a:ext uri="{FF2B5EF4-FFF2-40B4-BE49-F238E27FC236}">
                <a16:creationId xmlns:a16="http://schemas.microsoft.com/office/drawing/2014/main" id="{29EAF10B-6287-9BA4-508B-A2DCF62841D9}"/>
              </a:ext>
            </a:extLst>
          </p:cNvPr>
          <p:cNvSpPr txBox="1"/>
          <p:nvPr/>
        </p:nvSpPr>
        <p:spPr>
          <a:xfrm>
            <a:off x="969730" y="2152353"/>
            <a:ext cx="10384070" cy="923330"/>
          </a:xfrm>
          <a:prstGeom prst="rect">
            <a:avLst/>
          </a:prstGeom>
          <a:noFill/>
        </p:spPr>
        <p:txBody>
          <a:bodyPr wrap="square">
            <a:spAutoFit/>
          </a:bodyPr>
          <a:lstStyle/>
          <a:p>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df</a:t>
            </a:r>
            <a:r>
              <a:rPr lang="en-US" b="0">
                <a:solidFill>
                  <a:srgbClr val="3B3B3B"/>
                </a:solidFill>
                <a:effectLst/>
                <a:latin typeface="Consolas" panose="020B0609020204030204" pitchFamily="49" charset="0"/>
              </a:rPr>
              <a:t>.select_dtypes(</a:t>
            </a:r>
            <a:r>
              <a:rPr lang="en-US" b="0">
                <a:solidFill>
                  <a:srgbClr val="001080"/>
                </a:solidFill>
                <a:effectLst/>
                <a:latin typeface="Consolas" panose="020B0609020204030204" pitchFamily="49" charset="0"/>
              </a:rPr>
              <a:t>include</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'number'</a:t>
            </a:r>
            <a:r>
              <a:rPr lang="en-US" b="0">
                <a:solidFill>
                  <a:srgbClr val="3B3B3B"/>
                </a:solidFill>
                <a:effectLst/>
                <a:latin typeface="Consolas" panose="020B0609020204030204" pitchFamily="49" charset="0"/>
              </a:rPr>
              <a:t>]).columns</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"Extracted Features After Feature Engineering: "</a:t>
            </a:r>
            <a:r>
              <a:rPr lang="en-US" b="0">
                <a:solidFill>
                  <a:srgbClr val="3B3B3B"/>
                </a:solidFill>
                <a:effectLst/>
                <a:latin typeface="Consolas" panose="020B0609020204030204" pitchFamily="49" charset="0"/>
              </a:rPr>
              <a:t>)</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0A586AC5-CD7C-201A-5976-D2712DC56AAE}"/>
              </a:ext>
            </a:extLst>
          </p:cNvPr>
          <p:cNvSpPr txBox="1"/>
          <p:nvPr/>
        </p:nvSpPr>
        <p:spPr>
          <a:xfrm>
            <a:off x="969730" y="4184551"/>
            <a:ext cx="10384070" cy="1754326"/>
          </a:xfrm>
          <a:prstGeom prst="rect">
            <a:avLst/>
          </a:prstGeom>
          <a:noFill/>
        </p:spPr>
        <p:txBody>
          <a:bodyPr wrap="square">
            <a:spAutoFit/>
          </a:bodyPr>
          <a:lstStyle/>
          <a:p>
            <a:r>
              <a:rPr lang="en-US" b="0" i="0">
                <a:solidFill>
                  <a:srgbClr val="3B3B3B"/>
                </a:solidFill>
                <a:effectLst/>
                <a:latin typeface="Consolas" panose="020B0609020204030204" pitchFamily="49" charset="0"/>
              </a:rPr>
              <a:t>Extracted Features After Feature Engineering: </a:t>
            </a:r>
          </a:p>
          <a:p>
            <a:r>
              <a:rPr lang="en-US" b="0" i="0">
                <a:solidFill>
                  <a:srgbClr val="3B3B3B"/>
                </a:solidFill>
                <a:effectLst/>
                <a:latin typeface="Consolas" panose="020B0609020204030204" pitchFamily="49" charset="0"/>
              </a:rPr>
              <a:t>Index(['Open', 'High', 'Low', 'Close', 'Volume', 'return', 'close_rsi', 'high_rsi', 'low_rsi', 'sma_50', 'sma_100', 'sma_200', 'std_20', 'bollinger_upper', 'bollinger_lower', 'ema_12', 'ema_26', 'macd', 'signal_line', 'histogram', 'Golden_Cross', 'Death_Cross', 'Overbought', 'Oversold'], dtype='object')</a:t>
            </a:r>
            <a:endParaRPr lang="en-US"/>
          </a:p>
        </p:txBody>
      </p:sp>
    </p:spTree>
    <p:extLst>
      <p:ext uri="{BB962C8B-B14F-4D97-AF65-F5344CB8AC3E}">
        <p14:creationId xmlns:p14="http://schemas.microsoft.com/office/powerpoint/2010/main" val="342319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F029-0000-0639-3431-32BF18A6B829}"/>
              </a:ext>
            </a:extLst>
          </p:cNvPr>
          <p:cNvSpPr>
            <a:spLocks noGrp="1"/>
          </p:cNvSpPr>
          <p:nvPr>
            <p:ph type="title"/>
          </p:nvPr>
        </p:nvSpPr>
        <p:spPr>
          <a:xfrm>
            <a:off x="838200" y="365126"/>
            <a:ext cx="10515600" cy="1140024"/>
          </a:xfrm>
        </p:spPr>
        <p:txBody>
          <a:bodyPr/>
          <a:lstStyle/>
          <a:p>
            <a:r>
              <a:rPr lang="en-US"/>
              <a:t>Feature Importance Analysis with PCA</a:t>
            </a:r>
          </a:p>
        </p:txBody>
      </p:sp>
      <p:sp>
        <p:nvSpPr>
          <p:cNvPr id="3" name="Content Placeholder 2">
            <a:extLst>
              <a:ext uri="{FF2B5EF4-FFF2-40B4-BE49-F238E27FC236}">
                <a16:creationId xmlns:a16="http://schemas.microsoft.com/office/drawing/2014/main" id="{01C7013C-3D9D-3182-3ED6-AFBB795FA156}"/>
              </a:ext>
            </a:extLst>
          </p:cNvPr>
          <p:cNvSpPr>
            <a:spLocks noGrp="1"/>
          </p:cNvSpPr>
          <p:nvPr>
            <p:ph idx="1"/>
          </p:nvPr>
        </p:nvSpPr>
        <p:spPr>
          <a:xfrm>
            <a:off x="838200" y="4498847"/>
            <a:ext cx="10515600" cy="1678115"/>
          </a:xfrm>
        </p:spPr>
        <p:txBody>
          <a:bodyPr>
            <a:normAutofit/>
          </a:bodyPr>
          <a:lstStyle/>
          <a:p>
            <a:pPr marL="0" indent="0">
              <a:buNone/>
            </a:pPr>
            <a:endParaRPr lang="en-US" b="0">
              <a:solidFill>
                <a:srgbClr val="000000"/>
              </a:solidFill>
              <a:effectLst/>
              <a:latin typeface="Consolas" panose="020B0609020204030204" pitchFamily="49" charset="0"/>
            </a:endParaRPr>
          </a:p>
          <a:p>
            <a:pPr marL="0" indent="0">
              <a:buNone/>
            </a:pPr>
            <a:endParaRPr lang="en-US" b="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E00ED12-7640-E3E2-6E1A-65F3E7D554AA}"/>
              </a:ext>
            </a:extLst>
          </p:cNvPr>
          <p:cNvSpPr txBox="1"/>
          <p:nvPr/>
        </p:nvSpPr>
        <p:spPr>
          <a:xfrm>
            <a:off x="838200" y="1968560"/>
            <a:ext cx="10219944" cy="4524315"/>
          </a:xfrm>
          <a:prstGeom prst="rect">
            <a:avLst/>
          </a:prstGeom>
          <a:noFill/>
        </p:spPr>
        <p:txBody>
          <a:bodyPr wrap="square">
            <a:spAutoFit/>
          </a:bodyPr>
          <a:lstStyle/>
          <a:p>
            <a:r>
              <a:rPr lang="en-US" b="0">
                <a:solidFill>
                  <a:srgbClr val="008000"/>
                </a:solidFill>
                <a:effectLst/>
                <a:latin typeface="Consolas" panose="020B0609020204030204" pitchFamily="49" charset="0"/>
              </a:rPr>
              <a:t># Extract features</a:t>
            </a:r>
            <a:endParaRPr lang="en-US" b="0">
              <a:solidFill>
                <a:srgbClr val="3B3B3B"/>
              </a:solidFill>
              <a:effectLst/>
              <a:latin typeface="Consolas" panose="020B0609020204030204" pitchFamily="49" charset="0"/>
            </a:endParaRPr>
          </a:p>
          <a:p>
            <a:r>
              <a:rPr lang="en-US" b="0">
                <a:solidFill>
                  <a:srgbClr val="0070C1"/>
                </a:solidFill>
                <a:effectLst/>
                <a:latin typeface="Consolas" panose="020B0609020204030204" pitchFamily="49" charset="0"/>
              </a:rPr>
              <a:t>X</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df</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a:t>
            </a:r>
          </a:p>
          <a:p>
            <a:r>
              <a:rPr lang="en-US" b="0">
                <a:solidFill>
                  <a:srgbClr val="008000"/>
                </a:solidFill>
                <a:effectLst/>
                <a:latin typeface="Consolas" panose="020B0609020204030204" pitchFamily="49" charset="0"/>
              </a:rPr>
              <a:t># Standardize the features</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scaler</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StandardScaler</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scaler</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fit_transform</a:t>
            </a:r>
            <a:r>
              <a:rPr lang="en-US" b="0">
                <a:solidFill>
                  <a:srgbClr val="3B3B3B"/>
                </a:solidFill>
                <a:effectLst/>
                <a:latin typeface="Consolas" panose="020B0609020204030204" pitchFamily="49" charset="0"/>
              </a:rPr>
              <a:t>(</a:t>
            </a:r>
            <a:r>
              <a:rPr lang="en-US" b="0">
                <a:solidFill>
                  <a:srgbClr val="0070C1"/>
                </a:solidFill>
                <a:effectLst/>
                <a:latin typeface="Consolas" panose="020B0609020204030204" pitchFamily="49" charset="0"/>
              </a:rPr>
              <a:t>X</a:t>
            </a:r>
            <a:r>
              <a:rPr lang="en-US" b="0">
                <a:solidFill>
                  <a:srgbClr val="3B3B3B"/>
                </a:solidFill>
                <a:effectLst/>
                <a:latin typeface="Consolas" panose="020B0609020204030204" pitchFamily="49" charset="0"/>
              </a:rPr>
              <a:t>)</a:t>
            </a:r>
          </a:p>
          <a:p>
            <a:r>
              <a:rPr lang="en-US" b="0">
                <a:solidFill>
                  <a:srgbClr val="008000"/>
                </a:solidFill>
                <a:effectLst/>
                <a:latin typeface="Consolas" panose="020B0609020204030204" pitchFamily="49" charset="0"/>
              </a:rPr>
              <a:t># Apply PCA</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pca</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PCA</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X_pca</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pca</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fit_transform</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Print feature importance</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pd</a:t>
            </a:r>
            <a:r>
              <a:rPr lang="en-US" b="0">
                <a:solidFill>
                  <a:srgbClr val="3B3B3B"/>
                </a:solidFill>
                <a:effectLst/>
                <a:latin typeface="Consolas" panose="020B0609020204030204" pitchFamily="49" charset="0"/>
              </a:rPr>
              <a:t>.</a:t>
            </a:r>
            <a:r>
              <a:rPr lang="en-US" b="0">
                <a:solidFill>
                  <a:srgbClr val="267F99"/>
                </a:solidFill>
                <a:effectLst/>
                <a:latin typeface="Consolas" panose="020B0609020204030204" pitchFamily="49" charset="0"/>
              </a:rPr>
              <a:t>DataFrame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'feature'</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'importance'</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pca</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components_</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sort_values</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'importance'</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ascending</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False</a:t>
            </a:r>
            <a:r>
              <a:rPr lang="en-US" b="0">
                <a:solidFill>
                  <a:srgbClr val="3B3B3B"/>
                </a:solidFill>
                <a:effectLst/>
                <a:latin typeface="Consolas" panose="020B0609020204030204" pitchFamily="49" charset="0"/>
              </a:rPr>
              <a:t>)</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"Feature importance for the first principal component:"</a:t>
            </a:r>
            <a:r>
              <a:rPr lang="en-US" b="0">
                <a:solidFill>
                  <a:srgbClr val="3B3B3B"/>
                </a:solidFill>
                <a:effectLst/>
                <a:latin typeface="Consolas" panose="020B0609020204030204" pitchFamily="49" charset="0"/>
              </a:rPr>
              <a:t>)</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61A5FC7-6FCB-EB59-BF53-AAA1DFA51E75}"/>
              </a:ext>
            </a:extLst>
          </p:cNvPr>
          <p:cNvSpPr txBox="1"/>
          <p:nvPr/>
        </p:nvSpPr>
        <p:spPr>
          <a:xfrm>
            <a:off x="838200" y="1506022"/>
            <a:ext cx="6096000" cy="461665"/>
          </a:xfrm>
          <a:prstGeom prst="rect">
            <a:avLst/>
          </a:prstGeom>
          <a:noFill/>
        </p:spPr>
        <p:txBody>
          <a:bodyPr wrap="square">
            <a:spAutoFit/>
          </a:bodyPr>
          <a:lstStyle/>
          <a:p>
            <a:r>
              <a:rPr lang="en-US" sz="2400" b="0">
                <a:effectLst/>
                <a:latin typeface="Calibri" panose="020F0502020204030204" pitchFamily="34" charset="0"/>
                <a:ea typeface="Calibri" panose="020F0502020204030204" pitchFamily="34" charset="0"/>
                <a:cs typeface="Calibri" panose="020F0502020204030204" pitchFamily="34" charset="0"/>
              </a:rPr>
              <a:t>Input:</a:t>
            </a:r>
          </a:p>
        </p:txBody>
      </p:sp>
    </p:spTree>
    <p:extLst>
      <p:ext uri="{BB962C8B-B14F-4D97-AF65-F5344CB8AC3E}">
        <p14:creationId xmlns:p14="http://schemas.microsoft.com/office/powerpoint/2010/main" val="191257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49E-3790-5051-A7BB-6B9BFEB1C662}"/>
              </a:ext>
            </a:extLst>
          </p:cNvPr>
          <p:cNvSpPr>
            <a:spLocks noGrp="1"/>
          </p:cNvSpPr>
          <p:nvPr>
            <p:ph type="title"/>
          </p:nvPr>
        </p:nvSpPr>
        <p:spPr/>
        <p:txBody>
          <a:bodyPr/>
          <a:lstStyle/>
          <a:p>
            <a:r>
              <a:rPr lang="en-US"/>
              <a:t>Feature Importance Analysis with PCA</a:t>
            </a:r>
          </a:p>
        </p:txBody>
      </p:sp>
      <p:sp>
        <p:nvSpPr>
          <p:cNvPr id="3" name="Content Placeholder 2">
            <a:extLst>
              <a:ext uri="{FF2B5EF4-FFF2-40B4-BE49-F238E27FC236}">
                <a16:creationId xmlns:a16="http://schemas.microsoft.com/office/drawing/2014/main" id="{2B86CE5C-7A18-5AE8-5617-CE5CD602B303}"/>
              </a:ext>
            </a:extLst>
          </p:cNvPr>
          <p:cNvSpPr>
            <a:spLocks noGrp="1"/>
          </p:cNvSpPr>
          <p:nvPr>
            <p:ph idx="1"/>
          </p:nvPr>
        </p:nvSpPr>
        <p:spPr>
          <a:xfrm>
            <a:off x="838200" y="1690688"/>
            <a:ext cx="1527048" cy="490855"/>
          </a:xfrm>
        </p:spPr>
        <p:txBody>
          <a:bodyPr/>
          <a:lstStyle/>
          <a:p>
            <a:pPr marL="0" indent="0">
              <a:buNone/>
            </a:pPr>
            <a:r>
              <a:rPr lang="en-US"/>
              <a:t>Output:</a:t>
            </a:r>
          </a:p>
          <a:p>
            <a:pPr marL="0" indent="0">
              <a:buNone/>
            </a:pPr>
            <a:endParaRPr lang="en-US"/>
          </a:p>
        </p:txBody>
      </p:sp>
      <p:pic>
        <p:nvPicPr>
          <p:cNvPr id="5" name="Picture 4">
            <a:extLst>
              <a:ext uri="{FF2B5EF4-FFF2-40B4-BE49-F238E27FC236}">
                <a16:creationId xmlns:a16="http://schemas.microsoft.com/office/drawing/2014/main" id="{442E20F2-A780-2EAE-8D96-8F5172F5C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81543"/>
            <a:ext cx="6891528" cy="4418483"/>
          </a:xfrm>
          <a:prstGeom prst="rect">
            <a:avLst/>
          </a:prstGeom>
        </p:spPr>
      </p:pic>
    </p:spTree>
    <p:extLst>
      <p:ext uri="{BB962C8B-B14F-4D97-AF65-F5344CB8AC3E}">
        <p14:creationId xmlns:p14="http://schemas.microsoft.com/office/powerpoint/2010/main" val="356466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CF542E-999F-79A6-2903-C9A95596C70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33856" y="57912"/>
            <a:ext cx="9924288" cy="6742176"/>
          </a:xfrm>
          <a:prstGeom prst="rect">
            <a:avLst/>
          </a:prstGeom>
        </p:spPr>
      </p:pic>
    </p:spTree>
    <p:extLst>
      <p:ext uri="{BB962C8B-B14F-4D97-AF65-F5344CB8AC3E}">
        <p14:creationId xmlns:p14="http://schemas.microsoft.com/office/powerpoint/2010/main" val="96964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A623-32A4-8EFE-1357-803362DC2F92}"/>
              </a:ext>
            </a:extLst>
          </p:cNvPr>
          <p:cNvSpPr>
            <a:spLocks noGrp="1"/>
          </p:cNvSpPr>
          <p:nvPr>
            <p:ph type="title"/>
          </p:nvPr>
        </p:nvSpPr>
        <p:spPr/>
        <p:txBody>
          <a:bodyPr/>
          <a:lstStyle/>
          <a:p>
            <a:r>
              <a:rPr lang="en-US"/>
              <a:t>PCA Results Biplot Analysis</a:t>
            </a:r>
          </a:p>
        </p:txBody>
      </p:sp>
      <p:sp>
        <p:nvSpPr>
          <p:cNvPr id="3" name="Content Placeholder 2">
            <a:extLst>
              <a:ext uri="{FF2B5EF4-FFF2-40B4-BE49-F238E27FC236}">
                <a16:creationId xmlns:a16="http://schemas.microsoft.com/office/drawing/2014/main" id="{A42806EC-4B29-22E4-32D9-D51844A57300}"/>
              </a:ext>
            </a:extLst>
          </p:cNvPr>
          <p:cNvSpPr>
            <a:spLocks noGrp="1"/>
          </p:cNvSpPr>
          <p:nvPr>
            <p:ph idx="1"/>
          </p:nvPr>
        </p:nvSpPr>
        <p:spPr/>
        <p:txBody>
          <a:bodyPr>
            <a:normAutofit/>
          </a:bodyPr>
          <a:lstStyle/>
          <a:p>
            <a:r>
              <a:rPr lang="en-US" b="0">
                <a:effectLst/>
                <a:latin typeface="Calibri" panose="020F0502020204030204" pitchFamily="34" charset="0"/>
                <a:ea typeface="Calibri" panose="020F0502020204030204" pitchFamily="34" charset="0"/>
                <a:cs typeface="Calibri" panose="020F0502020204030204" pitchFamily="34" charset="0"/>
              </a:rPr>
              <a:t>Clustering: There are some clusters of observations, suggesting groupings for the given features, we can use k-means clustering to analysis next.</a:t>
            </a:r>
          </a:p>
          <a:p>
            <a:r>
              <a:rPr lang="en-US" b="0">
                <a:effectLst/>
                <a:latin typeface="Calibri" panose="020F0502020204030204" pitchFamily="34" charset="0"/>
                <a:ea typeface="Calibri" panose="020F0502020204030204" pitchFamily="34" charset="0"/>
                <a:cs typeface="Calibri" panose="020F0502020204030204" pitchFamily="34" charset="0"/>
              </a:rPr>
              <a:t>Variable Relationship: Some variables appear to be highly correlated (e.g., "close" and "signal line"), while others seem to have opposing relationships (e.g., "Overbought" and "Oversold").</a:t>
            </a:r>
          </a:p>
          <a:p>
            <a:r>
              <a:rPr lang="en-US" b="0">
                <a:effectLst/>
                <a:latin typeface="Calibri" panose="020F0502020204030204" pitchFamily="34" charset="0"/>
                <a:ea typeface="Calibri" panose="020F0502020204030204" pitchFamily="34" charset="0"/>
                <a:cs typeface="Calibri" panose="020F0502020204030204" pitchFamily="34" charset="0"/>
              </a:rPr>
              <a:t>Variable Importance: Based on arrow length, it appears that "macd" "sinal_line" and "close_rsi" might be relatively important features.</a:t>
            </a:r>
          </a:p>
          <a:p>
            <a:endParaRPr lang="en-US"/>
          </a:p>
        </p:txBody>
      </p:sp>
    </p:spTree>
    <p:extLst>
      <p:ext uri="{BB962C8B-B14F-4D97-AF65-F5344CB8AC3E}">
        <p14:creationId xmlns:p14="http://schemas.microsoft.com/office/powerpoint/2010/main" val="231692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1287</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Crypto Market Analysis with Unsupervised Learning Methods</vt:lpstr>
      <vt:lpstr>Crypto Market Analysis</vt:lpstr>
      <vt:lpstr>Unsupervised Learning Methods</vt:lpstr>
      <vt:lpstr>Feature Engineering</vt:lpstr>
      <vt:lpstr>Feature Engineering</vt:lpstr>
      <vt:lpstr>Feature Importance Analysis with PCA</vt:lpstr>
      <vt:lpstr>Feature Importance Analysis with PCA</vt:lpstr>
      <vt:lpstr>PowerPoint Presentation</vt:lpstr>
      <vt:lpstr>PCA Results Biplot Analysis</vt:lpstr>
      <vt:lpstr>Grouping Cryptos with K-means Clustering</vt:lpstr>
      <vt:lpstr>Determine n_clusters by Silhouette Score</vt:lpstr>
      <vt:lpstr>PowerPoint Presentation</vt:lpstr>
      <vt:lpstr>K-means Clustering</vt:lpstr>
      <vt:lpstr>PowerPoint Presentation</vt:lpstr>
      <vt:lpstr>K-means Clustering Result</vt:lpstr>
      <vt:lpstr>K-means Clustering Result Analysis</vt:lpstr>
      <vt:lpstr>Evaluate Clustering Result with t-SNE</vt:lpstr>
      <vt:lpstr>PowerPoint Presentation</vt:lpstr>
      <vt:lpstr>t-SNE Result Analysis</vt:lpstr>
      <vt:lpstr>Conclusion</vt:lpstr>
      <vt:lpstr>Thank you &amp; Best Regards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Bitcoin Price with Supervised Learning Methods</dc:title>
  <dc:creator>Dazheng Zhu</dc:creator>
  <cp:lastModifiedBy>Saleem Ahmed</cp:lastModifiedBy>
  <cp:revision>8</cp:revision>
  <dcterms:created xsi:type="dcterms:W3CDTF">2024-06-21T05:56:18Z</dcterms:created>
  <dcterms:modified xsi:type="dcterms:W3CDTF">2024-09-01T10:22:34Z</dcterms:modified>
</cp:coreProperties>
</file>