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1" r:id="rId4"/>
    <p:sldId id="291" r:id="rId5"/>
    <p:sldId id="289" r:id="rId7"/>
    <p:sldId id="264" r:id="rId8"/>
    <p:sldId id="292" r:id="rId9"/>
    <p:sldId id="293" r:id="rId10"/>
    <p:sldId id="311" r:id="rId11"/>
    <p:sldId id="297" r:id="rId12"/>
  </p:sldIdLst>
  <p:sldSz cx="9144000" cy="6858000" type="screen4x3"/>
  <p:notesSz cx="6797675" cy="992632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AEA0979-D54F-456B-BC23-2AC81A140026}">
          <p14:sldIdLst>
            <p14:sldId id="261"/>
            <p14:sldId id="291"/>
            <p14:sldId id="289"/>
            <p14:sldId id="264"/>
            <p14:sldId id="292"/>
            <p14:sldId id="293"/>
          </p14:sldIdLst>
        </p14:section>
        <p14:section name="Section sans titre" id="{75DB90FB-092E-45A1-B92C-9AC405FED28F}">
          <p14:sldIdLst>
            <p14:sldId id="311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713"/>
    <a:srgbClr val="E55B3F"/>
    <a:srgbClr val="FFFFFF"/>
    <a:srgbClr val="8D42C6"/>
    <a:srgbClr val="2015F7"/>
    <a:srgbClr val="FF9933"/>
    <a:srgbClr val="C2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5086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B9B25F3-F734-47AB-8B01-E5B0DAB066DE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A339D6D4-018E-4CFF-95FC-5D09916825CB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D6D4-018E-4CFF-95FC-5D09916825CB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141AF-E9E8-4042-85D9-AF1595B6BD63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75E0AA-B63E-4278-84FA-58D7960A2E2F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7584" y="1700808"/>
            <a:ext cx="468052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0F51ED-BA13-4C7D-BC80-C617F11638C3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71D1E3-81AE-4DDF-94B6-DC6B8BC61CBE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4B0C5-967B-4675-B142-11C69B7EF468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2B68D9-CD59-43A4-A0DF-D8BEBEFF81B2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9081-32FB-47C1-B51D-39B15A7E13E3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95C6-0B04-4DCF-A8E9-0F1D9EEF8159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41C5-EED3-4D5A-8F36-8E7AFE72BDE1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C1620-F36C-49BF-85C5-2C99FDD77BD6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DD883-EA77-4994-B479-C9907007E9D4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EA60-74A1-4E3D-BBC2-B6BA8D3A2530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686800" cy="8366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D7497-8134-4736-B269-93EDA9614327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D35A3-D116-4648-B528-4428DDA74731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4EF6-8328-4857-9697-51C7D25B9219}" type="datetimeFigureOut">
              <a:rPr lang="fr-FR" altLang="fr-FR"/>
            </a:fld>
            <a:endParaRPr lang="fr-FR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13E4-BB22-40C6-970D-C439C56BD468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19B-78D1-4EF1-9079-A459CC0F891C}" type="datetimeFigureOut">
              <a:rPr lang="fr-FR" altLang="fr-FR"/>
            </a:fld>
            <a:endParaRPr lang="fr-FR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0277A-A286-4124-8865-501EA11F629A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F573-B090-4467-83A9-B423E5F9F05F}" type="datetimeFigureOut">
              <a:rPr lang="fr-FR" altLang="fr-FR"/>
            </a:fld>
            <a:endParaRPr lang="fr-FR" alt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6DC14-4958-429E-BFEA-A91858B8292F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B9270-DCF9-4D2A-9E54-75AA0482D59D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5BC55-FCC4-4278-B006-2DDE7C057030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7584" y="1700808"/>
            <a:ext cx="468052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1C2775-63BC-4B38-B8A6-945A0873597C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2D68F2-B7BB-4CD2-9ABB-8888819ECA7E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26AE3-B5A2-4905-8590-360C87B22FC2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51B54-77FE-46FD-873E-644239B92335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5D2C0-E12B-4D1C-9E73-379CF8EB2A58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156E-7DCD-4B4E-8223-27600328B844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4A7-C756-45FC-B11E-8C93E293897E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61089-57EB-4932-B00D-C6C836F0224D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0E00E0-67AB-4610-96BE-735D94423EF0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08BF3D-4E58-45F9-8E66-D7E1B4D340D9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7584" y="1700808"/>
            <a:ext cx="468052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11164D-23D1-4A85-B3F7-76D6200C46C5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D360BE-192E-4AB5-BCA8-F84252505BF7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7584" y="1700808"/>
            <a:ext cx="468052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A57752-554F-47BD-9C42-322D4BB878CE}" type="datetimeFigureOut">
              <a:rPr lang="fr-FR" altLang="fr-FR"/>
            </a:fld>
            <a:endParaRPr lang="fr-FR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E757FD7-6E3F-4EC1-8FBF-B7D868D8C500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7584" y="1700808"/>
            <a:ext cx="468052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5C3C78-9A24-411C-ABFE-ABF1BD4D74DC}" type="datetimeFigureOut">
              <a:rPr lang="fr-FR" altLang="fr-FR"/>
            </a:fld>
            <a:endParaRPr lang="fr-FR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24E41E-7F2B-4B9F-AA12-1D9365CCAD12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DB3D6C-6A97-405D-A82A-EB2F8B808B0F}" type="datetimeFigureOut">
              <a:rPr lang="fr-FR" altLang="fr-FR"/>
            </a:fld>
            <a:endParaRPr lang="fr-FR" alt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B7E798-F5C6-4594-9894-A5E45E08BA87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88485-2D66-44E9-84F2-1AC53B6880F6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F9AD46-0D7B-44D3-A920-9C7E94EBCDB2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818F01-481F-49E6-B344-47DCE24F630E}" type="datetimeFigureOut">
              <a:rPr lang="fr-FR" altLang="fr-FR"/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4DD705-B505-4BEC-8395-86519F969B47}" type="slidenum">
              <a:rPr lang="fr-FR" altLang="fr-FR"/>
            </a:fld>
            <a:endParaRPr lang="fr-FR" alt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71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32033" y="3396"/>
            <a:ext cx="86868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fr-FR" altLang="fr-FR" smtClean="0"/>
              <a:t>Cliquez pour modifier le style du titre</a:t>
            </a:r>
            <a:endParaRPr lang="fr-FR" altLang="fr-FR" smtClean="0"/>
          </a:p>
        </p:txBody>
      </p:sp>
      <p:sp>
        <p:nvSpPr>
          <p:cNvPr id="307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altLang="fr-FR" smtClean="0"/>
              <a:t>Cliquez pour modifier les styles du texte du masque</a:t>
            </a:r>
            <a:endParaRPr lang="fr-FR" altLang="fr-FR" smtClean="0"/>
          </a:p>
          <a:p>
            <a:pPr lvl="1"/>
            <a:r>
              <a:rPr lang="fr-FR" altLang="fr-FR" smtClean="0"/>
              <a:t>Deuxième niveau</a:t>
            </a:r>
            <a:endParaRPr lang="fr-FR" altLang="fr-FR" smtClean="0"/>
          </a:p>
          <a:p>
            <a:pPr lvl="2"/>
            <a:r>
              <a:rPr lang="fr-FR" altLang="fr-FR" smtClean="0"/>
              <a:t>Troisième niveau</a:t>
            </a:r>
            <a:endParaRPr lang="fr-FR" altLang="fr-FR" smtClean="0"/>
          </a:p>
          <a:p>
            <a:pPr lvl="3"/>
            <a:r>
              <a:rPr lang="fr-FR" altLang="fr-FR" smtClean="0"/>
              <a:t>Quatrième niveau</a:t>
            </a:r>
            <a:endParaRPr lang="fr-FR" altLang="fr-FR" smtClean="0"/>
          </a:p>
          <a:p>
            <a:pPr lvl="4"/>
            <a:r>
              <a:rPr lang="fr-FR" altLang="fr-FR" smtClean="0"/>
              <a:t>Cinquième niveau</a:t>
            </a:r>
            <a:endParaRPr lang="fr-FR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4157072C-0450-49D4-BC0F-853F39876485}" type="datetimeFigureOut">
              <a:rPr lang="fr-FR" altLang="fr-FR"/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7D39B131-44FA-4E39-92FB-0C8AAA41B8B8}" type="slidenum">
              <a:rPr lang="fr-FR" altLang="fr-FR"/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FFFFFF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</a:defRPr>
      </a:lvl9pPr>
    </p:titleStyle>
    <p:bodyStyle>
      <a:lvl1pPr marL="443230" indent="-4432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tabLst>
          <a:tab pos="442595" algn="l"/>
        </a:tabLst>
        <a:defRPr sz="3200" kern="1200">
          <a:solidFill>
            <a:schemeClr val="tx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827088" y="1989138"/>
            <a:ext cx="511333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rgbClr val="FFFFFF"/>
                </a:solidFill>
              </a:rPr>
              <a:t>Qui sommes nous? </a:t>
            </a:r>
            <a:endParaRPr lang="fr-FR" altLang="fr-FR" sz="3200" b="1" dirty="0">
              <a:solidFill>
                <a:srgbClr val="FFFFFF"/>
              </a:solidFill>
            </a:endParaRPr>
          </a:p>
        </p:txBody>
      </p:sp>
      <p:pic>
        <p:nvPicPr>
          <p:cNvPr id="2" name="Image 1" descr="télécharg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5445760"/>
            <a:ext cx="233172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_tradnl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Située au centre de la France</a:t>
            </a:r>
            <a:endParaRPr lang="fr-FR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8464" y="6043084"/>
            <a:ext cx="45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32009" y="4117294"/>
            <a:ext cx="4146886" cy="260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030661" y="4116748"/>
            <a:ext cx="3901440" cy="260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itre 1"/>
          <p:cNvSpPr txBox="1"/>
          <p:nvPr/>
        </p:nvSpPr>
        <p:spPr bwMode="auto">
          <a:xfrm>
            <a:off x="-101708" y="845569"/>
            <a:ext cx="3028839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FFFFF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altLang="es-ES_tradnl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Bourges</a:t>
            </a:r>
            <a:endParaRPr lang="fr-FR" altLang="es-ES_tradnl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1682182"/>
            <a:ext cx="5472608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Une aire urbaine de   64 668 </a:t>
            </a: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habitants</a:t>
            </a:r>
            <a:r>
              <a:rPr lang="fr-F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(2018)</a:t>
            </a: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Superficie : 68,74 km²</a:t>
            </a:r>
            <a:endParaRPr lang="en-US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u="sng" dirty="0"/>
              <a:t>Source</a:t>
            </a:r>
            <a:r>
              <a:rPr lang="fr-FR" sz="1050" dirty="0"/>
              <a:t>: Site internet Ville de Bourges</a:t>
            </a:r>
            <a:endParaRPr lang="fr-FR" sz="1050" dirty="0"/>
          </a:p>
          <a:p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ce réservé du contenu 1" descr="bourg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425" y="1269365"/>
            <a:ext cx="2348865" cy="227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14" name="Rectangle 13"/>
          <p:cNvSpPr/>
          <p:nvPr/>
        </p:nvSpPr>
        <p:spPr>
          <a:xfrm>
            <a:off x="0" y="980727"/>
            <a:ext cx="9137526" cy="557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188913"/>
            <a:ext cx="9150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44259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n-US" b="1" dirty="0">
                <a:solidFill>
                  <a:schemeClr val="bg1"/>
                </a:solidFill>
              </a:rPr>
              <a:t>     </a:t>
            </a:r>
            <a:r>
              <a:rPr lang="es-ES_tradnl" altLang="en-US" b="1" dirty="0" err="1" smtClean="0">
                <a:solidFill>
                  <a:schemeClr val="bg1"/>
                </a:solidFill>
              </a:rPr>
              <a:t>L’</a:t>
            </a:r>
            <a:r>
              <a:rPr lang="fr-FR" altLang="es-ES_tradnl" b="1" dirty="0" err="1" smtClean="0">
                <a:solidFill>
                  <a:schemeClr val="bg1"/>
                </a:solidFill>
              </a:rPr>
              <a:t>INSA centre val de Loire</a:t>
            </a:r>
            <a:endParaRPr lang="fr-FR" altLang="es-ES_tradnl" b="1" dirty="0">
              <a:solidFill>
                <a:schemeClr val="bg1"/>
              </a:solidFill>
            </a:endParaRPr>
          </a:p>
        </p:txBody>
      </p:sp>
      <p:sp>
        <p:nvSpPr>
          <p:cNvPr id="15365" name="Rectángulo 4"/>
          <p:cNvSpPr>
            <a:spLocks noChangeArrowheads="1"/>
          </p:cNvSpPr>
          <p:nvPr/>
        </p:nvSpPr>
        <p:spPr bwMode="auto">
          <a:xfrm>
            <a:off x="4284663" y="3751263"/>
            <a:ext cx="4138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44259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000000"/>
              </a:solidFill>
              <a:latin typeface="Calibri" panose="020F0502020204030204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7080" y="1091565"/>
            <a:ext cx="35413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Fondée </a:t>
            </a: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altLang="en-US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Université publique</a:t>
            </a: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Budget </a:t>
            </a: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13 697 062</a:t>
            </a:r>
            <a:r>
              <a:rPr lang="en-US" altLang="fr-FR" dirty="0" smtClean="0">
                <a:cs typeface="Arial" panose="020B0604020202020204" pitchFamily="34" charset="0"/>
                <a:sym typeface="+mn-ea"/>
              </a:rPr>
              <a:t>€</a:t>
            </a: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( 2018 )</a:t>
            </a: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alt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 Ministère de tutelle</a:t>
            </a:r>
            <a:r>
              <a:rPr lang="fr-FR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Ministère de l'Enseignement supérieur, de la Recherche et de l'Innovation</a:t>
            </a:r>
            <a:endParaRPr lang="en-US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altLang="fr-FR" dirty="0">
                <a:latin typeface="Arial" panose="020B0604020202020204" pitchFamily="34" charset="0"/>
                <a:cs typeface="Arial" panose="020B0604020202020204" pitchFamily="34" charset="0"/>
              </a:rPr>
              <a:t>Frais et droits de scolarité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:601€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alt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985521" y="5145988"/>
            <a:ext cx="1103991" cy="1075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364087" y="5145988"/>
            <a:ext cx="1624744" cy="106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448313" y="5137676"/>
            <a:ext cx="1672700" cy="106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227239" y="5145988"/>
            <a:ext cx="1593233" cy="1062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39552" y="5145988"/>
            <a:ext cx="1126927" cy="1075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Espace réservé du contenu 2" descr="unnamed"/>
          <p:cNvPicPr>
            <a:picLocks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121275" y="1052830"/>
            <a:ext cx="347472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Une université pluridisciplinaire</a:t>
            </a:r>
            <a:endParaRPr lang="fr-FR" altLang="fr-FR" sz="3200" dirty="0" smtClean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4067944" y="1196752"/>
            <a:ext cx="4038600" cy="286662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fr-FR" sz="1400" dirty="0"/>
          </a:p>
          <a:p>
            <a:pPr marL="0" indent="0">
              <a:buNone/>
              <a:defRPr/>
            </a:pPr>
            <a:endParaRPr lang="fr-FR" sz="1400" dirty="0" smtClean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3996055" y="1041400"/>
            <a:ext cx="4038600" cy="7489825"/>
          </a:xfrm>
        </p:spPr>
        <p:txBody>
          <a:bodyPr/>
          <a:lstStyle/>
          <a:p>
            <a:pPr>
              <a:buFont typeface="Arial" panose="020B0604020202020204" pitchFamily="34" charset="0"/>
              <a:buChar char="×"/>
            </a:pPr>
            <a:r>
              <a:rPr lang="fr-FR" dirty="0"/>
              <a:t>Maitrise des risques industriels.</a:t>
            </a:r>
            <a:endParaRPr lang="fr-FR" dirty="0"/>
          </a:p>
          <a:p>
            <a:pPr>
              <a:buFont typeface="Arial" panose="020B0604020202020204" pitchFamily="34" charset="0"/>
              <a:buChar char="×"/>
            </a:pPr>
            <a:r>
              <a:rPr lang="fr-FR" dirty="0"/>
              <a:t>Génie des systémes industriels.</a:t>
            </a:r>
            <a:endParaRPr lang="fr-FR" dirty="0"/>
          </a:p>
          <a:p>
            <a:pPr>
              <a:buFont typeface="Arial" panose="020B0604020202020204" pitchFamily="34" charset="0"/>
              <a:buChar char="×"/>
            </a:pPr>
            <a:r>
              <a:rPr lang="fr-FR" dirty="0"/>
              <a:t>Energie,risque et environnement.</a:t>
            </a:r>
            <a:endParaRPr lang="fr-FR" dirty="0"/>
          </a:p>
          <a:p>
            <a:pPr>
              <a:buFont typeface="Arial" panose="020B0604020202020204" pitchFamily="34" charset="0"/>
              <a:buChar char="×"/>
            </a:pPr>
            <a:r>
              <a:rPr lang="fr-FR" dirty="0"/>
              <a:t>Sécurité et technologie informatique.</a:t>
            </a:r>
            <a:endParaRPr lang="fr-FR" dirty="0"/>
          </a:p>
          <a:p>
            <a:pPr>
              <a:buFont typeface="Arial" panose="020B0604020202020204" pitchFamily="34" charset="0"/>
              <a:buChar char="×"/>
            </a:pPr>
            <a:r>
              <a:rPr lang="fr-FR" dirty="0"/>
              <a:t>Paysagiste concepteur.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1" cstate="email"/>
          <a:srcRect l="28888"/>
          <a:stretch>
            <a:fillRect/>
          </a:stretch>
        </p:blipFill>
        <p:spPr>
          <a:xfrm>
            <a:off x="0" y="850206"/>
            <a:ext cx="2571512" cy="60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L’université en chiffres</a:t>
            </a:r>
            <a:endParaRPr lang="fr-FR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232811" y="1063481"/>
            <a:ext cx="4939589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mtClean="0"/>
              <a:t>  </a:t>
            </a:r>
            <a:r>
              <a:rPr lang="fr-FR" b="1" smtClean="0"/>
              <a:t>1.664</a:t>
            </a:r>
            <a:r>
              <a:rPr lang="fr-FR" smtClean="0"/>
              <a:t> étudiants en </a:t>
            </a:r>
            <a:r>
              <a:rPr lang="fr-FR" smtClean="0">
                <a:solidFill>
                  <a:srgbClr val="FF0000"/>
                </a:solidFill>
              </a:rPr>
              <a:t>2018</a:t>
            </a:r>
            <a:r>
              <a:rPr lang="fr-FR" smtClean="0"/>
              <a:t> contre </a:t>
            </a:r>
            <a:r>
              <a:rPr lang="fr-FR" b="1" smtClean="0"/>
              <a:t>1660</a:t>
            </a:r>
            <a:r>
              <a:rPr lang="fr-FR" smtClean="0"/>
              <a:t> en </a:t>
            </a:r>
            <a:r>
              <a:rPr lang="fr-FR" smtClean="0">
                <a:solidFill>
                  <a:srgbClr val="FF0000"/>
                </a:solidFill>
              </a:rPr>
              <a:t>2019</a:t>
            </a:r>
            <a:endParaRPr lang="fr-F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smtClean="0"/>
              <a:t>2 146 </a:t>
            </a:r>
            <a:r>
              <a:rPr lang="fr-FR" dirty="0" err="1" smtClean="0"/>
              <a:t>étudiant.e.s</a:t>
            </a:r>
            <a:r>
              <a:rPr lang="fr-FR" dirty="0" smtClean="0"/>
              <a:t> </a:t>
            </a:r>
            <a:r>
              <a:rPr lang="fr-FR" dirty="0" err="1" smtClean="0"/>
              <a:t>internationaux.ales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smtClean="0"/>
              <a:t>319 </a:t>
            </a:r>
            <a:r>
              <a:rPr lang="fr-FR" dirty="0" smtClean="0"/>
              <a:t>étudiants ont été diplômés en </a:t>
            </a:r>
            <a:r>
              <a:rPr lang="fr-FR" dirty="0" smtClean="0">
                <a:solidFill>
                  <a:srgbClr val="FF0000"/>
                </a:solidFill>
              </a:rPr>
              <a:t>2018</a:t>
            </a:r>
            <a:r>
              <a:rPr lang="fr-FR" dirty="0" smtClean="0"/>
              <a:t>, dont </a:t>
            </a:r>
            <a:r>
              <a:rPr lang="fr-FR" b="1" dirty="0" smtClean="0"/>
              <a:t>289</a:t>
            </a:r>
            <a:r>
              <a:rPr lang="fr-FR" dirty="0" smtClean="0"/>
              <a:t> ingénieurs.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48% </a:t>
            </a:r>
            <a:r>
              <a:rPr lang="fr-FR" dirty="0" smtClean="0"/>
              <a:t>de </a:t>
            </a:r>
            <a:r>
              <a:rPr lang="fr-FR" dirty="0"/>
              <a:t>doctorants </a:t>
            </a:r>
            <a:r>
              <a:rPr lang="fr-FR" dirty="0" smtClean="0"/>
              <a:t>internationaux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Le budget Recherche de l'Insa Centre-Val de Loire s'élève à </a:t>
            </a:r>
            <a:r>
              <a:rPr lang="fr-FR" b="1" smtClean="0"/>
              <a:t>4,9 millions</a:t>
            </a:r>
            <a:r>
              <a:rPr lang="fr-FR" smtClean="0"/>
              <a:t> d'euros</a:t>
            </a:r>
            <a:endParaRPr lang="fr-F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 60</a:t>
            </a:r>
            <a:r>
              <a:rPr lang="fr-FR" dirty="0"/>
              <a:t> doctorants.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65</a:t>
            </a:r>
            <a:r>
              <a:rPr lang="fr-FR" dirty="0"/>
              <a:t> enseignants chercheurs.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3057" y="5334744"/>
            <a:ext cx="527137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b="1" dirty="0"/>
              <a:t>Dans le top </a:t>
            </a:r>
            <a:r>
              <a:rPr lang="fr-FR" altLang="fr-FR" b="1" dirty="0" smtClean="0"/>
              <a:t>10 </a:t>
            </a:r>
            <a:r>
              <a:rPr lang="fr-FR" altLang="fr-FR" b="1" dirty="0"/>
              <a:t>des universités françaises les plus dynamiques en matière de mobilité </a:t>
            </a:r>
            <a:r>
              <a:rPr lang="fr-FR" altLang="fr-FR" b="1" dirty="0" smtClean="0"/>
              <a:t>entrante internationale </a:t>
            </a:r>
            <a:endParaRPr lang="fr-FR" altLang="fr-FR" b="1" dirty="0" smtClean="0"/>
          </a:p>
          <a:p>
            <a:endParaRPr lang="fr-FR" altLang="fr-FR" sz="1050" b="1" dirty="0"/>
          </a:p>
          <a:p>
            <a:pPr algn="r"/>
            <a:r>
              <a:rPr lang="fr-FR" altLang="fr-FR" sz="1050" dirty="0" smtClean="0"/>
              <a:t>(</a:t>
            </a:r>
            <a:r>
              <a:rPr lang="fr-FR" altLang="fr-FR" sz="1050" dirty="0"/>
              <a:t>rapport Gesson 2013</a:t>
            </a:r>
            <a:r>
              <a:rPr lang="fr-FR" altLang="fr-FR" sz="1050" b="1" dirty="0"/>
              <a:t>)</a:t>
            </a:r>
            <a:endParaRPr lang="fr-FR" altLang="fr-FR" sz="1050" b="1" dirty="0"/>
          </a:p>
          <a:p>
            <a:endParaRPr lang="fr-FR" dirty="0"/>
          </a:p>
        </p:txBody>
      </p:sp>
      <p:pic>
        <p:nvPicPr>
          <p:cNvPr id="100" name="Espace réservé du contenu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42645"/>
            <a:ext cx="3313430" cy="5982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re 1"/>
          <p:cNvSpPr txBox="1"/>
          <p:nvPr/>
        </p:nvSpPr>
        <p:spPr bwMode="auto">
          <a:xfrm>
            <a:off x="0" y="0"/>
            <a:ext cx="86868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44259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n-US" sz="2800" b="1" dirty="0">
                <a:solidFill>
                  <a:srgbClr val="FFFFFF"/>
                </a:solidFill>
              </a:rPr>
              <a:t>     </a:t>
            </a:r>
            <a:r>
              <a:rPr lang="es-ES_tradnl" altLang="en-US" b="1" dirty="0" smtClean="0">
                <a:solidFill>
                  <a:srgbClr val="FFFFFF"/>
                </a:solidFill>
              </a:rPr>
              <a:t>Un fort potentiel de recherche</a:t>
            </a:r>
            <a:endParaRPr lang="fr-FR" altLang="en-US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2958" y="1120344"/>
            <a:ext cx="4349042" cy="767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fr-F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Equipes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dont 4 </a:t>
            </a:r>
            <a:r>
              <a:rPr 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équipes associées 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au CNRS, </a:t>
            </a:r>
            <a:r>
              <a:rPr 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à l’INSERM, </a:t>
            </a:r>
            <a:r>
              <a:rPr 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 à l’INRA</a:t>
            </a:r>
            <a:endParaRPr 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fr-F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661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Chercheur.e.s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enseignant.e.s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chercheur.e.s</a:t>
            </a: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fr-F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595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Jeunes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chercheur.e.s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thèse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distingués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l’Agence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Nationale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fr-F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distingués</a:t>
            </a:r>
            <a:r>
              <a:rPr lang="en-US" altLang="fr-F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altLang="fr-F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l’Europe</a:t>
            </a: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fr-FR" sz="1700" b="1" dirty="0"/>
              <a:t>14 </a:t>
            </a:r>
            <a:r>
              <a:rPr lang="fr-FR" sz="1700" dirty="0"/>
              <a:t>M€ de budget, dont </a:t>
            </a:r>
            <a:r>
              <a:rPr lang="fr-FR" sz="1700" b="1" dirty="0"/>
              <a:t>10 </a:t>
            </a:r>
            <a:r>
              <a:rPr lang="fr-FR" sz="1700" dirty="0"/>
              <a:t>M€ de contrats de </a:t>
            </a:r>
            <a:r>
              <a:rPr lang="fr-FR" sz="1700" dirty="0" smtClean="0"/>
              <a:t>recherche</a:t>
            </a:r>
            <a:endParaRPr lang="fr-FR" sz="1700" dirty="0" smtClean="0"/>
          </a:p>
          <a:p>
            <a:pPr>
              <a:defRPr/>
            </a:pPr>
            <a:endParaRPr lang="en-US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700" b="1" dirty="0" smtClean="0"/>
              <a:t>244 </a:t>
            </a:r>
            <a:r>
              <a:rPr lang="fr-FR" sz="1700" dirty="0" smtClean="0"/>
              <a:t>Emplois </a:t>
            </a:r>
            <a:r>
              <a:rPr lang="fr-FR" sz="1700" dirty="0"/>
              <a:t>créés essentiellement </a:t>
            </a:r>
            <a:r>
              <a:rPr lang="fr-FR" sz="1700" dirty="0" smtClean="0"/>
              <a:t>          </a:t>
            </a:r>
            <a:r>
              <a:rPr lang="fr-FR" sz="1700" dirty="0" err="1" smtClean="0"/>
              <a:t>docteur.e.s</a:t>
            </a:r>
            <a:r>
              <a:rPr lang="fr-FR" sz="1700" dirty="0" smtClean="0"/>
              <a:t> </a:t>
            </a:r>
            <a:r>
              <a:rPr lang="fr-FR" sz="1700" dirty="0"/>
              <a:t>et </a:t>
            </a:r>
            <a:r>
              <a:rPr lang="fr-FR" sz="1700" dirty="0" err="1" smtClean="0"/>
              <a:t>ingénieur.e.s</a:t>
            </a:r>
            <a:endParaRPr lang="fr-FR" sz="1700" dirty="0" smtClean="0"/>
          </a:p>
          <a:p>
            <a:endParaRPr lang="fr-FR" sz="1700" dirty="0" smtClean="0"/>
          </a:p>
          <a:p>
            <a:endParaRPr lang="fr-FR" sz="1700" dirty="0" smtClean="0"/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endParaRPr lang="es-ES_tradnl" altLang="fr-FR" sz="1700" dirty="0">
              <a:latin typeface="Calibri" panose="020F0502020204030204" charset="0"/>
            </a:endParaRPr>
          </a:p>
          <a:p>
            <a:pPr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fr-F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98368" y="1142172"/>
            <a:ext cx="3888432" cy="767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700" b="1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 err="1"/>
              <a:t>Incubateur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classé</a:t>
            </a:r>
            <a:r>
              <a:rPr lang="en-US" altLang="en-US" sz="1700" dirty="0"/>
              <a:t> 10</a:t>
            </a:r>
            <a:r>
              <a:rPr lang="en-US" altLang="en-US" sz="1700" baseline="30000" dirty="0"/>
              <a:t>ème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en</a:t>
            </a:r>
            <a:r>
              <a:rPr lang="en-US" altLang="en-US" sz="1700" dirty="0"/>
              <a:t> Europe (UBI index 2014)</a:t>
            </a:r>
            <a:endParaRPr lang="en-US" altLang="en-US" sz="1700" dirty="0"/>
          </a:p>
          <a:p>
            <a:endParaRPr lang="fr-FR" altLang="en-US" sz="17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en-US" sz="1700" b="1" dirty="0" smtClean="0"/>
              <a:t>9 </a:t>
            </a:r>
            <a:r>
              <a:rPr lang="fr-FR" altLang="en-US" sz="1700" dirty="0" smtClean="0"/>
              <a:t>laboratoires communs avec des entreprises : </a:t>
            </a:r>
            <a:r>
              <a:rPr lang="fr-FR" altLang="en-US" sz="1700" dirty="0"/>
              <a:t>CEA, THALES, Air Liquide, CILAS, NXP </a:t>
            </a:r>
            <a:r>
              <a:rPr lang="fr-FR" altLang="en-US" sz="1700" dirty="0" err="1"/>
              <a:t>Semiconductors</a:t>
            </a:r>
            <a:r>
              <a:rPr lang="fr-FR" altLang="en-US" sz="1700" dirty="0"/>
              <a:t>, </a:t>
            </a:r>
            <a:r>
              <a:rPr lang="fr-FR" altLang="en-US" sz="1700" dirty="0" smtClean="0"/>
              <a:t>INOVEOS</a:t>
            </a:r>
            <a:endParaRPr lang="fr-FR" altLang="en-US" sz="1700" dirty="0" smtClean="0"/>
          </a:p>
          <a:p>
            <a:endParaRPr lang="en-US" altLang="en-US" sz="17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700" b="1" dirty="0" smtClean="0"/>
              <a:t>1</a:t>
            </a:r>
            <a:r>
              <a:rPr lang="en-US" altLang="en-US" sz="1700" dirty="0" smtClean="0"/>
              <a:t> </a:t>
            </a:r>
            <a:r>
              <a:rPr lang="en-US" altLang="en-US" sz="1700" dirty="0" err="1" smtClean="0"/>
              <a:t>Agence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de </a:t>
            </a:r>
            <a:r>
              <a:rPr lang="en-US" altLang="en-US" sz="1700" dirty="0" err="1" smtClean="0"/>
              <a:t>Valorisation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de la </a:t>
            </a:r>
            <a:endParaRPr lang="en-US" altLang="en-US" sz="1700" dirty="0" smtClean="0"/>
          </a:p>
          <a:p>
            <a:r>
              <a:rPr lang="en-US" altLang="en-US" sz="1700" dirty="0" smtClean="0"/>
              <a:t>       </a:t>
            </a:r>
            <a:r>
              <a:rPr lang="en-US" altLang="en-US" sz="1700" dirty="0" err="1" smtClean="0"/>
              <a:t>recherche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(AVRUL</a:t>
            </a:r>
            <a:r>
              <a:rPr lang="en-US" altLang="en-US" sz="1700" dirty="0" smtClean="0"/>
              <a:t>)</a:t>
            </a:r>
            <a:endParaRPr lang="en-US" altLang="en-US" sz="1700" dirty="0" smtClean="0"/>
          </a:p>
          <a:p>
            <a:endParaRPr lang="en-US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700" b="1" dirty="0" smtClean="0"/>
              <a:t>1</a:t>
            </a:r>
            <a:r>
              <a:rPr lang="en-US" altLang="en-US" sz="1700" dirty="0" smtClean="0"/>
              <a:t> </a:t>
            </a:r>
            <a:r>
              <a:rPr lang="en-US" altLang="en-US" sz="1700" dirty="0" err="1"/>
              <a:t>Fondation</a:t>
            </a:r>
            <a:r>
              <a:rPr lang="en-US" altLang="en-US" sz="1700" dirty="0"/>
              <a:t> </a:t>
            </a:r>
            <a:r>
              <a:rPr lang="en-US" altLang="en-US" sz="1700" dirty="0" err="1" smtClean="0"/>
              <a:t>Partenariale</a:t>
            </a:r>
            <a:endParaRPr lang="en-US" altLang="en-US" sz="1700" dirty="0" smtClean="0"/>
          </a:p>
          <a:p>
            <a:endParaRPr lang="en-US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700" b="1" dirty="0"/>
              <a:t>8</a:t>
            </a:r>
            <a:r>
              <a:rPr lang="en-US" altLang="en-US" sz="1700" dirty="0"/>
              <a:t> </a:t>
            </a:r>
            <a:r>
              <a:rPr lang="en-US" altLang="en-US" sz="1700" dirty="0" err="1" smtClean="0"/>
              <a:t>Ecoles</a:t>
            </a:r>
            <a:r>
              <a:rPr lang="en-US" altLang="en-US" sz="1700" dirty="0" smtClean="0"/>
              <a:t> </a:t>
            </a:r>
            <a:r>
              <a:rPr lang="en-US" altLang="en-US" sz="1700" dirty="0" err="1" smtClean="0"/>
              <a:t>doctorales</a:t>
            </a:r>
            <a:endParaRPr lang="en-US" altLang="en-US" sz="1700" dirty="0" smtClean="0"/>
          </a:p>
          <a:p>
            <a:endParaRPr lang="en-US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en-US" sz="1700" b="1" dirty="0" smtClean="0"/>
              <a:t>69 </a:t>
            </a:r>
            <a:r>
              <a:rPr lang="fr-FR" altLang="en-US" sz="1700" dirty="0" smtClean="0"/>
              <a:t>Entreprises</a:t>
            </a:r>
            <a:r>
              <a:rPr lang="fr-FR" altLang="en-US" sz="1700" b="1" dirty="0" smtClean="0"/>
              <a:t> </a:t>
            </a:r>
            <a:r>
              <a:rPr lang="fr-FR" altLang="en-US" sz="1700" dirty="0" smtClean="0"/>
              <a:t>créées depuis 2000</a:t>
            </a:r>
            <a:endParaRPr lang="fr-FR" altLang="en-US" sz="1700" dirty="0" smtClean="0"/>
          </a:p>
          <a:p>
            <a:endParaRPr lang="fr-FR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en-US" sz="1700" b="1" dirty="0" smtClean="0"/>
              <a:t>93 </a:t>
            </a:r>
            <a:r>
              <a:rPr lang="fr-FR" altLang="en-US" sz="1700" dirty="0" smtClean="0"/>
              <a:t>familles de brevets gérés</a:t>
            </a:r>
            <a:endParaRPr lang="fr-FR" altLang="en-US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alt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en-US" sz="1700" b="1" dirty="0" smtClean="0"/>
              <a:t>17</a:t>
            </a:r>
            <a:r>
              <a:rPr lang="fr-FR" altLang="en-US" sz="1700" dirty="0" smtClean="0"/>
              <a:t> licences actives</a:t>
            </a:r>
            <a:endParaRPr lang="fr-FR" altLang="en-US" sz="1700" dirty="0"/>
          </a:p>
          <a:p>
            <a:endParaRPr lang="fr-FR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 smtClean="0"/>
          </a:p>
          <a:p>
            <a:endParaRPr lang="en-US" altLang="en-US" sz="1700" dirty="0" smtClean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 smtClean="0"/>
          </a:p>
          <a:p>
            <a:endParaRPr lang="en-US" altLang="en-US" sz="17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4572000" y="1268760"/>
            <a:ext cx="0" cy="5400600"/>
          </a:xfrm>
          <a:prstGeom prst="line">
            <a:avLst/>
          </a:prstGeom>
          <a:ln>
            <a:solidFill>
              <a:srgbClr val="8C17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12" name="ZoneTexte 11"/>
          <p:cNvSpPr txBox="1"/>
          <p:nvPr/>
        </p:nvSpPr>
        <p:spPr>
          <a:xfrm>
            <a:off x="6936702" y="293668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37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47664" y="3319205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85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7" name="Titre 1"/>
          <p:cNvSpPr txBox="1"/>
          <p:nvPr/>
        </p:nvSpPr>
        <p:spPr bwMode="auto">
          <a:xfrm>
            <a:off x="103505" y="15875"/>
            <a:ext cx="8686800" cy="91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44259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n-US" b="1" dirty="0" err="1" smtClean="0">
                <a:solidFill>
                  <a:srgbClr val="FFFFFF"/>
                </a:solidFill>
              </a:rPr>
              <a:t>Coopération</a:t>
            </a:r>
            <a:r>
              <a:rPr lang="es-ES_tradnl" altLang="en-US" b="1" dirty="0" smtClean="0">
                <a:solidFill>
                  <a:srgbClr val="FFFFFF"/>
                </a:solidFill>
              </a:rPr>
              <a:t> </a:t>
            </a:r>
            <a:r>
              <a:rPr lang="es-ES_tradnl" altLang="en-US" b="1" dirty="0" err="1" smtClean="0">
                <a:solidFill>
                  <a:srgbClr val="FFFFFF"/>
                </a:solidFill>
              </a:rPr>
              <a:t>internationa</a:t>
            </a:r>
            <a:r>
              <a:rPr lang="fr-FR" altLang="es-ES_tradnl" b="1" dirty="0" err="1" smtClean="0">
                <a:solidFill>
                  <a:srgbClr val="FFFFFF"/>
                </a:solidFill>
              </a:rPr>
              <a:t>l</a:t>
            </a:r>
            <a:r>
              <a:rPr lang="es-ES_tradnl" altLang="en-US" b="1" dirty="0" err="1" smtClean="0">
                <a:solidFill>
                  <a:srgbClr val="FFFFFF"/>
                </a:solidFill>
              </a:rPr>
              <a:t>e</a:t>
            </a:r>
            <a:endParaRPr lang="fr-FR" altLang="en-US" b="1" dirty="0">
              <a:solidFill>
                <a:srgbClr val="FFFFFF"/>
              </a:solidFill>
            </a:endParaRPr>
          </a:p>
        </p:txBody>
      </p:sp>
      <p:pic>
        <p:nvPicPr>
          <p:cNvPr id="2" name="Espace réservé du contenu 1" descr="car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985" y="1341120"/>
            <a:ext cx="7610475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pic>
        <p:nvPicPr>
          <p:cNvPr id="1026" name="Picture 2" descr="T:\Logos Unilim\11 UNIVERSITE\JPEG\UNIVERSITE - CMJN.jp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11560" y="5743904"/>
            <a:ext cx="2448272" cy="7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59632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C00000"/>
                </a:solidFill>
              </a:rPr>
              <a:t>Merci de votre attention</a:t>
            </a:r>
            <a:endParaRPr lang="fr-FR" sz="4800" dirty="0">
              <a:solidFill>
                <a:srgbClr val="C00000"/>
              </a:solidFill>
            </a:endParaRPr>
          </a:p>
          <a:p>
            <a:endParaRPr lang="fr-FR" dirty="0"/>
          </a:p>
        </p:txBody>
      </p:sp>
      <p:pic>
        <p:nvPicPr>
          <p:cNvPr id="2" name="Espace réservé du contenu 1" descr="téléchargement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5445125"/>
            <a:ext cx="277495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université powerpoint14</Template>
  <TotalTime>0</TotalTime>
  <Words>1858</Words>
  <Application>WPS Presentation</Application>
  <PresentationFormat>Affichage à l'écran (4:3)</PresentationFormat>
  <Paragraphs>130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MS PGothic</vt:lpstr>
      <vt:lpstr>Arial</vt:lpstr>
      <vt:lpstr>Calibri</vt:lpstr>
      <vt:lpstr>Microsoft YaHei</vt:lpstr>
      <vt:lpstr>Arial Unicode MS</vt:lpstr>
      <vt:lpstr>1_Thème Office</vt:lpstr>
      <vt:lpstr>2_Thème Office</vt:lpstr>
      <vt:lpstr>PowerPoint 演示文稿</vt:lpstr>
      <vt:lpstr>     Située au centre de la France</vt:lpstr>
      <vt:lpstr>PowerPoint 演示文稿</vt:lpstr>
      <vt:lpstr>Une université pluridisciplinaire</vt:lpstr>
      <vt:lpstr>     L’université en chiffres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daianp01</dc:creator>
  <cp:lastModifiedBy>HP</cp:lastModifiedBy>
  <cp:revision>305</cp:revision>
  <cp:lastPrinted>2017-04-07T15:11:00Z</cp:lastPrinted>
  <dcterms:created xsi:type="dcterms:W3CDTF">2014-08-26T07:44:00Z</dcterms:created>
  <dcterms:modified xsi:type="dcterms:W3CDTF">2021-11-02T07:44:21Z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F4D0847D2600468F9604736A4D262D91</vt:lpwstr>
  </property>
  <property fmtid="{D5CDD505-2E9C-101B-9397-08002B2CF9AE}" pid="3" name="KSOProductBuildVer">
    <vt:lpwstr>1036-11.2.0.10294</vt:lpwstr>
  </property>
</Properties>
</file>