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8" r:id="rId10"/>
    <p:sldId id="269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0033"/>
    <a:srgbClr val="FFFFCC"/>
    <a:srgbClr val="9900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72"/>
    <p:restoredTop sz="94685"/>
  </p:normalViewPr>
  <p:slideViewPr>
    <p:cSldViewPr snapToGrid="0">
      <p:cViewPr varScale="1">
        <p:scale>
          <a:sx n="78" d="100"/>
          <a:sy n="78" d="100"/>
        </p:scale>
        <p:origin x="17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mrm8924_mavs_uta_edu/Documents/DataMining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mrm8924_mavs_uta_edu/Documents/DataMining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mrm8924_mavs_uta_edu/Documents/DataMining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77-4632-8CB6-49B680BC658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77-4632-8CB6-49B680BC658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77-4632-8CB6-49B680BC658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77-4632-8CB6-49B680BC6583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Sheet1!$G$15:$G$18</c:f>
              <c:numCache>
                <c:formatCode>General</c:formatCode>
                <c:ptCount val="4"/>
                <c:pt idx="0">
                  <c:v>640</c:v>
                </c:pt>
                <c:pt idx="1">
                  <c:v>524</c:v>
                </c:pt>
                <c:pt idx="2">
                  <c:v>57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77-4632-8CB6-49B680BC6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35485130474395"/>
          <c:y val="0.22318059200933216"/>
          <c:w val="0.2435487299624737"/>
          <c:h val="0.424425488480606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82-4277-B8F6-64245E896F9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82-4277-B8F6-64245E896F9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82-4277-B8F6-64245E896F9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82-4277-B8F6-64245E896F9D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Sheet1!$C$15:$C$18</c:f>
              <c:numCache>
                <c:formatCode>General</c:formatCode>
                <c:ptCount val="4"/>
                <c:pt idx="0">
                  <c:v>247</c:v>
                </c:pt>
                <c:pt idx="1">
                  <c:v>143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82-4277-B8F6-64245E896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68326066679678"/>
          <c:y val="0.26525335374744824"/>
          <c:w val="0.25627817184009022"/>
          <c:h val="0.45139107611548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Wine: KNN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5-4C67-86F1-9DBDD08D5E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5-4C67-86F1-9DBDD08D5E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5-4C67-86F1-9DBDD08D5E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65-4C67-86F1-9DBDD08D5E8E}"/>
              </c:ext>
            </c:extLst>
          </c:dPt>
          <c:cat>
            <c:strRef>
              <c:f>Sheet1!$F$48:$F$51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Sheet1!$G$48:$G$51</c:f>
              <c:numCache>
                <c:formatCode>General</c:formatCode>
                <c:ptCount val="4"/>
                <c:pt idx="0">
                  <c:v>557</c:v>
                </c:pt>
                <c:pt idx="1">
                  <c:v>561</c:v>
                </c:pt>
                <c:pt idx="2">
                  <c:v>92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65-4C67-86F1-9DBDD08D5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</a:t>
            </a:r>
            <a:r>
              <a:rPr lang="en-US" baseline="0"/>
              <a:t> Wine: Naive Bayes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50-40C9-BDB9-FA9974D89B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50-40C9-BDB9-FA9974D89B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50-40C9-BDB9-FA9974D89B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50-40C9-BDB9-FA9974D89B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50-40C9-BDB9-FA9974D89BC6}"/>
              </c:ext>
            </c:extLst>
          </c:dPt>
          <c:cat>
            <c:strRef>
              <c:f>Sheet1!$F$71:$F$75</c:f>
              <c:strCache>
                <c:ptCount val="5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  <c:pt idx="4">
                  <c:v>Off by 4</c:v>
                </c:pt>
              </c:strCache>
            </c:str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522</c:v>
                </c:pt>
                <c:pt idx="1">
                  <c:v>564</c:v>
                </c:pt>
                <c:pt idx="2">
                  <c:v>114</c:v>
                </c:pt>
                <c:pt idx="3">
                  <c:v>24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0-40C9-BDB9-FA9974D89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Wine:</a:t>
            </a:r>
            <a:r>
              <a:rPr lang="en-US" baseline="0"/>
              <a:t> SVM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B1-432C-990B-221B8D0348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B1-432C-990B-221B8D0348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B1-432C-990B-221B8D0348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B1-432C-990B-221B8D03484F}"/>
              </c:ext>
            </c:extLst>
          </c:dPt>
          <c:cat>
            <c:strRef>
              <c:f>Sheet1!$F$94:$F$97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Sheet1!$G$94:$G$97</c:f>
              <c:numCache>
                <c:formatCode>General</c:formatCode>
                <c:ptCount val="4"/>
                <c:pt idx="0">
                  <c:v>545</c:v>
                </c:pt>
                <c:pt idx="1">
                  <c:v>584</c:v>
                </c:pt>
                <c:pt idx="2">
                  <c:v>90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B1-432C-990B-221B8D034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D4C74-9BF2-4D5E-B353-EF11040C6CE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7A8F-341D-403E-BAE1-AB55FC91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67A8F-341D-403E-BAE1-AB55FC912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FE14-DE63-7C30-B08E-03277651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3C379-55FA-CCA6-CD6F-60C62610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36A8-9CCB-3E91-C1E9-865EF56D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D68E-9ECC-D9C8-06F8-6E69DCFB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FCA0-5E2F-C441-AB89-8EB20816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EA6C-1131-E41D-39EC-14567068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A9BE8-E61B-4599-3367-3A0EB9D33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FBFF-7CB0-2A8F-9F3C-95A9FBD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26C6-79EF-2DE2-03D8-84C4EBD1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89FC-AEBB-A1D7-4CE0-D417C3ED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AACD7-53B3-FBA8-CE45-FC5C73ACC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9D95A-E649-C766-9EE7-74BFA01D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83F8-34E5-0031-5DBC-078957FB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F446-784C-0340-8416-49CCA47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BD70A-6922-559A-0547-CA7B455A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6206-6B6F-08E2-DFD9-00046D1E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104F-8DD7-0BD1-2EC5-C252FF55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90E0-57B9-8BB1-5DC8-88695A0B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E81F-CE97-8302-FCF7-525AA2E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9BCA-3753-FF4A-019A-C1A5ED18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8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3EE3-3B9E-9282-50CA-7B4B7A15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8110-A629-7D45-297D-700E5C51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8726-EBC2-57ED-26EE-7691FB32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1D71-D1E5-6FF8-E571-36321017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9AD9-0ECC-B241-752A-6E3FDCA5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41B5-AFE7-6774-9E0E-03B6252D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38A2-D38F-28D8-9675-A0AAB12F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7F928-7211-1329-BFCC-69998708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D6F9-02CC-EB0E-CE03-DCF55592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783D-DB2D-DAB3-63B0-158D13A4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488B5-9A92-D614-02DA-286DE569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8204-1385-6FE9-C7E9-08AF5167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30726-646E-4426-B409-5FF316D2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CFE9-C30C-C332-9694-A1E1B337D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50DF0-D222-90C4-68B3-411EEFD6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C22C1-03A1-DF71-BF3C-D8E12B66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0043E-8AAD-6D62-5789-BD543E43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676D4-878B-63AD-18B5-E0FA90D3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6805-0C17-2515-4DF0-D96A3660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696B-468A-B0B6-3860-618B8E94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93CC-65AD-2246-8B21-221AE95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931E6-CA8A-FBED-C129-180A96C2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A1AF2-2965-22A6-43E9-2CD3974A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4DC12-E0FD-FD4A-E010-572C2A4F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18955-13C4-244F-6775-2957B7A9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DDC41-9CDD-4424-544A-37AAAD55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B77D-4378-D368-B822-61CFD68C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98A-963A-CB90-A261-3721C117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D345-6E6E-E0ED-BB1D-AA97ED58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1D33-1DF8-DD86-D7B1-88B34F92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8468-85E1-B7FB-ED4A-CAD28821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801C-E849-2E76-2348-7FF9BEB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F5DA-73E9-5FC9-128E-793FBD7F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1EEF5-9ABD-A920-4E49-7227B22DF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0F9D1-DFB3-ACE8-F413-5BBBE763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591AC-C4E9-7F90-9656-029BF0ED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BAAB6-FC3C-083D-2E80-3656D82F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B9562-6467-0442-A580-140E9D5B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A1E4-D51D-DBDF-2DCF-28DB418F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6AC8-4978-CB04-F4E7-65CEDB01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36E8-199C-D744-11DB-317D2EF65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326B-11E2-A652-A152-FAB0A1852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82FD-0B71-A186-AA34-5F2B9F0F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Laid wine bottles, glass and grapes">
            <a:extLst>
              <a:ext uri="{FF2B5EF4-FFF2-40B4-BE49-F238E27FC236}">
                <a16:creationId xmlns:a16="http://schemas.microsoft.com/office/drawing/2014/main" id="{B0EC8FBA-5BFE-E5EE-A994-E8FD38F1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0" b="8940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9BD4C-B579-3152-F68A-EEB3A7DE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/>
              <a:t>Nothing to Wine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0D9E-72B0-E00D-A151-35CF82E0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 fontScale="70000" lnSpcReduction="20000"/>
          </a:bodyPr>
          <a:lstStyle/>
          <a:p>
            <a:pPr algn="r"/>
            <a:r>
              <a:rPr lang="en-US" dirty="0"/>
              <a:t>Group 1:</a:t>
            </a:r>
          </a:p>
          <a:p>
            <a:pPr algn="r"/>
            <a:r>
              <a:rPr lang="en-US" dirty="0"/>
              <a:t>Ethan Chase</a:t>
            </a:r>
          </a:p>
          <a:p>
            <a:pPr algn="r"/>
            <a:r>
              <a:rPr lang="en-US" dirty="0"/>
              <a:t>Matthew McClure</a:t>
            </a:r>
          </a:p>
          <a:p>
            <a:pPr algn="r"/>
            <a:r>
              <a:rPr lang="en-US" dirty="0"/>
              <a:t>Payton Parrish</a:t>
            </a:r>
          </a:p>
        </p:txBody>
      </p:sp>
    </p:spTree>
    <p:extLst>
      <p:ext uri="{BB962C8B-B14F-4D97-AF65-F5344CB8AC3E}">
        <p14:creationId xmlns:p14="http://schemas.microsoft.com/office/powerpoint/2010/main" val="132593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2FDC-2B76-1461-4C3C-229B5B3E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Regression vs. Classification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1912-3CAE-12D3-58C9-EB900943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Best performance for Regression:</a:t>
            </a:r>
          </a:p>
          <a:p>
            <a:pPr lvl="1"/>
            <a:r>
              <a:rPr lang="en-US" kern="1200">
                <a:latin typeface="+mn-lt"/>
                <a:ea typeface="+mn-ea"/>
                <a:cs typeface="+mn-cs"/>
              </a:rPr>
              <a:t>61% Correct, 97% within ±1</a:t>
            </a:r>
            <a:endParaRPr lang="en-US" dirty="0"/>
          </a:p>
          <a:p>
            <a:r>
              <a:rPr lang="en-US" sz="2400"/>
              <a:t>Best performance for Classification:</a:t>
            </a:r>
          </a:p>
          <a:p>
            <a:pPr lvl="1"/>
            <a:r>
              <a:rPr lang="en-US" dirty="0"/>
              <a:t>45% Correct, 91% within ±1</a:t>
            </a:r>
          </a:p>
          <a:p>
            <a:pPr lvl="1"/>
            <a:endParaRPr lang="en-US" dirty="0"/>
          </a:p>
          <a:p>
            <a:r>
              <a:rPr lang="en-US" sz="2400"/>
              <a:t>It can be seen that Regression techniques were more successful in predicting the quality of wines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36871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61788-529C-EFC1-BCAC-7334FE1E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Results to our questions: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BF7A-6F8E-1914-4278-74227E17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Can we predict the quality of wine based on the given variables?</a:t>
            </a:r>
          </a:p>
          <a:p>
            <a:pPr marL="457200" lvl="1" indent="0">
              <a:buNone/>
            </a:pPr>
            <a:r>
              <a:rPr lang="en-US" b="1" dirty="0"/>
              <a:t>Yes: Linear Regression does a decent job of wine quality prediction</a:t>
            </a:r>
          </a:p>
          <a:p>
            <a:pPr marL="0" indent="0">
              <a:buNone/>
            </a:pPr>
            <a:r>
              <a:rPr lang="en-US" sz="2400" i="1" dirty="0"/>
              <a:t>What variables are most important in determining the quality of wine?</a:t>
            </a:r>
          </a:p>
          <a:p>
            <a:pPr marL="457200" lvl="1" indent="0">
              <a:buNone/>
            </a:pPr>
            <a:r>
              <a:rPr lang="en-US" b="1" dirty="0"/>
              <a:t>We were able to use variable selection techniques to narrow down data to the important features</a:t>
            </a:r>
          </a:p>
          <a:p>
            <a:pPr marL="0" indent="0">
              <a:buNone/>
            </a:pPr>
            <a:r>
              <a:rPr lang="en-US" sz="2400" i="1" dirty="0"/>
              <a:t>Are the important variables different for Red and White wine?</a:t>
            </a:r>
          </a:p>
          <a:p>
            <a:pPr marL="457200" lvl="1" indent="0">
              <a:buNone/>
            </a:pPr>
            <a:r>
              <a:rPr lang="en-US" b="1" dirty="0"/>
              <a:t>Yes: SFS Variable selection chose different significant variables for the two datasets</a:t>
            </a:r>
          </a:p>
        </p:txBody>
      </p:sp>
    </p:spTree>
    <p:extLst>
      <p:ext uri="{BB962C8B-B14F-4D97-AF65-F5344CB8AC3E}">
        <p14:creationId xmlns:p14="http://schemas.microsoft.com/office/powerpoint/2010/main" val="396630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BE730-30BA-D9E9-0213-D4BA6534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50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2A187-ACF3-EB26-A76B-095AF53F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About Dataset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DB6B-869D-AC81-849B-50FDC521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11" y="1798966"/>
            <a:ext cx="6731001" cy="3259432"/>
          </a:xfrm>
        </p:spPr>
        <p:txBody>
          <a:bodyPr/>
          <a:lstStyle/>
          <a:p>
            <a:r>
              <a:rPr lang="en-US" dirty="0"/>
              <a:t>2 datasets covering white and red wine variants of Portuguese "Vinho Verde" wine.</a:t>
            </a:r>
          </a:p>
          <a:p>
            <a:r>
              <a:rPr lang="en-US" dirty="0"/>
              <a:t>Datasets are ordered but not balanced. </a:t>
            </a:r>
          </a:p>
          <a:p>
            <a:r>
              <a:rPr lang="en-US" dirty="0"/>
              <a:t>Attributes: fixed acidity, volatile acidity, citric acid, residual sugar, chlorides, free sulfur dioxide, total sulfur dioxide, density, pH, sulphates, alcohol, quality (0 – 10)</a:t>
            </a:r>
          </a:p>
        </p:txBody>
      </p:sp>
    </p:spTree>
    <p:extLst>
      <p:ext uri="{BB962C8B-B14F-4D97-AF65-F5344CB8AC3E}">
        <p14:creationId xmlns:p14="http://schemas.microsoft.com/office/powerpoint/2010/main" val="361563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White Wine EDA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Shape: 4898 rows, 12 columns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count roughly follows normal distribution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values range from 3-9</a:t>
            </a:r>
          </a:p>
          <a:p>
            <a:pPr marL="342900" indent="-342900">
              <a:buFontTx/>
              <a:buChar char="-"/>
            </a:pPr>
            <a:r>
              <a:rPr lang="en-US" sz="2000"/>
              <a:t>Strong positive correlation between residual sugar and density</a:t>
            </a:r>
          </a:p>
          <a:p>
            <a:pPr marL="342900" indent="-342900">
              <a:buFontTx/>
              <a:buChar char="-"/>
            </a:pPr>
            <a:r>
              <a:rPr lang="en-US" sz="2000"/>
              <a:t>Strong negative correlation between alcohol and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9B042-FE53-4528-A5F4-7D8054E1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770" y="1517127"/>
            <a:ext cx="5657273" cy="42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Red Wine EDA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Shape: 1599 rows, 12 columns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count roughly follows normal distribution, but not as well as White Wine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values range from 3-8</a:t>
            </a:r>
          </a:p>
          <a:p>
            <a:pPr marL="342900" indent="-342900">
              <a:buFontTx/>
              <a:buChar char="-"/>
            </a:pPr>
            <a:r>
              <a:rPr lang="en-US" sz="2000"/>
              <a:t>No strong correlations &gt;= |0.7|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52DF9-D9D8-EC66-32E8-F82AD8E2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770" y="1249675"/>
            <a:ext cx="5771803" cy="43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72172-B774-152E-C59C-6F304158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Goals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5C5B-2A6B-273E-A882-009625E9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we predict the quality of wine based on the given variables?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variables are most important in determining the quality of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 important variables different for Red and White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Come up with some decent wine jokes.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0773E-B856-5842-3666-3731F429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Variable Selection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55C-FF08-9E91-35EC-23C785F0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Using SFS variable selection, we determined the following variables were significant in determining the quality of each type of wine: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F806D6-6D45-7B61-72C8-0A18A0ED9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19302"/>
              </p:ext>
            </p:extLst>
          </p:nvPr>
        </p:nvGraphicFramePr>
        <p:xfrm>
          <a:off x="5911532" y="2924384"/>
          <a:ext cx="5150280" cy="283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89">
                  <a:extLst>
                    <a:ext uri="{9D8B030D-6E8A-4147-A177-3AD203B41FA5}">
                      <a16:colId xmlns:a16="http://schemas.microsoft.com/office/drawing/2014/main" val="4041653832"/>
                    </a:ext>
                  </a:extLst>
                </a:gridCol>
                <a:gridCol w="1287570">
                  <a:extLst>
                    <a:ext uri="{9D8B030D-6E8A-4147-A177-3AD203B41FA5}">
                      <a16:colId xmlns:a16="http://schemas.microsoft.com/office/drawing/2014/main" val="1983625120"/>
                    </a:ext>
                  </a:extLst>
                </a:gridCol>
                <a:gridCol w="1387640">
                  <a:extLst>
                    <a:ext uri="{9D8B030D-6E8A-4147-A177-3AD203B41FA5}">
                      <a16:colId xmlns:a16="http://schemas.microsoft.com/office/drawing/2014/main" val="3509838970"/>
                    </a:ext>
                  </a:extLst>
                </a:gridCol>
                <a:gridCol w="1176381">
                  <a:extLst>
                    <a:ext uri="{9D8B030D-6E8A-4147-A177-3AD203B41FA5}">
                      <a16:colId xmlns:a16="http://schemas.microsoft.com/office/drawing/2014/main" val="4266810042"/>
                    </a:ext>
                  </a:extLst>
                </a:gridCol>
              </a:tblGrid>
              <a:tr h="592416">
                <a:tc>
                  <a:txBody>
                    <a:bodyPr/>
                    <a:lstStyle/>
                    <a:p>
                      <a:r>
                        <a:rPr lang="en-US" sz="1600"/>
                        <a:t>Red Wine Only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Both Types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White Wine Only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Neither Type</a:t>
                      </a:r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363942707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Chlorides</a:t>
                      </a:r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Volatile Acidity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acidity</a:t>
                      </a:r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Citric Acid</a:t>
                      </a:r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3433899883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r>
                        <a:rPr lang="en-US" sz="1600"/>
                        <a:t>Total Sulfur Dioxide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Free Sulfur Dioxide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Residual Sugar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3437726293"/>
                  </a:ext>
                </a:extLst>
              </a:tr>
              <a:tr h="3522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Density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994604888"/>
                  </a:ext>
                </a:extLst>
              </a:tr>
              <a:tr h="3522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Sulphates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3286593713"/>
                  </a:ext>
                </a:extLst>
              </a:tr>
              <a:tr h="3522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Alcohol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200714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1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3E60A-AD1E-D0C7-7401-421FF53C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Regression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FEC1D-1294-4CE7-B9B1-D2F271653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20528"/>
              </p:ext>
            </p:extLst>
          </p:nvPr>
        </p:nvGraphicFramePr>
        <p:xfrm>
          <a:off x="2297031" y="2902913"/>
          <a:ext cx="3290505" cy="255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217A29-6965-107E-4189-FD8ED1CF0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094831"/>
              </p:ext>
            </p:extLst>
          </p:nvPr>
        </p:nvGraphicFramePr>
        <p:xfrm>
          <a:off x="6829803" y="2902912"/>
          <a:ext cx="3290505" cy="255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4DC7E-20B8-BCD6-C504-8DD63A674070}"/>
              </a:ext>
            </a:extLst>
          </p:cNvPr>
          <p:cNvSpPr txBox="1"/>
          <p:nvPr/>
        </p:nvSpPr>
        <p:spPr>
          <a:xfrm>
            <a:off x="2436882" y="5454619"/>
            <a:ext cx="2739691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1225 Test Data Points</a:t>
            </a:r>
          </a:p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52% Correct, 95% within ±1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30E82-1372-B5FE-3088-EDBC1A495AF1}"/>
              </a:ext>
            </a:extLst>
          </p:cNvPr>
          <p:cNvSpPr txBox="1"/>
          <p:nvPr/>
        </p:nvSpPr>
        <p:spPr>
          <a:xfrm>
            <a:off x="6829803" y="5454620"/>
            <a:ext cx="2739691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402 Test Data Points</a:t>
            </a:r>
          </a:p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61% Correct, 97% within ±1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Wine Quality Classification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21E17-AF0E-5D51-7F0D-26E55950BBEA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Does Classification do a better job at predicting the quality of wine?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0113FD87-71F5-B811-560E-28061B51D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969" y="581892"/>
            <a:ext cx="3358341" cy="25187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EE32309-33BA-5171-B8FF-9F37086C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037" y="3707894"/>
            <a:ext cx="3358341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B12D-C4D7-0BA0-4391-0A112FA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1019ED-D3BD-619B-9B60-DAE9F23DA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968684"/>
              </p:ext>
            </p:extLst>
          </p:nvPr>
        </p:nvGraphicFramePr>
        <p:xfrm>
          <a:off x="7151120" y="2530188"/>
          <a:ext cx="4497371" cy="282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9A4D29-3505-A235-FD59-DE6E8D0DC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193274"/>
              </p:ext>
            </p:extLst>
          </p:nvPr>
        </p:nvGraphicFramePr>
        <p:xfrm>
          <a:off x="279477" y="2530189"/>
          <a:ext cx="3952087" cy="282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31FE1D-4175-5BD1-AE73-0DC234D33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765407"/>
              </p:ext>
            </p:extLst>
          </p:nvPr>
        </p:nvGraphicFramePr>
        <p:xfrm>
          <a:off x="4231564" y="2530188"/>
          <a:ext cx="3952088" cy="282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9D3531-7DC8-9918-7CEA-2AE8CB2116D8}"/>
              </a:ext>
            </a:extLst>
          </p:cNvPr>
          <p:cNvSpPr txBox="1"/>
          <p:nvPr/>
        </p:nvSpPr>
        <p:spPr>
          <a:xfrm>
            <a:off x="348864" y="1506023"/>
            <a:ext cx="8079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tried using Naïve Bayes, SVM, and KNN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three methods that we tried performed worse than the regression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BF381-427D-0DBC-8373-75BF1798CC7A}"/>
              </a:ext>
            </a:extLst>
          </p:cNvPr>
          <p:cNvSpPr txBox="1"/>
          <p:nvPr/>
        </p:nvSpPr>
        <p:spPr>
          <a:xfrm>
            <a:off x="562588" y="5406646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43% Correct, 89% within ±1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7A63A-B5B6-7B6D-DE66-847DA965668A}"/>
              </a:ext>
            </a:extLst>
          </p:cNvPr>
          <p:cNvSpPr txBox="1"/>
          <p:nvPr/>
        </p:nvSpPr>
        <p:spPr>
          <a:xfrm>
            <a:off x="4484016" y="5406645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44% Correct, 92% within ±1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F7346-E598-2FC0-A044-DE6269EDA1BA}"/>
              </a:ext>
            </a:extLst>
          </p:cNvPr>
          <p:cNvSpPr txBox="1"/>
          <p:nvPr/>
        </p:nvSpPr>
        <p:spPr>
          <a:xfrm>
            <a:off x="7707983" y="5411760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45% Correct, 91% within ±1</a:t>
            </a:r>
          </a:p>
        </p:txBody>
      </p:sp>
    </p:spTree>
    <p:extLst>
      <p:ext uri="{BB962C8B-B14F-4D97-AF65-F5344CB8AC3E}">
        <p14:creationId xmlns:p14="http://schemas.microsoft.com/office/powerpoint/2010/main" val="428637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514</Words>
  <Application>Microsoft Macintosh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Nothing to Wine About</vt:lpstr>
      <vt:lpstr>About Dataset</vt:lpstr>
      <vt:lpstr>White Wine EDA</vt:lpstr>
      <vt:lpstr>Red Wine EDA</vt:lpstr>
      <vt:lpstr>Goals for the Dataset</vt:lpstr>
      <vt:lpstr>Variable Selection Results</vt:lpstr>
      <vt:lpstr>Regression Results</vt:lpstr>
      <vt:lpstr>Wine Quality Classification</vt:lpstr>
      <vt:lpstr>Classification Results</vt:lpstr>
      <vt:lpstr>Regression vs. Classification</vt:lpstr>
      <vt:lpstr>Results to our questions: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to Wine About</dc:title>
  <dc:creator>Chase, Ethan Gregory</dc:creator>
  <cp:lastModifiedBy>Chase, Ethan Gregory</cp:lastModifiedBy>
  <cp:revision>12</cp:revision>
  <dcterms:created xsi:type="dcterms:W3CDTF">2023-04-20T14:58:49Z</dcterms:created>
  <dcterms:modified xsi:type="dcterms:W3CDTF">2023-04-25T13:34:25Z</dcterms:modified>
</cp:coreProperties>
</file>