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8" r:id="rId1"/>
  </p:sldMasterIdLst>
  <p:notesMasterIdLst>
    <p:notesMasterId r:id="rId13"/>
  </p:notesMasterIdLst>
  <p:sldIdLst>
    <p:sldId id="256" r:id="rId2"/>
    <p:sldId id="257" r:id="rId3"/>
    <p:sldId id="258" r:id="rId4"/>
    <p:sldId id="264" r:id="rId5"/>
    <p:sldId id="259" r:id="rId6"/>
    <p:sldId id="265" r:id="rId7"/>
    <p:sldId id="266" r:id="rId8"/>
    <p:sldId id="260" r:id="rId9"/>
    <p:sldId id="268" r:id="rId10"/>
    <p:sldId id="269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660033"/>
    <a:srgbClr val="FFFFCC"/>
    <a:srgbClr val="990033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78"/>
    <p:restoredTop sz="94694"/>
  </p:normalViewPr>
  <p:slideViewPr>
    <p:cSldViewPr snapToGrid="0">
      <p:cViewPr varScale="1">
        <p:scale>
          <a:sx n="102" d="100"/>
          <a:sy n="102" d="100"/>
        </p:scale>
        <p:origin x="15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mavsuta-my.sharepoint.com/personal/mrm8924_mavs_uta_edu/Documents/DataMiningProjec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mavsuta-my.sharepoint.com/personal/mrm8924_mavs_uta_edu/Documents/DataMiningProjec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mavsuta-my.sharepoint.com/personal/mrm8924_mavs_uta_edu/Documents/DataMiningProjec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White Wine Predictions</a:t>
            </a:r>
          </a:p>
        </c:rich>
      </c:tx>
      <c:layout>
        <c:manualLayout>
          <c:xMode val="edge"/>
          <c:yMode val="edge"/>
          <c:x val="0.16706882714040908"/>
          <c:y val="5.55555555555555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177-4632-8CB6-49B680BC6583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177-4632-8CB6-49B680BC6583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177-4632-8CB6-49B680BC6583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177-4632-8CB6-49B680BC6583}"/>
              </c:ext>
            </c:extLst>
          </c:dPt>
          <c:cat>
            <c:strRef>
              <c:f>Sheet1!$B$15:$B$18</c:f>
              <c:strCache>
                <c:ptCount val="4"/>
                <c:pt idx="0">
                  <c:v>Correct</c:v>
                </c:pt>
                <c:pt idx="1">
                  <c:v>Off by 1</c:v>
                </c:pt>
                <c:pt idx="2">
                  <c:v>Off by 2</c:v>
                </c:pt>
                <c:pt idx="3">
                  <c:v>Off by 3</c:v>
                </c:pt>
              </c:strCache>
            </c:strRef>
          </c:cat>
          <c:val>
            <c:numRef>
              <c:f>Sheet1!$G$15:$G$18</c:f>
              <c:numCache>
                <c:formatCode>General</c:formatCode>
                <c:ptCount val="4"/>
                <c:pt idx="0">
                  <c:v>640</c:v>
                </c:pt>
                <c:pt idx="1">
                  <c:v>524</c:v>
                </c:pt>
                <c:pt idx="2">
                  <c:v>57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177-4632-8CB6-49B680BC65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0135485130474395"/>
          <c:y val="0.22318059200933216"/>
          <c:w val="0.2435487299624737"/>
          <c:h val="0.424425488480606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Red Wine Predictions</a:t>
            </a:r>
          </a:p>
        </c:rich>
      </c:tx>
      <c:layout>
        <c:manualLayout>
          <c:xMode val="edge"/>
          <c:yMode val="edge"/>
          <c:x val="0.16706882714040908"/>
          <c:y val="5.55555555555555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82-4277-B8F6-64245E896F9D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82-4277-B8F6-64245E896F9D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082-4277-B8F6-64245E896F9D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082-4277-B8F6-64245E896F9D}"/>
              </c:ext>
            </c:extLst>
          </c:dPt>
          <c:cat>
            <c:strRef>
              <c:f>Sheet1!$B$15:$B$18</c:f>
              <c:strCache>
                <c:ptCount val="4"/>
                <c:pt idx="0">
                  <c:v>Correct</c:v>
                </c:pt>
                <c:pt idx="1">
                  <c:v>Off by 1</c:v>
                </c:pt>
                <c:pt idx="2">
                  <c:v>Off by 2</c:v>
                </c:pt>
                <c:pt idx="3">
                  <c:v>Off by 3</c:v>
                </c:pt>
              </c:strCache>
            </c:strRef>
          </c:cat>
          <c:val>
            <c:numRef>
              <c:f>Sheet1!$C$15:$C$18</c:f>
              <c:numCache>
                <c:formatCode>General</c:formatCode>
                <c:ptCount val="4"/>
                <c:pt idx="0">
                  <c:v>247</c:v>
                </c:pt>
                <c:pt idx="1">
                  <c:v>143</c:v>
                </c:pt>
                <c:pt idx="2">
                  <c:v>9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082-4277-B8F6-64245E896F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168326066679678"/>
          <c:y val="0.26525335374744824"/>
          <c:w val="0.25627817184009022"/>
          <c:h val="0.451391076115485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White Wine: KNN Classification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065-4C67-86F1-9DBDD08D5E8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065-4C67-86F1-9DBDD08D5E8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065-4C67-86F1-9DBDD08D5E8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065-4C67-86F1-9DBDD08D5E8E}"/>
              </c:ext>
            </c:extLst>
          </c:dPt>
          <c:cat>
            <c:strRef>
              <c:f>Sheet1!$F$48:$F$51</c:f>
              <c:strCache>
                <c:ptCount val="4"/>
                <c:pt idx="0">
                  <c:v>Correct</c:v>
                </c:pt>
                <c:pt idx="1">
                  <c:v>Off by 1</c:v>
                </c:pt>
                <c:pt idx="2">
                  <c:v>Off by 2</c:v>
                </c:pt>
                <c:pt idx="3">
                  <c:v>Off by 3</c:v>
                </c:pt>
              </c:strCache>
            </c:strRef>
          </c:cat>
          <c:val>
            <c:numRef>
              <c:f>Sheet1!$G$48:$G$51</c:f>
              <c:numCache>
                <c:formatCode>General</c:formatCode>
                <c:ptCount val="4"/>
                <c:pt idx="0">
                  <c:v>557</c:v>
                </c:pt>
                <c:pt idx="1">
                  <c:v>561</c:v>
                </c:pt>
                <c:pt idx="2">
                  <c:v>92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065-4C67-86F1-9DBDD08D5E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White</a:t>
            </a:r>
            <a:r>
              <a:rPr lang="en-US" baseline="0"/>
              <a:t> Wine: Naive Bayes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450-40C9-BDB9-FA9974D89BC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450-40C9-BDB9-FA9974D89BC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450-40C9-BDB9-FA9974D89BC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450-40C9-BDB9-FA9974D89BC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450-40C9-BDB9-FA9974D89BC6}"/>
              </c:ext>
            </c:extLst>
          </c:dPt>
          <c:cat>
            <c:strRef>
              <c:f>Sheet1!$F$71:$F$75</c:f>
              <c:strCache>
                <c:ptCount val="5"/>
                <c:pt idx="0">
                  <c:v>Correct</c:v>
                </c:pt>
                <c:pt idx="1">
                  <c:v>Off by 1</c:v>
                </c:pt>
                <c:pt idx="2">
                  <c:v>Off by 2</c:v>
                </c:pt>
                <c:pt idx="3">
                  <c:v>Off by 3</c:v>
                </c:pt>
                <c:pt idx="4">
                  <c:v>Off by 4</c:v>
                </c:pt>
              </c:strCache>
            </c:strRef>
          </c:cat>
          <c:val>
            <c:numRef>
              <c:f>Sheet1!$G$71:$G$75</c:f>
              <c:numCache>
                <c:formatCode>General</c:formatCode>
                <c:ptCount val="5"/>
                <c:pt idx="0">
                  <c:v>522</c:v>
                </c:pt>
                <c:pt idx="1">
                  <c:v>564</c:v>
                </c:pt>
                <c:pt idx="2">
                  <c:v>114</c:v>
                </c:pt>
                <c:pt idx="3">
                  <c:v>24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450-40C9-BDB9-FA9974D89B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White Wine:</a:t>
            </a:r>
            <a:r>
              <a:rPr lang="en-US" baseline="0"/>
              <a:t> SVM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3B1-432C-990B-221B8D03484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3B1-432C-990B-221B8D03484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3B1-432C-990B-221B8D03484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3B1-432C-990B-221B8D03484F}"/>
              </c:ext>
            </c:extLst>
          </c:dPt>
          <c:cat>
            <c:strRef>
              <c:f>Sheet1!$F$94:$F$97</c:f>
              <c:strCache>
                <c:ptCount val="4"/>
                <c:pt idx="0">
                  <c:v>Correct</c:v>
                </c:pt>
                <c:pt idx="1">
                  <c:v>Off by 1</c:v>
                </c:pt>
                <c:pt idx="2">
                  <c:v>Off by 2</c:v>
                </c:pt>
                <c:pt idx="3">
                  <c:v>Off by 3</c:v>
                </c:pt>
              </c:strCache>
            </c:strRef>
          </c:cat>
          <c:val>
            <c:numRef>
              <c:f>Sheet1!$G$94:$G$97</c:f>
              <c:numCache>
                <c:formatCode>General</c:formatCode>
                <c:ptCount val="4"/>
                <c:pt idx="0">
                  <c:v>545</c:v>
                </c:pt>
                <c:pt idx="1">
                  <c:v>584</c:v>
                </c:pt>
                <c:pt idx="2">
                  <c:v>90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3B1-432C-990B-221B8D0348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5D4C74-9BF2-4D5E-B353-EF11040C6CE8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67A8F-341D-403E-BAE1-AB55FC912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95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67A8F-341D-403E-BAE1-AB55FC912C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99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1FE14-DE63-7C30-B08E-032776511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F3C379-55FA-CCA6-CD6F-60C626109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C36A8-9CCB-3E91-C1E9-865EF56D6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1D68E-9ECC-D9C8-06F8-6E69DCFB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BFCA0-5E2F-C441-AB89-8EB208162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12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3EA6C-1131-E41D-39EC-145670682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A9BE8-E61B-4599-3367-3A0EB9D33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0FBFF-7CB0-2A8F-9F3C-95A9FBD2B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026C6-79EF-2DE2-03D8-84C4EBD12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D89FC-AEBB-A1D7-4CE0-D417C3ED7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39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5AACD7-53B3-FBA8-CE45-FC5C73ACC0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9D95A-E649-C766-9EE7-74BFA01D4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783F8-34E5-0031-5DBC-078957FB9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DCAE-6443-42C3-9C19-F95985500186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8F446-784C-0340-8416-49CCA47EA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BD70A-6922-559A-0547-CA7B455AE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345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C6206-6B6F-08E2-DFD9-00046D1ED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3104F-8DD7-0BD1-2EC5-C252FF55C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A90E0-57B9-8BB1-5DC8-88695A0BF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2E81F-CE97-8302-FCF7-525AA2E91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9BCA-3753-FF4A-019A-C1A5ED184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87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A3EE3-3B9E-9282-50CA-7B4B7A15D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68110-A629-7D45-297D-700E5C515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98726-EBC2-57ED-26EE-7691FB325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73C3-B243-44D3-809D-EF8FDFBD85D4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61D71-D1E5-6FF8-E571-363210174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09AD9-0ECC-B241-752A-6E3FDCA58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1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341B5-AFE7-6774-9E0E-03B6252D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A38A2-D38F-28D8-9675-A0AAB12FBA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7F928-7211-1329-BFCC-69998708E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5D6F9-02CC-EB0E-CE03-DCF555928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D3E3-28E2-4380-A113-67698215C5F8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A783D-DB2D-DAB3-63B0-158D13A4F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488B5-9A92-D614-02DA-286DE569F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52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58204-1385-6FE9-C7E9-08AF5167A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30726-646E-4426-B409-5FF316D24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2CFE9-C30C-C332-9694-A1E1B337D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050DF0-D222-90C4-68B3-411EEFD62D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4C22C1-03A1-DF71-BF3C-D8E12B664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80043E-8AAD-6D62-5789-BD543E43C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FCB61-04AD-47C9-BF79-2BD8B9CEC07A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8676D4-878B-63AD-18B5-E0FA90D31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E46805-0C17-2515-4DF0-D96A36609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3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2696B-468A-B0B6-3860-618B8E943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E293CC-65AD-2246-8B21-221AE9565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0931E6-CA8A-FBED-C129-180A96C2D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3A1AF2-2965-22A6-43E9-2CD3974AD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7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04DC12-E0FD-FD4A-E010-572C2A4F9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18955-13C4-244F-6775-2957B7A94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DDC41-9CDD-4424-544A-37AAAD55E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51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5B77D-4378-D368-B822-61CFD68CD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5B98A-963A-CB90-A261-3721C117B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7D345-6E6E-E0ED-BB1D-AA97ED582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A1D33-1DF8-DD86-D7B1-88B34F92F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767E-8A14-4E70-91B9-2101CBC4D7BD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F8468-85E1-B7FB-ED4A-CAD288216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4D801C-E849-2E76-2348-7FF9BEBC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77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0F5DA-73E9-5FC9-128E-793FBD7F4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81EEF5-9ABD-A920-4E49-7227B22DFD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50F9D1-DFB3-ACE8-F413-5BBBE763A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591AC-C4E9-7F90-9656-029BF0ED1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0C4B-5A4A-45CA-ABEC-10F107160D33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BAAB6-FC3C-083D-2E80-3656D82F7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B9562-6467-0442-A580-140E9D5B4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61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EAA1E4-D51D-DBDF-2DCF-28DB418F4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36AC8-4978-CB04-F4E7-65CEDB019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736E8-199C-D744-11DB-317D2EF650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9806E-8E94-473C-AEE7-BE6F15F85533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C326B-11E2-A652-A152-FAB0A18522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182FD-0B71-A186-AA34-5F2B9F0FF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826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 descr="Laid wine bottles, glass and grapes">
            <a:extLst>
              <a:ext uri="{FF2B5EF4-FFF2-40B4-BE49-F238E27FC236}">
                <a16:creationId xmlns:a16="http://schemas.microsoft.com/office/drawing/2014/main" id="{B0EC8FBA-5BFE-E5EE-A994-E8FD38F190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820" b="8940"/>
          <a:stretch/>
        </p:blipFill>
        <p:spPr>
          <a:xfrm>
            <a:off x="20" y="1874237"/>
            <a:ext cx="12191979" cy="4983761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39BD4C-B579-3152-F68A-EEB3A7DE4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558" y="293428"/>
            <a:ext cx="5474257" cy="1235225"/>
          </a:xfrm>
        </p:spPr>
        <p:txBody>
          <a:bodyPr anchor="ctr">
            <a:normAutofit/>
          </a:bodyPr>
          <a:lstStyle/>
          <a:p>
            <a:r>
              <a:rPr lang="en-US" sz="3600"/>
              <a:t>Nothing to Wine About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D0D9E-72B0-E00D-A151-35CF82E05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69039" y="293427"/>
            <a:ext cx="4568128" cy="1235226"/>
          </a:xfrm>
        </p:spPr>
        <p:txBody>
          <a:bodyPr anchor="ctr">
            <a:normAutofit fontScale="70000" lnSpcReduction="20000"/>
          </a:bodyPr>
          <a:lstStyle/>
          <a:p>
            <a:pPr algn="r"/>
            <a:r>
              <a:rPr lang="en-US" dirty="0"/>
              <a:t>Group 1:</a:t>
            </a:r>
          </a:p>
          <a:p>
            <a:pPr algn="r"/>
            <a:r>
              <a:rPr lang="en-US" dirty="0"/>
              <a:t>Ethan Chase</a:t>
            </a:r>
          </a:p>
          <a:p>
            <a:pPr algn="r"/>
            <a:r>
              <a:rPr lang="en-US" dirty="0"/>
              <a:t>Matthew McClure</a:t>
            </a:r>
          </a:p>
          <a:p>
            <a:pPr algn="r"/>
            <a:r>
              <a:rPr lang="en-US" dirty="0"/>
              <a:t>Payton Parrish</a:t>
            </a:r>
          </a:p>
        </p:txBody>
      </p:sp>
    </p:spTree>
    <p:extLst>
      <p:ext uri="{BB962C8B-B14F-4D97-AF65-F5344CB8AC3E}">
        <p14:creationId xmlns:p14="http://schemas.microsoft.com/office/powerpoint/2010/main" val="1325936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3C2FDC-2B76-1461-4C3C-229B5B3E9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Regression vs. Classification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E1912-3CAE-12D3-58C9-EB9009432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/>
              <a:t>Best performance for Regression:</a:t>
            </a:r>
          </a:p>
          <a:p>
            <a:pPr lvl="1"/>
            <a:r>
              <a:rPr lang="en-US" kern="1200">
                <a:latin typeface="+mn-lt"/>
                <a:ea typeface="+mn-ea"/>
                <a:cs typeface="+mn-cs"/>
              </a:rPr>
              <a:t>61% Correct, 97% within ±1</a:t>
            </a:r>
            <a:endParaRPr lang="en-US" dirty="0"/>
          </a:p>
          <a:p>
            <a:r>
              <a:rPr lang="en-US" sz="2400"/>
              <a:t>Best performance for Classification:</a:t>
            </a:r>
          </a:p>
          <a:p>
            <a:pPr lvl="1"/>
            <a:r>
              <a:rPr lang="en-US" dirty="0"/>
              <a:t>45% Correct, 91% within ±1</a:t>
            </a:r>
          </a:p>
          <a:p>
            <a:pPr lvl="1"/>
            <a:endParaRPr lang="en-US" dirty="0"/>
          </a:p>
          <a:p>
            <a:r>
              <a:rPr lang="en-US" sz="2400"/>
              <a:t>It can be seen that Regression techniques were more successful in predicting the quality of wines in the dataset</a:t>
            </a:r>
          </a:p>
        </p:txBody>
      </p:sp>
    </p:spTree>
    <p:extLst>
      <p:ext uri="{BB962C8B-B14F-4D97-AF65-F5344CB8AC3E}">
        <p14:creationId xmlns:p14="http://schemas.microsoft.com/office/powerpoint/2010/main" val="3368715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A61788-529C-EFC1-BCAC-7334FE1E7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Results to our questions: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DBF7A-6F8E-1914-4278-74227E17B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i="1" dirty="0"/>
              <a:t>Can we predict the quality of wine based on the given variables?</a:t>
            </a:r>
          </a:p>
          <a:p>
            <a:pPr marL="457200" lvl="1" indent="0">
              <a:buNone/>
            </a:pPr>
            <a:r>
              <a:rPr lang="en-US" b="1" dirty="0"/>
              <a:t>Yes: Linear Regression does a decent job of wine quality prediction</a:t>
            </a:r>
          </a:p>
          <a:p>
            <a:pPr marL="0" indent="0">
              <a:buNone/>
            </a:pPr>
            <a:r>
              <a:rPr lang="en-US" sz="2400" i="1" dirty="0"/>
              <a:t>What variables are most important in determining the quality of wine?</a:t>
            </a:r>
          </a:p>
          <a:p>
            <a:pPr marL="457200" lvl="1" indent="0">
              <a:buNone/>
            </a:pPr>
            <a:r>
              <a:rPr lang="en-US" b="1" dirty="0"/>
              <a:t>We were able to use variable selection techniques to narrow down data to the important features</a:t>
            </a:r>
          </a:p>
          <a:p>
            <a:pPr marL="0" indent="0">
              <a:buNone/>
            </a:pPr>
            <a:r>
              <a:rPr lang="en-US" sz="2400" i="1" dirty="0"/>
              <a:t>Are the important variables different for Red and White wine?</a:t>
            </a:r>
          </a:p>
          <a:p>
            <a:pPr marL="457200" lvl="1" indent="0">
              <a:buNone/>
            </a:pPr>
            <a:r>
              <a:rPr lang="en-US" b="1" dirty="0"/>
              <a:t>Yes: SFS Variable selection chose different significant variables for the two datasets</a:t>
            </a:r>
          </a:p>
        </p:txBody>
      </p:sp>
    </p:spTree>
    <p:extLst>
      <p:ext uri="{BB962C8B-B14F-4D97-AF65-F5344CB8AC3E}">
        <p14:creationId xmlns:p14="http://schemas.microsoft.com/office/powerpoint/2010/main" val="3966302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2A187-ACF3-EB26-A76B-095AF53F4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Wine Joke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ine Joke #25 | Wine jokes, Wine cartoon, Wine">
            <a:extLst>
              <a:ext uri="{FF2B5EF4-FFF2-40B4-BE49-F238E27FC236}">
                <a16:creationId xmlns:a16="http://schemas.microsoft.com/office/drawing/2014/main" id="{00E1B1EA-6AB1-6ECF-2970-E727A2759D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9269"/>
          <a:stretch/>
        </p:blipFill>
        <p:spPr bwMode="auto">
          <a:xfrm>
            <a:off x="545238" y="858525"/>
            <a:ext cx="7608304" cy="521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036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33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A4C560-5189-FF16-5BF8-7572E986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25" y="1238081"/>
            <a:ext cx="4709345" cy="962953"/>
          </a:xfrm>
        </p:spPr>
        <p:txBody>
          <a:bodyPr anchor="b">
            <a:normAutofit/>
          </a:bodyPr>
          <a:lstStyle/>
          <a:p>
            <a:r>
              <a:rPr lang="en-US" sz="3800"/>
              <a:t>White Wine EDA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114E7-08FB-839E-E298-C4DE7AC6F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736" y="2508105"/>
            <a:ext cx="4709345" cy="3632493"/>
          </a:xfrm>
        </p:spPr>
        <p:txBody>
          <a:bodyPr anchor="ctr"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sz="2000"/>
              <a:t>Shape: 4898 rows, 12 columns</a:t>
            </a:r>
          </a:p>
          <a:p>
            <a:pPr marL="342900" indent="-342900">
              <a:buFontTx/>
              <a:buChar char="-"/>
            </a:pPr>
            <a:r>
              <a:rPr lang="en-US" sz="2000"/>
              <a:t>Quality count roughly follows normal distribution</a:t>
            </a:r>
          </a:p>
          <a:p>
            <a:pPr marL="342900" indent="-342900">
              <a:buFontTx/>
              <a:buChar char="-"/>
            </a:pPr>
            <a:r>
              <a:rPr lang="en-US" sz="2000"/>
              <a:t>Quality values range from 3-9</a:t>
            </a:r>
          </a:p>
          <a:p>
            <a:pPr marL="342900" indent="-342900">
              <a:buFontTx/>
              <a:buChar char="-"/>
            </a:pPr>
            <a:r>
              <a:rPr lang="en-US" sz="2000"/>
              <a:t>Strong positive correlation between residual sugar and density</a:t>
            </a:r>
          </a:p>
          <a:p>
            <a:pPr marL="342900" indent="-342900">
              <a:buFontTx/>
              <a:buChar char="-"/>
            </a:pPr>
            <a:r>
              <a:rPr lang="en-US" sz="2000"/>
              <a:t>Strong negative correlation between alcohol and density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BED294-A9FF-37E5-D501-0D52424EF4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93" r="8311" b="2"/>
          <a:stretch/>
        </p:blipFill>
        <p:spPr>
          <a:xfrm>
            <a:off x="6538366" y="1383738"/>
            <a:ext cx="4929098" cy="475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09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A4C560-5189-FF16-5BF8-7572E986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25" y="1238081"/>
            <a:ext cx="4709345" cy="962953"/>
          </a:xfrm>
        </p:spPr>
        <p:txBody>
          <a:bodyPr anchor="b">
            <a:normAutofit/>
          </a:bodyPr>
          <a:lstStyle/>
          <a:p>
            <a:r>
              <a:rPr lang="en-US" sz="3800"/>
              <a:t>Red Wine EDA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114E7-08FB-839E-E298-C4DE7AC6F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736" y="2508105"/>
            <a:ext cx="4709345" cy="3632493"/>
          </a:xfrm>
        </p:spPr>
        <p:txBody>
          <a:bodyPr anchor="ctr"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sz="2000"/>
              <a:t>Shape: 1599 rows, 12 columns</a:t>
            </a:r>
          </a:p>
          <a:p>
            <a:pPr marL="342900" indent="-342900">
              <a:buFontTx/>
              <a:buChar char="-"/>
            </a:pPr>
            <a:r>
              <a:rPr lang="en-US" sz="2000"/>
              <a:t>Quality count roughly follows normal distribution, but not as well as White Wine</a:t>
            </a:r>
          </a:p>
          <a:p>
            <a:pPr marL="342900" indent="-342900">
              <a:buFontTx/>
              <a:buChar char="-"/>
            </a:pPr>
            <a:r>
              <a:rPr lang="en-US" sz="2000"/>
              <a:t>Quality values range from 3-8</a:t>
            </a:r>
          </a:p>
          <a:p>
            <a:pPr marL="342900" indent="-342900">
              <a:buFontTx/>
              <a:buChar char="-"/>
            </a:pPr>
            <a:r>
              <a:rPr lang="en-US" sz="2000"/>
              <a:t>No strong correlations &gt;= |0.7|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7504D7-B5B4-17B9-177E-29D1560C51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02" r="4304" b="-2"/>
          <a:stretch/>
        </p:blipFill>
        <p:spPr>
          <a:xfrm>
            <a:off x="6538366" y="1383738"/>
            <a:ext cx="4929098" cy="475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44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B72172-B774-152E-C59C-6F3041583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Goals for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A5C5B-2A6B-273E-A882-009625E9B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Can we predict the quality of wine based on the given variables?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What variables are most important in determining the quality of wine?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Are the important variables different for Red and White wine?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920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70773E-B856-5842-3666-3731F4293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Variable Selection 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4855C-FF08-9E91-35EC-23C785F00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/>
              <a:t>Using SFS variable selection, we determined the following variables were significant in determining the quality of each type of wine: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BF806D6-6D45-7B61-72C8-0A18A0ED92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019302"/>
              </p:ext>
            </p:extLst>
          </p:nvPr>
        </p:nvGraphicFramePr>
        <p:xfrm>
          <a:off x="5911532" y="2924384"/>
          <a:ext cx="5150280" cy="2833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689">
                  <a:extLst>
                    <a:ext uri="{9D8B030D-6E8A-4147-A177-3AD203B41FA5}">
                      <a16:colId xmlns:a16="http://schemas.microsoft.com/office/drawing/2014/main" val="4041653832"/>
                    </a:ext>
                  </a:extLst>
                </a:gridCol>
                <a:gridCol w="1287570">
                  <a:extLst>
                    <a:ext uri="{9D8B030D-6E8A-4147-A177-3AD203B41FA5}">
                      <a16:colId xmlns:a16="http://schemas.microsoft.com/office/drawing/2014/main" val="1983625120"/>
                    </a:ext>
                  </a:extLst>
                </a:gridCol>
                <a:gridCol w="1387640">
                  <a:extLst>
                    <a:ext uri="{9D8B030D-6E8A-4147-A177-3AD203B41FA5}">
                      <a16:colId xmlns:a16="http://schemas.microsoft.com/office/drawing/2014/main" val="3509838970"/>
                    </a:ext>
                  </a:extLst>
                </a:gridCol>
                <a:gridCol w="1176381">
                  <a:extLst>
                    <a:ext uri="{9D8B030D-6E8A-4147-A177-3AD203B41FA5}">
                      <a16:colId xmlns:a16="http://schemas.microsoft.com/office/drawing/2014/main" val="4266810042"/>
                    </a:ext>
                  </a:extLst>
                </a:gridCol>
              </a:tblGrid>
              <a:tr h="592416">
                <a:tc>
                  <a:txBody>
                    <a:bodyPr/>
                    <a:lstStyle/>
                    <a:p>
                      <a:r>
                        <a:rPr lang="en-US" sz="1600"/>
                        <a:t>Red Wine Only</a:t>
                      </a:r>
                    </a:p>
                  </a:txBody>
                  <a:tcPr marL="80056" marR="80056" marT="40028" marB="40028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Both Types</a:t>
                      </a:r>
                    </a:p>
                  </a:txBody>
                  <a:tcPr marL="80056" marR="80056" marT="40028" marB="40028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White Wine Only</a:t>
                      </a:r>
                    </a:p>
                  </a:txBody>
                  <a:tcPr marL="80056" marR="80056" marT="40028" marB="40028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Neither Type</a:t>
                      </a:r>
                    </a:p>
                  </a:txBody>
                  <a:tcPr marL="80056" marR="80056" marT="40028" marB="40028"/>
                </a:tc>
                <a:extLst>
                  <a:ext uri="{0D108BD9-81ED-4DB2-BD59-A6C34878D82A}">
                    <a16:rowId xmlns:a16="http://schemas.microsoft.com/office/drawing/2014/main" val="1363942707"/>
                  </a:ext>
                </a:extLst>
              </a:tr>
              <a:tr h="592416">
                <a:tc>
                  <a:txBody>
                    <a:bodyPr/>
                    <a:lstStyle/>
                    <a:p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Chlorides</a:t>
                      </a:r>
                      <a:endParaRPr lang="en-US" sz="1600"/>
                    </a:p>
                  </a:txBody>
                  <a:tcPr marL="80056" marR="80056" marT="40028" marB="40028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Volatile Acidity</a:t>
                      </a:r>
                    </a:p>
                  </a:txBody>
                  <a:tcPr marL="80056" marR="80056" marT="40028" marB="40028"/>
                </a:tc>
                <a:tc>
                  <a:txBody>
                    <a:bodyPr/>
                    <a:lstStyle/>
                    <a:p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Fixed acidity</a:t>
                      </a:r>
                      <a:endParaRPr lang="en-US" sz="1600"/>
                    </a:p>
                  </a:txBody>
                  <a:tcPr marL="80056" marR="80056" marT="40028" marB="40028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Citric Acid</a:t>
                      </a:r>
                    </a:p>
                  </a:txBody>
                  <a:tcPr marL="80056" marR="80056" marT="40028" marB="40028"/>
                </a:tc>
                <a:extLst>
                  <a:ext uri="{0D108BD9-81ED-4DB2-BD59-A6C34878D82A}">
                    <a16:rowId xmlns:a16="http://schemas.microsoft.com/office/drawing/2014/main" val="3433899883"/>
                  </a:ext>
                </a:extLst>
              </a:tr>
              <a:tr h="592416">
                <a:tc>
                  <a:txBody>
                    <a:bodyPr/>
                    <a:lstStyle/>
                    <a:p>
                      <a:r>
                        <a:rPr lang="en-US" sz="1600"/>
                        <a:t>Total Sulfur Dioxide</a:t>
                      </a:r>
                    </a:p>
                  </a:txBody>
                  <a:tcPr marL="80056" marR="80056" marT="40028" marB="40028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Free Sulfur Dioxide</a:t>
                      </a:r>
                    </a:p>
                  </a:txBody>
                  <a:tcPr marL="80056" marR="80056" marT="40028" marB="40028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Residual Sugar</a:t>
                      </a:r>
                    </a:p>
                  </a:txBody>
                  <a:tcPr marL="80056" marR="80056" marT="40028" marB="40028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56" marR="80056" marT="40028" marB="40028"/>
                </a:tc>
                <a:extLst>
                  <a:ext uri="{0D108BD9-81ED-4DB2-BD59-A6C34878D82A}">
                    <a16:rowId xmlns:a16="http://schemas.microsoft.com/office/drawing/2014/main" val="3437726293"/>
                  </a:ext>
                </a:extLst>
              </a:tr>
              <a:tr h="35224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56" marR="80056" marT="40028" marB="40028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pH</a:t>
                      </a:r>
                    </a:p>
                  </a:txBody>
                  <a:tcPr marL="80056" marR="80056" marT="40028" marB="40028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Density</a:t>
                      </a:r>
                    </a:p>
                  </a:txBody>
                  <a:tcPr marL="80056" marR="80056" marT="40028" marB="40028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56" marR="80056" marT="40028" marB="40028"/>
                </a:tc>
                <a:extLst>
                  <a:ext uri="{0D108BD9-81ED-4DB2-BD59-A6C34878D82A}">
                    <a16:rowId xmlns:a16="http://schemas.microsoft.com/office/drawing/2014/main" val="994604888"/>
                  </a:ext>
                </a:extLst>
              </a:tr>
              <a:tr h="35224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56" marR="80056" marT="40028" marB="40028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Sulphates</a:t>
                      </a:r>
                    </a:p>
                  </a:txBody>
                  <a:tcPr marL="80056" marR="80056" marT="40028" marB="40028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56" marR="80056" marT="40028" marB="40028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56" marR="80056" marT="40028" marB="40028"/>
                </a:tc>
                <a:extLst>
                  <a:ext uri="{0D108BD9-81ED-4DB2-BD59-A6C34878D82A}">
                    <a16:rowId xmlns:a16="http://schemas.microsoft.com/office/drawing/2014/main" val="3286593713"/>
                  </a:ext>
                </a:extLst>
              </a:tr>
              <a:tr h="35224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56" marR="80056" marT="40028" marB="40028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Alcohol</a:t>
                      </a:r>
                    </a:p>
                  </a:txBody>
                  <a:tcPr marL="80056" marR="80056" marT="40028" marB="40028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56" marR="80056" marT="40028" marB="40028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56" marR="80056" marT="40028" marB="40028"/>
                </a:tc>
                <a:extLst>
                  <a:ext uri="{0D108BD9-81ED-4DB2-BD59-A6C34878D82A}">
                    <a16:rowId xmlns:a16="http://schemas.microsoft.com/office/drawing/2014/main" val="2007140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1416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DEDCC5D-8B8A-40DB-BE90-A3AA27C64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13E60A-AD1E-D0C7-7401-421FF53CE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en-US" sz="5400"/>
              <a:t>Regression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BFEC1D-1294-4CE7-B9B1-D2F2716530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3920528"/>
              </p:ext>
            </p:extLst>
          </p:nvPr>
        </p:nvGraphicFramePr>
        <p:xfrm>
          <a:off x="2297031" y="2902913"/>
          <a:ext cx="3290505" cy="2551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7217A29-6965-107E-4189-FD8ED1CF08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7094831"/>
              </p:ext>
            </p:extLst>
          </p:nvPr>
        </p:nvGraphicFramePr>
        <p:xfrm>
          <a:off x="6829803" y="2902912"/>
          <a:ext cx="3290505" cy="2551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C84DC7E-20B8-BCD6-C504-8DD63A674070}"/>
              </a:ext>
            </a:extLst>
          </p:cNvPr>
          <p:cNvSpPr txBox="1"/>
          <p:nvPr/>
        </p:nvSpPr>
        <p:spPr>
          <a:xfrm>
            <a:off x="2436882" y="5454619"/>
            <a:ext cx="2739691" cy="634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68096">
              <a:spcAft>
                <a:spcPts val="600"/>
              </a:spcAft>
            </a:pPr>
            <a:r>
              <a:rPr lang="en-US" sz="15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1225 Test Data Points</a:t>
            </a:r>
          </a:p>
          <a:p>
            <a:pPr defTabSz="768096">
              <a:spcAft>
                <a:spcPts val="600"/>
              </a:spcAft>
            </a:pPr>
            <a:r>
              <a:rPr lang="en-US" sz="15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52% Correct, 95% within ±1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530E82-1372-B5FE-3088-EDBC1A495AF1}"/>
              </a:ext>
            </a:extLst>
          </p:cNvPr>
          <p:cNvSpPr txBox="1"/>
          <p:nvPr/>
        </p:nvSpPr>
        <p:spPr>
          <a:xfrm>
            <a:off x="6829803" y="5454620"/>
            <a:ext cx="2739691" cy="634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68096">
              <a:spcAft>
                <a:spcPts val="600"/>
              </a:spcAft>
            </a:pPr>
            <a:r>
              <a:rPr lang="en-US" sz="15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402 Test Data Points</a:t>
            </a:r>
          </a:p>
          <a:p>
            <a:pPr defTabSz="768096">
              <a:spcAft>
                <a:spcPts val="600"/>
              </a:spcAft>
            </a:pPr>
            <a:r>
              <a:rPr lang="en-US" sz="15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61% Correct, 97% within ±1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54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E2A23-4EC0-DD48-D58B-C597B2314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/>
              <a:t>Wine Quality Classification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C21E17-AF0E-5D51-7F0D-26E55950BBEA}"/>
              </a:ext>
            </a:extLst>
          </p:cNvPr>
          <p:cNvSpPr txBox="1"/>
          <p:nvPr/>
        </p:nvSpPr>
        <p:spPr>
          <a:xfrm>
            <a:off x="590719" y="2330505"/>
            <a:ext cx="5278066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Does Classification do a better job at predicting the quality of wine?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alendar&#10;&#10;Description automatically generated">
            <a:extLst>
              <a:ext uri="{FF2B5EF4-FFF2-40B4-BE49-F238E27FC236}">
                <a16:creationId xmlns:a16="http://schemas.microsoft.com/office/drawing/2014/main" id="{0113FD87-71F5-B811-560E-28061B51D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2969" y="581892"/>
            <a:ext cx="3358341" cy="251875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lendar&#10;&#10;Description automatically generated">
            <a:extLst>
              <a:ext uri="{FF2B5EF4-FFF2-40B4-BE49-F238E27FC236}">
                <a16:creationId xmlns:a16="http://schemas.microsoft.com/office/drawing/2014/main" id="{6EE32309-33BA-5171-B8FF-9F37086C9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2037" y="3707894"/>
            <a:ext cx="3358341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53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AB12D-C4D7-0BA0-4391-0A112FA38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C1019ED-D3BD-619B-9B60-DAE9F23DA2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3968684"/>
              </p:ext>
            </p:extLst>
          </p:nvPr>
        </p:nvGraphicFramePr>
        <p:xfrm>
          <a:off x="7151120" y="2530188"/>
          <a:ext cx="4497371" cy="28217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69A4D29-3505-A235-FD59-DE6E8D0DC8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0193274"/>
              </p:ext>
            </p:extLst>
          </p:nvPr>
        </p:nvGraphicFramePr>
        <p:xfrm>
          <a:off x="279477" y="2530189"/>
          <a:ext cx="3952087" cy="2821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431FE1D-4175-5BD1-AE73-0DC234D331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9765407"/>
              </p:ext>
            </p:extLst>
          </p:nvPr>
        </p:nvGraphicFramePr>
        <p:xfrm>
          <a:off x="4231564" y="2530188"/>
          <a:ext cx="3952088" cy="28217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C9D3531-7DC8-9918-7CEA-2AE8CB2116D8}"/>
              </a:ext>
            </a:extLst>
          </p:cNvPr>
          <p:cNvSpPr txBox="1"/>
          <p:nvPr/>
        </p:nvSpPr>
        <p:spPr>
          <a:xfrm>
            <a:off x="348864" y="1506023"/>
            <a:ext cx="8079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tried using Naïve Bayes, SVM, and KNN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three methods that we tried performed worse than the regression predictions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2BF381-427D-0DBC-8373-75BF1798CC7A}"/>
              </a:ext>
            </a:extLst>
          </p:cNvPr>
          <p:cNvSpPr txBox="1"/>
          <p:nvPr/>
        </p:nvSpPr>
        <p:spPr>
          <a:xfrm>
            <a:off x="562588" y="5406646"/>
            <a:ext cx="3223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1225 Test Data Points</a:t>
            </a:r>
          </a:p>
          <a:p>
            <a:r>
              <a:rPr lang="en-US" dirty="0"/>
              <a:t>43% Correct, 89% within ±1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17A63A-B5B6-7B6D-DE66-847DA965668A}"/>
              </a:ext>
            </a:extLst>
          </p:cNvPr>
          <p:cNvSpPr txBox="1"/>
          <p:nvPr/>
        </p:nvSpPr>
        <p:spPr>
          <a:xfrm>
            <a:off x="4484016" y="5406645"/>
            <a:ext cx="3223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1225 Test Data Points</a:t>
            </a:r>
          </a:p>
          <a:p>
            <a:r>
              <a:rPr lang="en-US" dirty="0"/>
              <a:t>44% Correct, 92% within ±1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CF7346-E598-2FC0-A044-DE6269EDA1BA}"/>
              </a:ext>
            </a:extLst>
          </p:cNvPr>
          <p:cNvSpPr txBox="1"/>
          <p:nvPr/>
        </p:nvSpPr>
        <p:spPr>
          <a:xfrm>
            <a:off x="7707983" y="5411760"/>
            <a:ext cx="3223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1225 Test Data Points</a:t>
            </a:r>
          </a:p>
          <a:p>
            <a:r>
              <a:rPr lang="en-US" dirty="0"/>
              <a:t>45% Correct, 91% within ±1</a:t>
            </a:r>
          </a:p>
        </p:txBody>
      </p:sp>
    </p:spTree>
    <p:extLst>
      <p:ext uri="{BB962C8B-B14F-4D97-AF65-F5344CB8AC3E}">
        <p14:creationId xmlns:p14="http://schemas.microsoft.com/office/powerpoint/2010/main" val="4286377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</TotalTime>
  <Words>443</Words>
  <Application>Microsoft Office PowerPoint</Application>
  <PresentationFormat>Widescreen</PresentationFormat>
  <Paragraphs>74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Nothing to Wine About</vt:lpstr>
      <vt:lpstr>Wine Joke</vt:lpstr>
      <vt:lpstr>White Wine EDA</vt:lpstr>
      <vt:lpstr>Red Wine EDA</vt:lpstr>
      <vt:lpstr>Goals for the Dataset</vt:lpstr>
      <vt:lpstr>Variable Selection Results</vt:lpstr>
      <vt:lpstr>Regression Results</vt:lpstr>
      <vt:lpstr>Wine Quality Classification</vt:lpstr>
      <vt:lpstr>Classification Results</vt:lpstr>
      <vt:lpstr>Regression vs. Classification</vt:lpstr>
      <vt:lpstr>Results to our questions: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Nothing to Wine About</dc:title>
  <dc:creator>Chase, Ethan Gregory</dc:creator>
  <cp:lastModifiedBy>McClure, Matthew Ryan</cp:lastModifiedBy>
  <cp:revision>9</cp:revision>
  <dcterms:created xsi:type="dcterms:W3CDTF">2023-04-20T14:58:49Z</dcterms:created>
  <dcterms:modified xsi:type="dcterms:W3CDTF">2023-04-25T04:40:35Z</dcterms:modified>
</cp:coreProperties>
</file>