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FFCC"/>
    <a:srgbClr val="9900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8"/>
    <p:restoredTop sz="94694"/>
  </p:normalViewPr>
  <p:slideViewPr>
    <p:cSldViewPr snapToGrid="0">
      <p:cViewPr varScale="1">
        <p:scale>
          <a:sx n="68" d="100"/>
          <a:sy n="6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77-4632-8CB6-49B680BC658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77-4632-8CB6-49B680BC658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77-4632-8CB6-49B680BC658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77-4632-8CB6-49B680BC6583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Sheet1!$G$15:$G$18</c:f>
              <c:numCache>
                <c:formatCode>General</c:formatCode>
                <c:ptCount val="4"/>
                <c:pt idx="0">
                  <c:v>640</c:v>
                </c:pt>
                <c:pt idx="1">
                  <c:v>524</c:v>
                </c:pt>
                <c:pt idx="2">
                  <c:v>57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77-4632-8CB6-49B680BC6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35485130474395"/>
          <c:y val="0.22318059200933216"/>
          <c:w val="0.2435487299624737"/>
          <c:h val="0.424425488480606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82-4277-B8F6-64245E896F9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82-4277-B8F6-64245E896F9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82-4277-B8F6-64245E896F9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82-4277-B8F6-64245E896F9D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Sheet1!$C$15:$C$18</c:f>
              <c:numCache>
                <c:formatCode>General</c:formatCode>
                <c:ptCount val="4"/>
                <c:pt idx="0">
                  <c:v>247</c:v>
                </c:pt>
                <c:pt idx="1">
                  <c:v>143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82-4277-B8F6-64245E896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68326066679678"/>
          <c:y val="0.26525335374744824"/>
          <c:w val="0.25627817184009022"/>
          <c:h val="0.45139107611548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3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3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9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Laid wine bottles, glass and grapes">
            <a:extLst>
              <a:ext uri="{FF2B5EF4-FFF2-40B4-BE49-F238E27FC236}">
                <a16:creationId xmlns:a16="http://schemas.microsoft.com/office/drawing/2014/main" id="{B0EC8FBA-5BFE-E5EE-A994-E8FD38F1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20" b="8940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9BD4C-B579-3152-F68A-EEB3A7DE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/>
              <a:t>Nothing to Wine 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D0D9E-72B0-E00D-A151-35CF82E05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 fontScale="55000" lnSpcReduction="20000"/>
          </a:bodyPr>
          <a:lstStyle/>
          <a:p>
            <a:pPr algn="r"/>
            <a:r>
              <a:rPr lang="en-US" dirty="0"/>
              <a:t>Group 1:</a:t>
            </a:r>
          </a:p>
          <a:p>
            <a:pPr algn="r"/>
            <a:r>
              <a:rPr lang="en-US" dirty="0"/>
              <a:t>Ethan Chase</a:t>
            </a:r>
          </a:p>
          <a:p>
            <a:pPr algn="r"/>
            <a:r>
              <a:rPr lang="en-US" dirty="0"/>
              <a:t>Matthew McClure</a:t>
            </a:r>
          </a:p>
          <a:p>
            <a:pPr algn="r"/>
            <a:r>
              <a:rPr lang="en-US" dirty="0"/>
              <a:t>Payton Parrish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3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1788-529C-EFC1-BCAC-7334FE1E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BF7A-6F8E-1914-4278-74227E17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4E04-8590-F04C-DDF9-517A2900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5184-4431-E9A8-3E13-355720B0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A187-ACF3-EB26-A76B-095AF53F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Wine Joke</a:t>
            </a:r>
            <a:endParaRPr lang="en-US" dirty="0"/>
          </a:p>
        </p:txBody>
      </p:sp>
      <p:pic>
        <p:nvPicPr>
          <p:cNvPr id="1026" name="Picture 2" descr="Wine Joke #25 | Wine jokes, Wine cartoon, Wine">
            <a:extLst>
              <a:ext uri="{FF2B5EF4-FFF2-40B4-BE49-F238E27FC236}">
                <a16:creationId xmlns:a16="http://schemas.microsoft.com/office/drawing/2014/main" id="{00E1B1EA-6AB1-6ECF-2970-E727A2759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59" y="2749550"/>
            <a:ext cx="4316344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63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Wine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5601931" cy="326178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Shape: 4898 rows, 12 columns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count roughly follows normal distribution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values range from 3-9</a:t>
            </a:r>
          </a:p>
          <a:p>
            <a:pPr marL="342900" indent="-342900">
              <a:buFontTx/>
              <a:buChar char="-"/>
            </a:pPr>
            <a:r>
              <a:rPr lang="en-US" dirty="0"/>
              <a:t>Strong positive correlation between residual sugar and density</a:t>
            </a:r>
          </a:p>
          <a:p>
            <a:pPr marL="342900" indent="-342900">
              <a:buFontTx/>
              <a:buChar char="-"/>
            </a:pPr>
            <a:r>
              <a:rPr lang="en-US" dirty="0"/>
              <a:t>Strong negative correlation between alcohol and density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ED294-A9FF-37E5-D501-0D52424E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71" y="2669983"/>
            <a:ext cx="4586530" cy="34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Wine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5601931" cy="326178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Shape: 1599 rows, 12 columns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count roughly follows normal distribution, but not as well as White Wine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values range from 3-8</a:t>
            </a:r>
          </a:p>
          <a:p>
            <a:pPr marL="342900" indent="-342900">
              <a:buFontTx/>
              <a:buChar char="-"/>
            </a:pPr>
            <a:r>
              <a:rPr lang="en-US" dirty="0"/>
              <a:t>No strong correlations &gt;= |0.7|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504D7-B5B4-17B9-177E-29D1560C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81" y="2750126"/>
            <a:ext cx="4556038" cy="34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172-B774-152E-C59C-6F304158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5C5B-2A6B-273E-A882-009625E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we predict the quality of wine based on the given variables?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variables are most important in determining the quality of wine?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the important variables different for Red and White wine?</a:t>
            </a:r>
          </a:p>
        </p:txBody>
      </p:sp>
    </p:spTree>
    <p:extLst>
      <p:ext uri="{BB962C8B-B14F-4D97-AF65-F5344CB8AC3E}">
        <p14:creationId xmlns:p14="http://schemas.microsoft.com/office/powerpoint/2010/main" val="36849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773E-B856-5842-3666-3731F429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855C-FF08-9E91-35EC-23C785F0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SFS variable selection, we determined the following variables were significant in determining the quality of each type of wine: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F806D6-6D45-7B61-72C8-0A18A0ED9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55278"/>
              </p:ext>
            </p:extLst>
          </p:nvPr>
        </p:nvGraphicFramePr>
        <p:xfrm>
          <a:off x="761798" y="3776046"/>
          <a:ext cx="10380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144">
                  <a:extLst>
                    <a:ext uri="{9D8B030D-6E8A-4147-A177-3AD203B41FA5}">
                      <a16:colId xmlns:a16="http://schemas.microsoft.com/office/drawing/2014/main" val="4041653832"/>
                    </a:ext>
                  </a:extLst>
                </a:gridCol>
                <a:gridCol w="2595144">
                  <a:extLst>
                    <a:ext uri="{9D8B030D-6E8A-4147-A177-3AD203B41FA5}">
                      <a16:colId xmlns:a16="http://schemas.microsoft.com/office/drawing/2014/main" val="1983625120"/>
                    </a:ext>
                  </a:extLst>
                </a:gridCol>
                <a:gridCol w="2595144">
                  <a:extLst>
                    <a:ext uri="{9D8B030D-6E8A-4147-A177-3AD203B41FA5}">
                      <a16:colId xmlns:a16="http://schemas.microsoft.com/office/drawing/2014/main" val="3509838970"/>
                    </a:ext>
                  </a:extLst>
                </a:gridCol>
                <a:gridCol w="2595144">
                  <a:extLst>
                    <a:ext uri="{9D8B030D-6E8A-4147-A177-3AD203B41FA5}">
                      <a16:colId xmlns:a16="http://schemas.microsoft.com/office/drawing/2014/main" val="426681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Wine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Wine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Volatile Acidity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acidity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Citric Acid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9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Sulfur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Sulfur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Residual 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2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0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Sulphates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9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4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1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E60A-AD1E-D0C7-7401-421FF53C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FEC1D-1294-4CE7-B9B1-D2F271653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22578"/>
              </p:ext>
            </p:extLst>
          </p:nvPr>
        </p:nvGraphicFramePr>
        <p:xfrm>
          <a:off x="762001" y="2749551"/>
          <a:ext cx="3872144" cy="300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217A29-6965-107E-4189-FD8ED1CF0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295637"/>
              </p:ext>
            </p:extLst>
          </p:nvPr>
        </p:nvGraphicFramePr>
        <p:xfrm>
          <a:off x="6096000" y="2749550"/>
          <a:ext cx="3872144" cy="300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84DC7E-20B8-BCD6-C504-8DD63A674070}"/>
              </a:ext>
            </a:extLst>
          </p:cNvPr>
          <p:cNvSpPr txBox="1"/>
          <p:nvPr/>
        </p:nvSpPr>
        <p:spPr>
          <a:xfrm>
            <a:off x="970961" y="5752306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52% Correct, 95% within ±1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30E82-1372-B5FE-3088-EDBC1A495AF1}"/>
              </a:ext>
            </a:extLst>
          </p:cNvPr>
          <p:cNvSpPr txBox="1"/>
          <p:nvPr/>
        </p:nvSpPr>
        <p:spPr>
          <a:xfrm>
            <a:off x="6096000" y="5752306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402 Test Data Points</a:t>
            </a:r>
          </a:p>
          <a:p>
            <a:r>
              <a:rPr lang="en-US" dirty="0"/>
              <a:t>61% Correct, 97% within ±1</a:t>
            </a:r>
          </a:p>
        </p:txBody>
      </p:sp>
    </p:spTree>
    <p:extLst>
      <p:ext uri="{BB962C8B-B14F-4D97-AF65-F5344CB8AC3E}">
        <p14:creationId xmlns:p14="http://schemas.microsoft.com/office/powerpoint/2010/main" val="2093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699EBD07-7968-467C-82EE-7283E4651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EA29564-DDDB-FEFC-9462-2E365A53E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"/>
          <a:stretch/>
        </p:blipFill>
        <p:spPr>
          <a:xfrm>
            <a:off x="20" y="2320119"/>
            <a:ext cx="6095979" cy="4537881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8B8DBE4-658F-3C66-AE4C-A5728C644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5" r="2" b="2"/>
          <a:stretch/>
        </p:blipFill>
        <p:spPr>
          <a:xfrm>
            <a:off x="6096000" y="2320119"/>
            <a:ext cx="6095999" cy="4537881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320119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A23-4EC0-DD48-D58B-C597B231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474257" cy="1815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White Wine Classification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5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Slide Background">
            <a:extLst>
              <a:ext uri="{FF2B5EF4-FFF2-40B4-BE49-F238E27FC236}">
                <a16:creationId xmlns:a16="http://schemas.microsoft.com/office/drawing/2014/main" id="{699EBD07-7968-467C-82EE-7283E4651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B39E4FB7-35A7-FEF1-80D5-6134D92E5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"/>
          <a:stretch/>
        </p:blipFill>
        <p:spPr>
          <a:xfrm>
            <a:off x="20" y="2320119"/>
            <a:ext cx="6095979" cy="4537881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45BF2DE-52BB-D98F-0CDC-94E0B1A43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4" r="542" b="2"/>
          <a:stretch/>
        </p:blipFill>
        <p:spPr>
          <a:xfrm>
            <a:off x="6096000" y="2320119"/>
            <a:ext cx="6095999" cy="4537881"/>
          </a:xfrm>
          <a:prstGeom prst="rect">
            <a:avLst/>
          </a:prstGeom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320119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A23-4EC0-DD48-D58B-C597B231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474257" cy="1815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Red Wine Classification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188807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6E2E8"/>
      </a:lt2>
      <a:accent1>
        <a:srgbClr val="65B446"/>
      </a:accent1>
      <a:accent2>
        <a:srgbClr val="8AAD39"/>
      </a:accent2>
      <a:accent3>
        <a:srgbClr val="AEA244"/>
      </a:accent3>
      <a:accent4>
        <a:srgbClr val="B1723B"/>
      </a:accent4>
      <a:accent5>
        <a:srgbClr val="C3534D"/>
      </a:accent5>
      <a:accent6>
        <a:srgbClr val="B13B66"/>
      </a:accent6>
      <a:hlink>
        <a:srgbClr val="BF5B3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Bierstadt</vt:lpstr>
      <vt:lpstr>BevelVTI</vt:lpstr>
      <vt:lpstr>Nothing to Wine About</vt:lpstr>
      <vt:lpstr>Wine Joke</vt:lpstr>
      <vt:lpstr>White Wine EDA</vt:lpstr>
      <vt:lpstr>Red Wine EDA</vt:lpstr>
      <vt:lpstr>Goals for the Dataset</vt:lpstr>
      <vt:lpstr>Variable Selection Results</vt:lpstr>
      <vt:lpstr>Regression Results</vt:lpstr>
      <vt:lpstr>White Wine Classification</vt:lpstr>
      <vt:lpstr>Red Wine Classification</vt:lpstr>
      <vt:lpstr>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 to Wine About</dc:title>
  <dc:creator>Chase, Ethan Gregory</dc:creator>
  <cp:lastModifiedBy>Parrish, Payton</cp:lastModifiedBy>
  <cp:revision>4</cp:revision>
  <dcterms:created xsi:type="dcterms:W3CDTF">2023-04-20T14:58:49Z</dcterms:created>
  <dcterms:modified xsi:type="dcterms:W3CDTF">2023-04-25T00:14:31Z</dcterms:modified>
</cp:coreProperties>
</file>