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8" r:id="rId10"/>
    <p:sldId id="26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0033"/>
    <a:srgbClr val="FFFFCC"/>
    <a:srgbClr val="9900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1"/>
    <p:restoredTop sz="94709"/>
  </p:normalViewPr>
  <p:slideViewPr>
    <p:cSldViewPr snapToGrid="0">
      <p:cViewPr varScale="1">
        <p:scale>
          <a:sx n="70" d="100"/>
          <a:sy n="70" d="100"/>
        </p:scale>
        <p:origin x="20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mrm8924_mavs_uta_edu/Documents/DataMining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 KNN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C67-86F1-9DBDD08D5E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C67-86F1-9DBDD08D5E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C67-86F1-9DBDD08D5E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5-4C67-86F1-9DBDD08D5E8E}"/>
              </c:ext>
            </c:extLst>
          </c:dPt>
          <c:cat>
            <c:strRef>
              <c:f>Sheet1!$F$48:$F$51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Sheet1!$G$48:$G$51</c:f>
              <c:numCache>
                <c:formatCode>General</c:formatCode>
                <c:ptCount val="4"/>
                <c:pt idx="0">
                  <c:v>557</c:v>
                </c:pt>
                <c:pt idx="1">
                  <c:v>561</c:v>
                </c:pt>
                <c:pt idx="2">
                  <c:v>92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5-4C67-86F1-9DBDD08D5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</a:t>
            </a:r>
            <a:r>
              <a:rPr lang="en-US" baseline="0"/>
              <a:t> Wine: Naive Bayes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50-40C9-BDB9-FA9974D89B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50-40C9-BDB9-FA9974D89B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50-40C9-BDB9-FA9974D89B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50-40C9-BDB9-FA9974D89B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50-40C9-BDB9-FA9974D89BC6}"/>
              </c:ext>
            </c:extLst>
          </c:dPt>
          <c:cat>
            <c:strRef>
              <c:f>Sheet1!$F$71:$F$75</c:f>
              <c:strCache>
                <c:ptCount val="5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  <c:pt idx="4">
                  <c:v>Off by 4</c:v>
                </c:pt>
              </c:strCache>
            </c:str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522</c:v>
                </c:pt>
                <c:pt idx="1">
                  <c:v>564</c:v>
                </c:pt>
                <c:pt idx="2">
                  <c:v>114</c:v>
                </c:pt>
                <c:pt idx="3">
                  <c:v>24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50-40C9-BDB9-FA9974D89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Wine:</a:t>
            </a:r>
            <a:r>
              <a:rPr lang="en-US" baseline="0"/>
              <a:t> SVM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1-432C-990B-221B8D0348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1-432C-990B-221B8D0348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B1-432C-990B-221B8D0348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B1-432C-990B-221B8D03484F}"/>
              </c:ext>
            </c:extLst>
          </c:dPt>
          <c:cat>
            <c:strRef>
              <c:f>Sheet1!$F$94:$F$97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Sheet1!$G$94:$G$97</c:f>
              <c:numCache>
                <c:formatCode>General</c:formatCode>
                <c:ptCount val="4"/>
                <c:pt idx="0">
                  <c:v>545</c:v>
                </c:pt>
                <c:pt idx="1">
                  <c:v>584</c:v>
                </c:pt>
                <c:pt idx="2">
                  <c:v>90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B1-432C-990B-221B8D034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D4C74-9BF2-4D5E-B353-EF11040C6CE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7A8F-341D-403E-BAE1-AB55FC91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7A8F-341D-403E-BAE1-AB55FC912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FE14-DE63-7C30-B08E-03277651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C379-55FA-CCA6-CD6F-60C62610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36A8-9CCB-3E91-C1E9-865EF56D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D68E-9ECC-D9C8-06F8-6E69DCFB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FCA0-5E2F-C441-AB89-8EB2081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EA6C-1131-E41D-39EC-14567068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9BE8-E61B-4599-3367-3A0EB9D3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FBFF-7CB0-2A8F-9F3C-95A9FBD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26C6-79EF-2DE2-03D8-84C4EBD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89FC-AEBB-A1D7-4CE0-D417C3E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AACD7-53B3-FBA8-CE45-FC5C73AC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9D95A-E649-C766-9EE7-74BFA01D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83F8-34E5-0031-5DBC-078957F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446-784C-0340-8416-49CCA47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D70A-6922-559A-0547-CA7B455A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206-6B6F-08E2-DFD9-00046D1E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104F-8DD7-0BD1-2EC5-C252FF55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90E0-57B9-8BB1-5DC8-88695A0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E81F-CE97-8302-FCF7-525AA2E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BCA-3753-FF4A-019A-C1A5ED18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3EE3-3B9E-9282-50CA-7B4B7A15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8110-A629-7D45-297D-700E5C51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8726-EBC2-57ED-26EE-7691FB32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1D71-D1E5-6FF8-E571-3632101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AD9-0ECC-B241-752A-6E3FDCA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41B5-AFE7-6774-9E0E-03B6252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38A2-D38F-28D8-9675-A0AAB12F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F928-7211-1329-BFCC-69998708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6F9-02CC-EB0E-CE03-DCF55592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783D-DB2D-DAB3-63B0-158D13A4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488B5-9A92-D614-02DA-286DE569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204-1385-6FE9-C7E9-08AF5167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0726-646E-4426-B409-5FF316D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CFE9-C30C-C332-9694-A1E1B337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50DF0-D222-90C4-68B3-411EEFD6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C22C1-03A1-DF71-BF3C-D8E12B66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0043E-8AAD-6D62-5789-BD543E43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676D4-878B-63AD-18B5-E0FA90D3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6805-0C17-2515-4DF0-D96A366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96B-468A-B0B6-3860-618B8E94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93CC-65AD-2246-8B21-221AE95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31E6-CA8A-FBED-C129-180A96C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A1AF2-2965-22A6-43E9-2CD3974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4DC12-E0FD-FD4A-E010-572C2A4F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8955-13C4-244F-6775-2957B7A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DDC41-9CDD-4424-544A-37AAAD55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B77D-4378-D368-B822-61CFD68C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8A-963A-CB90-A261-3721C117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D345-6E6E-E0ED-BB1D-AA97ED58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1D33-1DF8-DD86-D7B1-88B34F92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8468-85E1-B7FB-ED4A-CAD2882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1C-E849-2E76-2348-7FF9BEB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F5DA-73E9-5FC9-128E-793FBD7F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1EEF5-9ABD-A920-4E49-7227B22DF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F9D1-DFB3-ACE8-F413-5BBBE763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591AC-C4E9-7F90-9656-029BF0E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BAAB6-FC3C-083D-2E80-3656D82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9562-6467-0442-A580-140E9D5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A1E4-D51D-DBDF-2DCF-28DB418F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AC8-4978-CB04-F4E7-65CEDB01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36E8-199C-D744-11DB-317D2EF65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326B-11E2-A652-A152-FAB0A1852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82FD-0B71-A186-AA34-5F2B9F0F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70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2FDC-2B76-1461-4C3C-229B5B3E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Regression vs.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1912-3CAE-12D3-58C9-EB900943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Best performance for Regression:</a:t>
            </a:r>
          </a:p>
          <a:p>
            <a:pPr lvl="1"/>
            <a:r>
              <a:rPr lang="en-US" kern="1200"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  <a:p>
            <a:r>
              <a:rPr lang="en-US" sz="2400"/>
              <a:t>Best performance for Classification:</a:t>
            </a:r>
          </a:p>
          <a:p>
            <a:pPr lvl="1"/>
            <a:r>
              <a:rPr lang="en-US" dirty="0"/>
              <a:t>45% Correct, 91% within ±1</a:t>
            </a:r>
          </a:p>
          <a:p>
            <a:pPr lvl="1"/>
            <a:endParaRPr lang="en-US" dirty="0"/>
          </a:p>
          <a:p>
            <a:r>
              <a:rPr lang="en-US" sz="2400"/>
              <a:t>It can be seen that Regression techniques were more successful in predicting the quality of wines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36871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Results to our questions: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Can we predict the quality of wine based on the given variables?</a:t>
            </a:r>
          </a:p>
          <a:p>
            <a:pPr marL="457200" lvl="1" indent="0">
              <a:buNone/>
            </a:pPr>
            <a:r>
              <a:rPr lang="en-US" b="1" dirty="0"/>
              <a:t>Yes: Linear Regression does a decent job of wine quality prediction</a:t>
            </a:r>
          </a:p>
          <a:p>
            <a:pPr marL="0" indent="0">
              <a:buNone/>
            </a:pPr>
            <a:r>
              <a:rPr lang="en-US" sz="2400" i="1" dirty="0"/>
              <a:t>What variables are most important in determining the quality of wine?</a:t>
            </a:r>
          </a:p>
          <a:p>
            <a:pPr marL="457200" lvl="1" indent="0">
              <a:buNone/>
            </a:pPr>
            <a:r>
              <a:rPr lang="en-US" b="1" dirty="0"/>
              <a:t>We were able to use variable selection techniques to narrow down data to the important features</a:t>
            </a:r>
          </a:p>
          <a:p>
            <a:pPr marL="0" indent="0">
              <a:buNone/>
            </a:pPr>
            <a:r>
              <a:rPr lang="en-US" sz="2400" i="1" dirty="0"/>
              <a:t>Are the important variables different for Red and White wine?</a:t>
            </a:r>
          </a:p>
          <a:p>
            <a:pPr marL="457200" lvl="1" indent="0">
              <a:buNone/>
            </a:pPr>
            <a:r>
              <a:rPr lang="en-US" b="1" dirty="0"/>
              <a:t>Yes: SFS Variable selection chose different significant variables for the two datasets</a:t>
            </a:r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BE730-30BA-D9E9-0213-D4BA6534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50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About Dataset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DB6B-869D-AC81-849B-50FDC521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11" y="1798966"/>
            <a:ext cx="6731001" cy="3259432"/>
          </a:xfrm>
        </p:spPr>
        <p:txBody>
          <a:bodyPr/>
          <a:lstStyle/>
          <a:p>
            <a:r>
              <a:rPr lang="en-US" dirty="0"/>
              <a:t>2 datasets covering white and red wine variants of Portuguese "Vinho Verde" wine.</a:t>
            </a:r>
          </a:p>
          <a:p>
            <a:r>
              <a:rPr lang="en-US" dirty="0"/>
              <a:t>Datasets are ordered but not balanced. </a:t>
            </a:r>
          </a:p>
          <a:p>
            <a:r>
              <a:rPr lang="en-US" dirty="0"/>
              <a:t>Attributes: fixed acidity, volatile acidity, citric acid, residual sugar, chlorides, free sulfur dioxide, total sulfur dioxide, density, pH, sulphates, alcohol, quality (0 – 10)</a:t>
            </a:r>
          </a:p>
        </p:txBody>
      </p:sp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White Wine EDA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sz="200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3" r="8311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Red Wine EDA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sz="200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sz="200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2" r="4304" b="-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 important variables different for Red and White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Come up with some decent wine jokes.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Variable Selection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Using SFS variable selection, we determined the following variables were significant in determining the quality of each type of wine: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9302"/>
              </p:ext>
            </p:extLst>
          </p:nvPr>
        </p:nvGraphicFramePr>
        <p:xfrm>
          <a:off x="5911532" y="2924384"/>
          <a:ext cx="5150280" cy="283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9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1287570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1387640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1176381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Red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Both Types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White Wine Only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Neither Type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Volatile Acidity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Citric Acid</a:t>
                      </a:r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r>
                        <a:rPr lang="en-US" sz="1600"/>
                        <a:t>Total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 Sulfur Dioxide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Residual Sugar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Density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Sulphates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522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Alcohol</a:t>
                      </a:r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0528"/>
              </p:ext>
            </p:extLst>
          </p:nvPr>
        </p:nvGraphicFramePr>
        <p:xfrm>
          <a:off x="2297031" y="2902913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094831"/>
              </p:ext>
            </p:extLst>
          </p:nvPr>
        </p:nvGraphicFramePr>
        <p:xfrm>
          <a:off x="6829803" y="2902912"/>
          <a:ext cx="3290505" cy="255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2436882" y="5454619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1225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52% Correct, 95% within ±1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829803" y="5454620"/>
            <a:ext cx="2739691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402 Test Data Points</a:t>
            </a:r>
          </a:p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61% Correct, 97% within ±1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Wine Quality Classification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21E17-AF0E-5D51-7F0D-26E55950BBE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Classification do a better job at predicting the quality of wine?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0113FD87-71F5-B811-560E-28061B51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69" y="581892"/>
            <a:ext cx="3358341" cy="25187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EE32309-33BA-5171-B8FF-9F37086C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37" y="3707894"/>
            <a:ext cx="335834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12D-C4D7-0BA0-4391-0A112FA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019ED-D3BD-619B-9B60-DAE9F23DA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68684"/>
              </p:ext>
            </p:extLst>
          </p:nvPr>
        </p:nvGraphicFramePr>
        <p:xfrm>
          <a:off x="7151120" y="2530188"/>
          <a:ext cx="4497371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9A4D29-3505-A235-FD59-DE6E8D0DC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93274"/>
              </p:ext>
            </p:extLst>
          </p:nvPr>
        </p:nvGraphicFramePr>
        <p:xfrm>
          <a:off x="279477" y="2530189"/>
          <a:ext cx="3952087" cy="282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31FE1D-4175-5BD1-AE73-0DC234D33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765407"/>
              </p:ext>
            </p:extLst>
          </p:nvPr>
        </p:nvGraphicFramePr>
        <p:xfrm>
          <a:off x="4231564" y="2530188"/>
          <a:ext cx="3952088" cy="282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D3531-7DC8-9918-7CEA-2AE8CB2116D8}"/>
              </a:ext>
            </a:extLst>
          </p:cNvPr>
          <p:cNvSpPr txBox="1"/>
          <p:nvPr/>
        </p:nvSpPr>
        <p:spPr>
          <a:xfrm>
            <a:off x="348864" y="1506023"/>
            <a:ext cx="807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using Naïve Bayes, SVM, and KNN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methods that we tried performed worse than the regression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BF381-427D-0DBC-8373-75BF1798CC7A}"/>
              </a:ext>
            </a:extLst>
          </p:cNvPr>
          <p:cNvSpPr txBox="1"/>
          <p:nvPr/>
        </p:nvSpPr>
        <p:spPr>
          <a:xfrm>
            <a:off x="562588" y="540664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43% Correct, 89% within ±1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7A63A-B5B6-7B6D-DE66-847DA965668A}"/>
              </a:ext>
            </a:extLst>
          </p:cNvPr>
          <p:cNvSpPr txBox="1"/>
          <p:nvPr/>
        </p:nvSpPr>
        <p:spPr>
          <a:xfrm>
            <a:off x="4484016" y="5406645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44% Correct, 92% within ±1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7346-E598-2FC0-A044-DE6269EDA1BA}"/>
              </a:ext>
            </a:extLst>
          </p:cNvPr>
          <p:cNvSpPr txBox="1"/>
          <p:nvPr/>
        </p:nvSpPr>
        <p:spPr>
          <a:xfrm>
            <a:off x="7707983" y="5411760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45% Correct, 91% within ±1</a:t>
            </a:r>
          </a:p>
        </p:txBody>
      </p:sp>
    </p:spTree>
    <p:extLst>
      <p:ext uri="{BB962C8B-B14F-4D97-AF65-F5344CB8AC3E}">
        <p14:creationId xmlns:p14="http://schemas.microsoft.com/office/powerpoint/2010/main" val="428637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514</Words>
  <Application>Microsoft Macintosh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Nothing to Wine About</vt:lpstr>
      <vt:lpstr>About Dataset</vt:lpstr>
      <vt:lpstr>White Wine EDA</vt:lpstr>
      <vt:lpstr>Red Wine EDA</vt:lpstr>
      <vt:lpstr>Goals for the Dataset</vt:lpstr>
      <vt:lpstr>Variable Selection Results</vt:lpstr>
      <vt:lpstr>Regression Results</vt:lpstr>
      <vt:lpstr>Wine Quality Classification</vt:lpstr>
      <vt:lpstr>Classification Results</vt:lpstr>
      <vt:lpstr>Regression vs. Classification</vt:lpstr>
      <vt:lpstr>Results to our questions: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Chase, Ethan Gregory</cp:lastModifiedBy>
  <cp:revision>11</cp:revision>
  <dcterms:created xsi:type="dcterms:W3CDTF">2023-04-20T14:58:49Z</dcterms:created>
  <dcterms:modified xsi:type="dcterms:W3CDTF">2023-04-25T13:13:03Z</dcterms:modified>
</cp:coreProperties>
</file>