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C3E"/>
    <a:srgbClr val="616CA7"/>
    <a:srgbClr val="FFD700"/>
    <a:srgbClr val="FF9912"/>
    <a:srgbClr val="7882B4"/>
    <a:srgbClr val="41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88B-8B30-4876-AC2B-E704D1C0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84C6C-934B-43CD-88DE-F43DDBCE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34AF-1DE1-4934-9ECF-2BF9237B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A156-7056-4FAB-9E56-A90BC093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50C3-CA5D-476B-A868-083D2762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2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7308-B8AB-45E7-9AFD-8758C2ED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4140B-0C4E-4AC3-A725-78933170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838E-9A8E-4191-BCEA-2846413A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F14A-5670-4538-AE9D-FD9D0224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1B1F-1D03-4EB2-AB30-54B19CC0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A4DF8-81E1-4E04-B33D-9B43E32BF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C4A18-5756-4B77-925F-B18B6318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C483-0FF8-41E2-9ED1-DC52779B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B097-10B5-421A-ADE8-5B704BA2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DEDD-5F5C-40D6-8C17-AD503FC7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DE9D-AD85-45D2-ACF7-F1D94FB5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D575-AA4D-451F-8F55-B014D4DC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F8B9-4D87-48D0-B973-E8CAAF26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FD5A-456C-4BF7-96D0-A1B5B97E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8B8E-C96E-460D-B8B5-F1ABAC35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9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5D90-3B60-4633-8C9D-4D4E3781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DEA6-D48D-46E6-BE89-8BB078FA1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C996-DAEE-406F-B42A-BC738EDE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C525-9FB6-4DF3-AEB2-40ECF998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A2DE-3E99-42B2-8B36-F8831EE7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9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B564-4F61-4AF2-8018-9404C764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1495-835C-4C3D-B601-3EE9EA2E0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9046-59BF-473C-85BC-F84871BC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57246-6548-4345-B91B-66C48F1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D8433-D0B3-447E-A4B0-5E8156B7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1DFD-3263-4610-96F1-29E552C1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9D6A-4C59-4BA7-A190-4DE9E77A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AB64-C22B-47EB-9C96-83A0C0E4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D2B1-3DC4-457D-A80C-9614F3AE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8B937-10CB-4700-89EB-544E1F4F6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BC06A-A0C5-4E51-80D5-6881A6BAC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6683F-6169-4DB8-81C6-930A0A0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6FB0A-2AEB-425B-8E78-8303DD57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44000-74FE-4EF0-A38E-9B13EA21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7682-E061-459D-9F34-CFAA3F5F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6546E-AD35-49B2-9850-53627B85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A2A36-C2C5-4DC2-93E4-7BD49BDC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0FE9-EF35-42B6-84A7-D8DE1EF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1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D97A-5E32-41E6-90CA-0F72B831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C576F-A677-4D46-BAE7-2B3F799A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5CA7-2F3A-4312-9E62-57289341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9533-0E99-40BD-B759-3E054E6A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CD5D-22BE-4A6C-A7C4-F4C4B70B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F531-F51A-4018-A4A0-09A82FB4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C703-3BD9-48E8-BC2F-0604E1FD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9047D-B8BB-4A5F-9733-A2F0C30A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8F8D-3F4B-45F3-9264-1298370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3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55B0-9D7A-4DC6-946C-956A5993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C3DB2-9EAC-4C3E-8EBB-73BD9FE71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58E7E-BBAB-49BC-943C-38EB6E63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952F-E800-4E92-8CD3-C1275F52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44E6-F676-4BC8-8505-5248D756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2C18B-9171-4DAA-A10F-48F413FB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9BFAC-AB1E-4AD4-9A74-7740DBA3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7F5B-7C44-44EE-ACDB-5547FB4F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ACD9-B9B6-4A1F-8D80-31269D277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9A0A-1761-4C5C-AD1E-965E1C078E2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DF24-0020-4105-BB3C-794F17A37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9477-D900-4D91-AC95-CA4B6286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9D91-AF26-4C2E-97CD-A28F82569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5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D407BD-BF5E-4BDC-BE22-4367012C1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61" y="0"/>
            <a:ext cx="686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185846-BED3-4B71-9A81-B91124DF0C3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553AC2-E00F-4F89-8F19-07666A110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561" y="0"/>
              <a:ext cx="6862878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202A2B-58B4-4D3E-AB16-B8423F3E4DEF}"/>
                </a:ext>
              </a:extLst>
            </p:cNvPr>
            <p:cNvSpPr/>
            <p:nvPr/>
          </p:nvSpPr>
          <p:spPr>
            <a:xfrm>
              <a:off x="0" y="0"/>
              <a:ext cx="12192000" cy="411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GDAS Costing System</a:t>
              </a:r>
              <a:endPara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C9DB30-5A39-4D7B-B523-139171EE85C2}"/>
                </a:ext>
              </a:extLst>
            </p:cNvPr>
            <p:cNvSpPr/>
            <p:nvPr/>
          </p:nvSpPr>
          <p:spPr>
            <a:xfrm>
              <a:off x="572758" y="1014883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Materials</a:t>
              </a:r>
              <a:endParaRPr lang="en-IN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793E8-6A60-4B88-A10C-7FDEE5583BDF}"/>
                </a:ext>
              </a:extLst>
            </p:cNvPr>
            <p:cNvSpPr/>
            <p:nvPr/>
          </p:nvSpPr>
          <p:spPr>
            <a:xfrm>
              <a:off x="572756" y="2221941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Accessories</a:t>
              </a:r>
              <a:endParaRPr lang="en-IN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17293-FD39-4448-9059-D3B59F59AFE8}"/>
                </a:ext>
              </a:extLst>
            </p:cNvPr>
            <p:cNvSpPr/>
            <p:nvPr/>
          </p:nvSpPr>
          <p:spPr>
            <a:xfrm>
              <a:off x="572757" y="3428999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Product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9F1AFC-D48F-4B3A-AB95-073892849499}"/>
                </a:ext>
              </a:extLst>
            </p:cNvPr>
            <p:cNvSpPr/>
            <p:nvPr/>
          </p:nvSpPr>
          <p:spPr>
            <a:xfrm>
              <a:off x="572756" y="4636057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Quotation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EDB79E-3E61-4399-91ED-339D2FDED660}"/>
                </a:ext>
              </a:extLst>
            </p:cNvPr>
            <p:cNvSpPr/>
            <p:nvPr/>
          </p:nvSpPr>
          <p:spPr>
            <a:xfrm>
              <a:off x="572755" y="5843115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48F83F-6150-479D-9733-9B0F486EBC83}"/>
                </a:ext>
              </a:extLst>
            </p:cNvPr>
            <p:cNvSpPr/>
            <p:nvPr/>
          </p:nvSpPr>
          <p:spPr>
            <a:xfrm>
              <a:off x="10172282" y="1014883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893402-C292-4380-AE8D-9A946FC48B4B}"/>
                </a:ext>
              </a:extLst>
            </p:cNvPr>
            <p:cNvSpPr/>
            <p:nvPr/>
          </p:nvSpPr>
          <p:spPr>
            <a:xfrm>
              <a:off x="10172280" y="2221941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3E59DC-C205-424A-A406-BD6177216D71}"/>
                </a:ext>
              </a:extLst>
            </p:cNvPr>
            <p:cNvSpPr/>
            <p:nvPr/>
          </p:nvSpPr>
          <p:spPr>
            <a:xfrm>
              <a:off x="10172281" y="3428999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All Products</a:t>
              </a:r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E09528-9E28-4331-AC96-8D2E6A4B7567}"/>
                </a:ext>
              </a:extLst>
            </p:cNvPr>
            <p:cNvSpPr/>
            <p:nvPr/>
          </p:nvSpPr>
          <p:spPr>
            <a:xfrm>
              <a:off x="10172280" y="4636057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>
                  <a:solidFill>
                    <a:schemeClr val="tx1"/>
                  </a:solidFill>
                </a:rPr>
                <a:t>All Quotation</a:t>
              </a:r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8F0861-9C83-4674-AF56-548BAAA04D59}"/>
                </a:ext>
              </a:extLst>
            </p:cNvPr>
            <p:cNvSpPr/>
            <p:nvPr/>
          </p:nvSpPr>
          <p:spPr>
            <a:xfrm>
              <a:off x="10172279" y="5843115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Exit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3952E-30FA-4966-89BD-C67ABA7DF886}"/>
              </a:ext>
            </a:extLst>
          </p:cNvPr>
          <p:cNvSpPr/>
          <p:nvPr/>
        </p:nvSpPr>
        <p:spPr>
          <a:xfrm>
            <a:off x="247859" y="655655"/>
            <a:ext cx="11696282" cy="595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683B11-B4C4-410A-9EC6-F946B9A8D12B}"/>
              </a:ext>
            </a:extLst>
          </p:cNvPr>
          <p:cNvSpPr/>
          <p:nvPr/>
        </p:nvSpPr>
        <p:spPr>
          <a:xfrm>
            <a:off x="247859" y="655655"/>
            <a:ext cx="11696282" cy="359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All Quotations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2BF1C4-3795-4E58-8E92-751F0E64EF23}"/>
              </a:ext>
            </a:extLst>
          </p:cNvPr>
          <p:cNvSpPr/>
          <p:nvPr/>
        </p:nvSpPr>
        <p:spPr>
          <a:xfrm>
            <a:off x="372751" y="1135462"/>
            <a:ext cx="1276141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0271D9-9385-481F-9C90-3162FAC9A22C}"/>
              </a:ext>
            </a:extLst>
          </p:cNvPr>
          <p:cNvSpPr/>
          <p:nvPr/>
        </p:nvSpPr>
        <p:spPr>
          <a:xfrm>
            <a:off x="1773784" y="1135462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EB96A8-BDF1-43E3-A95F-C1AAFEB03BF0}"/>
              </a:ext>
            </a:extLst>
          </p:cNvPr>
          <p:cNvSpPr/>
          <p:nvPr/>
        </p:nvSpPr>
        <p:spPr>
          <a:xfrm>
            <a:off x="4313453" y="1135462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8A2AC-D198-4C49-A0F6-EEC25C35CD8B}"/>
              </a:ext>
            </a:extLst>
          </p:cNvPr>
          <p:cNvSpPr/>
          <p:nvPr/>
        </p:nvSpPr>
        <p:spPr>
          <a:xfrm>
            <a:off x="3698852" y="1135462"/>
            <a:ext cx="431971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55F9C-054D-4180-876B-657D45461A8A}"/>
              </a:ext>
            </a:extLst>
          </p:cNvPr>
          <p:cNvSpPr/>
          <p:nvPr/>
        </p:nvSpPr>
        <p:spPr>
          <a:xfrm>
            <a:off x="372751" y="1541162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9746E-45B8-47F1-8E31-44A67D5BDAFE}"/>
              </a:ext>
            </a:extLst>
          </p:cNvPr>
          <p:cNvSpPr/>
          <p:nvPr/>
        </p:nvSpPr>
        <p:spPr>
          <a:xfrm>
            <a:off x="1773783" y="1541161"/>
            <a:ext cx="428043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77BEB65-6AB6-4A4B-9EEF-B8EF2256C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09165"/>
              </p:ext>
            </p:extLst>
          </p:nvPr>
        </p:nvGraphicFramePr>
        <p:xfrm>
          <a:off x="372752" y="1930536"/>
          <a:ext cx="114441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24">
                  <a:extLst>
                    <a:ext uri="{9D8B030D-6E8A-4147-A177-3AD203B41FA5}">
                      <a16:colId xmlns:a16="http://schemas.microsoft.com/office/drawing/2014/main" val="3266501003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3006850018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val="3142553"/>
                    </a:ext>
                  </a:extLst>
                </a:gridCol>
                <a:gridCol w="2793442">
                  <a:extLst>
                    <a:ext uri="{9D8B030D-6E8A-4147-A177-3AD203B41FA5}">
                      <a16:colId xmlns:a16="http://schemas.microsoft.com/office/drawing/2014/main" val="2569822995"/>
                    </a:ext>
                  </a:extLst>
                </a:gridCol>
                <a:gridCol w="2019719">
                  <a:extLst>
                    <a:ext uri="{9D8B030D-6E8A-4147-A177-3AD203B41FA5}">
                      <a16:colId xmlns:a16="http://schemas.microsoft.com/office/drawing/2014/main" val="20979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QTA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9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6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6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7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1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7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0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22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4826C206-1B5E-4CBB-BC71-F714521B9B94}"/>
              </a:ext>
            </a:extLst>
          </p:cNvPr>
          <p:cNvSpPr/>
          <p:nvPr/>
        </p:nvSpPr>
        <p:spPr>
          <a:xfrm>
            <a:off x="372751" y="6138157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New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AE5E6B-E4C3-4681-9D33-068E17E75708}"/>
              </a:ext>
            </a:extLst>
          </p:cNvPr>
          <p:cNvSpPr/>
          <p:nvPr/>
        </p:nvSpPr>
        <p:spPr>
          <a:xfrm>
            <a:off x="1670230" y="612710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Edit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5F35F9-6118-4373-9615-30989E550517}"/>
              </a:ext>
            </a:extLst>
          </p:cNvPr>
          <p:cNvSpPr/>
          <p:nvPr/>
        </p:nvSpPr>
        <p:spPr>
          <a:xfrm>
            <a:off x="2973703" y="6138157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BB9840-A1C1-42F4-808F-02D9AB8D8E6E}"/>
              </a:ext>
            </a:extLst>
          </p:cNvPr>
          <p:cNvSpPr/>
          <p:nvPr/>
        </p:nvSpPr>
        <p:spPr>
          <a:xfrm>
            <a:off x="4277176" y="612710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Delete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BE514B-D866-453E-B94D-40E10E766A54}"/>
              </a:ext>
            </a:extLst>
          </p:cNvPr>
          <p:cNvSpPr/>
          <p:nvPr/>
        </p:nvSpPr>
        <p:spPr>
          <a:xfrm>
            <a:off x="5581746" y="612710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Close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9A4-7FDB-40CD-BE68-2C91257E8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GDAS Costing System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D3A6B-61C7-4AE0-A823-99A588E67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4FADE-25A5-4DB5-A366-12BB5046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t="22125" r="23" b="22491"/>
          <a:stretch/>
        </p:blipFill>
        <p:spPr>
          <a:xfrm>
            <a:off x="2669510" y="1430633"/>
            <a:ext cx="6852975" cy="39967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9D8B9B-714A-4E9B-83D9-33CAD580DD83}"/>
              </a:ext>
            </a:extLst>
          </p:cNvPr>
          <p:cNvSpPr/>
          <p:nvPr/>
        </p:nvSpPr>
        <p:spPr>
          <a:xfrm>
            <a:off x="3401365" y="5058062"/>
            <a:ext cx="5389266" cy="271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5082E-4E66-48CB-8ACE-59F0A1CDB60D}"/>
              </a:ext>
            </a:extLst>
          </p:cNvPr>
          <p:cNvSpPr/>
          <p:nvPr/>
        </p:nvSpPr>
        <p:spPr>
          <a:xfrm>
            <a:off x="3401365" y="5056779"/>
            <a:ext cx="2461846" cy="271306"/>
          </a:xfrm>
          <a:prstGeom prst="rect">
            <a:avLst/>
          </a:prstGeom>
          <a:solidFill>
            <a:srgbClr val="616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F0ED0-8E37-4E31-A906-7E75545BD2D9}"/>
              </a:ext>
            </a:extLst>
          </p:cNvPr>
          <p:cNvSpPr txBox="1"/>
          <p:nvPr/>
        </p:nvSpPr>
        <p:spPr>
          <a:xfrm>
            <a:off x="5559250" y="5009049"/>
            <a:ext cx="10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48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56569-7130-4C64-9206-0ADD4196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61" y="0"/>
            <a:ext cx="686287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C9512E-4B53-4764-99E7-B448BBE5E02D}"/>
              </a:ext>
            </a:extLst>
          </p:cNvPr>
          <p:cNvSpPr/>
          <p:nvPr/>
        </p:nvSpPr>
        <p:spPr>
          <a:xfrm>
            <a:off x="0" y="0"/>
            <a:ext cx="12192000" cy="411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GDAS Costing System</a:t>
            </a: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27182-DF88-4347-9E6A-C362E9233C40}"/>
              </a:ext>
            </a:extLst>
          </p:cNvPr>
          <p:cNvSpPr/>
          <p:nvPr/>
        </p:nvSpPr>
        <p:spPr>
          <a:xfrm>
            <a:off x="572758" y="1014883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Materials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AB4FA-0FD7-4C95-B83B-C8508D0DDA7D}"/>
              </a:ext>
            </a:extLst>
          </p:cNvPr>
          <p:cNvSpPr/>
          <p:nvPr/>
        </p:nvSpPr>
        <p:spPr>
          <a:xfrm>
            <a:off x="572756" y="2221941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Accessories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E82EE-A9E2-4CAF-970A-34D14B2BB744}"/>
              </a:ext>
            </a:extLst>
          </p:cNvPr>
          <p:cNvSpPr/>
          <p:nvPr/>
        </p:nvSpPr>
        <p:spPr>
          <a:xfrm>
            <a:off x="572757" y="3428999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Product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8A22B-ADAD-4675-B5DC-DAC5F2767FCF}"/>
              </a:ext>
            </a:extLst>
          </p:cNvPr>
          <p:cNvSpPr/>
          <p:nvPr/>
        </p:nvSpPr>
        <p:spPr>
          <a:xfrm>
            <a:off x="572756" y="4636057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Quotation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21C37-CFD1-4148-8BC3-0982041646A0}"/>
              </a:ext>
            </a:extLst>
          </p:cNvPr>
          <p:cNvSpPr/>
          <p:nvPr/>
        </p:nvSpPr>
        <p:spPr>
          <a:xfrm>
            <a:off x="572755" y="5843115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F251F8-47AD-47A1-BAAF-8C0C852934CC}"/>
              </a:ext>
            </a:extLst>
          </p:cNvPr>
          <p:cNvSpPr/>
          <p:nvPr/>
        </p:nvSpPr>
        <p:spPr>
          <a:xfrm>
            <a:off x="10172282" y="1014883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CE5F4-A46A-4D34-BC34-562624D8C287}"/>
              </a:ext>
            </a:extLst>
          </p:cNvPr>
          <p:cNvSpPr/>
          <p:nvPr/>
        </p:nvSpPr>
        <p:spPr>
          <a:xfrm>
            <a:off x="10172280" y="2221941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61862F-A870-485F-9544-EC78F3578B05}"/>
              </a:ext>
            </a:extLst>
          </p:cNvPr>
          <p:cNvSpPr/>
          <p:nvPr/>
        </p:nvSpPr>
        <p:spPr>
          <a:xfrm>
            <a:off x="10172281" y="3428999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All Products</a:t>
            </a:r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8176B-5858-4B99-A2E4-8814D73FCC8D}"/>
              </a:ext>
            </a:extLst>
          </p:cNvPr>
          <p:cNvSpPr/>
          <p:nvPr/>
        </p:nvSpPr>
        <p:spPr>
          <a:xfrm>
            <a:off x="10172280" y="4636057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tx1"/>
                </a:solidFill>
              </a:rPr>
              <a:t>All Quotation</a:t>
            </a:r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C87A7-B6EA-4D8E-9BB7-60652D1FA1D4}"/>
              </a:ext>
            </a:extLst>
          </p:cNvPr>
          <p:cNvSpPr/>
          <p:nvPr/>
        </p:nvSpPr>
        <p:spPr>
          <a:xfrm>
            <a:off x="10172279" y="5843115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385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8245B1-0267-4396-8C13-1F2FC598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61" y="0"/>
            <a:ext cx="686287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9FC6B6-52E8-49A6-82C0-7C57B9E0098D}"/>
              </a:ext>
            </a:extLst>
          </p:cNvPr>
          <p:cNvSpPr/>
          <p:nvPr/>
        </p:nvSpPr>
        <p:spPr>
          <a:xfrm>
            <a:off x="572758" y="1014883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Materials</a:t>
            </a:r>
            <a:endParaRPr lang="en-IN" sz="1700" b="1" dirty="0">
              <a:solidFill>
                <a:srgbClr val="152C3E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FA33C-C4BC-4706-AF48-D32E03D8B37D}"/>
              </a:ext>
            </a:extLst>
          </p:cNvPr>
          <p:cNvSpPr/>
          <p:nvPr/>
        </p:nvSpPr>
        <p:spPr>
          <a:xfrm>
            <a:off x="572756" y="2221941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Accessories</a:t>
            </a:r>
            <a:endParaRPr lang="en-IN" sz="1700" b="1" dirty="0">
              <a:solidFill>
                <a:srgbClr val="152C3E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A6FB2-AC14-472E-A21F-220F93F40AA5}"/>
              </a:ext>
            </a:extLst>
          </p:cNvPr>
          <p:cNvSpPr/>
          <p:nvPr/>
        </p:nvSpPr>
        <p:spPr>
          <a:xfrm>
            <a:off x="572757" y="3428999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DF77B-586B-476C-9515-44E5AED7CD4D}"/>
              </a:ext>
            </a:extLst>
          </p:cNvPr>
          <p:cNvSpPr/>
          <p:nvPr/>
        </p:nvSpPr>
        <p:spPr>
          <a:xfrm>
            <a:off x="572756" y="4636057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Quotation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C818D-09DD-4026-BF07-A05778B03683}"/>
              </a:ext>
            </a:extLst>
          </p:cNvPr>
          <p:cNvSpPr/>
          <p:nvPr/>
        </p:nvSpPr>
        <p:spPr>
          <a:xfrm>
            <a:off x="572755" y="5843115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303A2-CC15-415C-8392-039A3EBC0AF9}"/>
              </a:ext>
            </a:extLst>
          </p:cNvPr>
          <p:cNvSpPr/>
          <p:nvPr/>
        </p:nvSpPr>
        <p:spPr>
          <a:xfrm>
            <a:off x="10172282" y="1014883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</a:rPr>
              <a:t>All Quotation</a:t>
            </a:r>
            <a:endParaRPr lang="en-IN" sz="1700" b="1" dirty="0">
              <a:solidFill>
                <a:srgbClr val="152C3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7E18B-FF17-4E7A-839B-6198EAF3BFC9}"/>
              </a:ext>
            </a:extLst>
          </p:cNvPr>
          <p:cNvSpPr/>
          <p:nvPr/>
        </p:nvSpPr>
        <p:spPr>
          <a:xfrm>
            <a:off x="10172280" y="2221941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00" b="1" dirty="0">
              <a:solidFill>
                <a:srgbClr val="152C3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26C86C-9CB1-40B2-9613-BD21116732BA}"/>
              </a:ext>
            </a:extLst>
          </p:cNvPr>
          <p:cNvSpPr/>
          <p:nvPr/>
        </p:nvSpPr>
        <p:spPr>
          <a:xfrm>
            <a:off x="10172281" y="3428999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>
              <a:solidFill>
                <a:srgbClr val="152C3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FA965-8F18-41D9-817D-C5627E72866F}"/>
              </a:ext>
            </a:extLst>
          </p:cNvPr>
          <p:cNvSpPr/>
          <p:nvPr/>
        </p:nvSpPr>
        <p:spPr>
          <a:xfrm>
            <a:off x="10172280" y="4636057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92848-C3D0-44E3-B687-0F20329E4D7C}"/>
              </a:ext>
            </a:extLst>
          </p:cNvPr>
          <p:cNvSpPr/>
          <p:nvPr/>
        </p:nvSpPr>
        <p:spPr>
          <a:xfrm>
            <a:off x="10172279" y="5843115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</a:rPr>
              <a:t>Exit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49737F-B3E7-46F4-8FCF-CFD544B4C14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30146"/>
            <a:ext cx="12192000" cy="6614326"/>
            <a:chOff x="0" y="0"/>
            <a:chExt cx="12192000" cy="66143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224983-A816-460B-A1D9-EF3419F2F96B}"/>
                </a:ext>
              </a:extLst>
            </p:cNvPr>
            <p:cNvSpPr/>
            <p:nvPr/>
          </p:nvSpPr>
          <p:spPr>
            <a:xfrm>
              <a:off x="0" y="0"/>
              <a:ext cx="12192000" cy="411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GDAS Costing System</a:t>
              </a:r>
              <a:endPara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50F9CC-3076-4C4E-9966-8D0435F36D65}"/>
                </a:ext>
              </a:extLst>
            </p:cNvPr>
            <p:cNvSpPr/>
            <p:nvPr/>
          </p:nvSpPr>
          <p:spPr>
            <a:xfrm>
              <a:off x="572755" y="655654"/>
              <a:ext cx="11046487" cy="59586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0CA60-040C-495F-9D2F-B629E317C436}"/>
                </a:ext>
              </a:extLst>
            </p:cNvPr>
            <p:cNvSpPr/>
            <p:nvPr/>
          </p:nvSpPr>
          <p:spPr>
            <a:xfrm>
              <a:off x="572755" y="655655"/>
              <a:ext cx="11046487" cy="359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Materials</a:t>
              </a:r>
              <a:r>
                <a:rPr lang="en-US" sz="2000" b="1" dirty="0"/>
                <a:t> </a:t>
              </a:r>
              <a:endParaRPr lang="en-IN" sz="2000" b="1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76D3-7750-49EC-85DB-E43634927ADC}"/>
              </a:ext>
            </a:extLst>
          </p:cNvPr>
          <p:cNvSpPr/>
          <p:nvPr/>
        </p:nvSpPr>
        <p:spPr>
          <a:xfrm>
            <a:off x="807581" y="1248507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 No.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3A4B8-B6DB-4386-BBDE-AA5B2C559915}"/>
              </a:ext>
            </a:extLst>
          </p:cNvPr>
          <p:cNvSpPr/>
          <p:nvPr/>
        </p:nvSpPr>
        <p:spPr>
          <a:xfrm>
            <a:off x="2456383" y="1248507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1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EDB42-6E91-4CD3-9A5E-60D8631E4AC6}"/>
              </a:ext>
            </a:extLst>
          </p:cNvPr>
          <p:cNvSpPr/>
          <p:nvPr/>
        </p:nvSpPr>
        <p:spPr>
          <a:xfrm>
            <a:off x="807581" y="1817809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B02408-8A94-476C-9511-4EC5E6B499E6}"/>
              </a:ext>
            </a:extLst>
          </p:cNvPr>
          <p:cNvSpPr/>
          <p:nvPr/>
        </p:nvSpPr>
        <p:spPr>
          <a:xfrm>
            <a:off x="2456383" y="1817809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02/02/2021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932961-E8EA-4731-839E-BAD8383EF0D8}"/>
              </a:ext>
            </a:extLst>
          </p:cNvPr>
          <p:cNvSpPr/>
          <p:nvPr/>
        </p:nvSpPr>
        <p:spPr>
          <a:xfrm>
            <a:off x="807581" y="2385383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CFDDA2-5B88-453E-9831-2B56CA6C98F8}"/>
              </a:ext>
            </a:extLst>
          </p:cNvPr>
          <p:cNvSpPr/>
          <p:nvPr/>
        </p:nvSpPr>
        <p:spPr>
          <a:xfrm>
            <a:off x="2456383" y="2385383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GDIL 5001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8D7C98-D6BD-4F88-BB67-00F155D5AE4E}"/>
              </a:ext>
            </a:extLst>
          </p:cNvPr>
          <p:cNvSpPr/>
          <p:nvPr/>
        </p:nvSpPr>
        <p:spPr>
          <a:xfrm>
            <a:off x="807582" y="2912766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88A6B4-42B2-4544-A3CC-B3C06181290B}"/>
              </a:ext>
            </a:extLst>
          </p:cNvPr>
          <p:cNvSpPr/>
          <p:nvPr/>
        </p:nvSpPr>
        <p:spPr>
          <a:xfrm>
            <a:off x="2456383" y="2912766"/>
            <a:ext cx="2221561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VENT MIDDLE EURO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D9D36F-CF7D-4BB0-ACD6-F2455507ACB8}"/>
              </a:ext>
            </a:extLst>
          </p:cNvPr>
          <p:cNvSpPr/>
          <p:nvPr/>
        </p:nvSpPr>
        <p:spPr>
          <a:xfrm>
            <a:off x="807581" y="3479866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5FCFC-888F-4495-8F09-8077D8454677}"/>
              </a:ext>
            </a:extLst>
          </p:cNvPr>
          <p:cNvSpPr/>
          <p:nvPr/>
        </p:nvSpPr>
        <p:spPr>
          <a:xfrm>
            <a:off x="2456383" y="3479866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KG/MTR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38B504-BEE8-4546-8413-A923FD3DB2F2}"/>
              </a:ext>
            </a:extLst>
          </p:cNvPr>
          <p:cNvSpPr/>
          <p:nvPr/>
        </p:nvSpPr>
        <p:spPr>
          <a:xfrm>
            <a:off x="807581" y="4053246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96ADB9-07D8-479A-841F-9A570280D8B8}"/>
              </a:ext>
            </a:extLst>
          </p:cNvPr>
          <p:cNvSpPr/>
          <p:nvPr/>
        </p:nvSpPr>
        <p:spPr>
          <a:xfrm>
            <a:off x="2456383" y="4053246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5.5/6.4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89C2E3-9C51-4BB5-B3A5-118608FD5012}"/>
              </a:ext>
            </a:extLst>
          </p:cNvPr>
          <p:cNvSpPr/>
          <p:nvPr/>
        </p:nvSpPr>
        <p:spPr>
          <a:xfrm>
            <a:off x="807581" y="4578284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Thickness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D6138-3EAD-4C7D-9350-E9415D44A042}"/>
              </a:ext>
            </a:extLst>
          </p:cNvPr>
          <p:cNvSpPr/>
          <p:nvPr/>
        </p:nvSpPr>
        <p:spPr>
          <a:xfrm>
            <a:off x="2456384" y="4578284"/>
            <a:ext cx="1104446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87CCC-E00E-4FD5-B70E-0574A304008D}"/>
              </a:ext>
            </a:extLst>
          </p:cNvPr>
          <p:cNvSpPr/>
          <p:nvPr/>
        </p:nvSpPr>
        <p:spPr>
          <a:xfrm>
            <a:off x="3560830" y="4577025"/>
            <a:ext cx="1117113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mm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5DCF0-D478-4D20-A072-B2D7E0650DC5}"/>
              </a:ext>
            </a:extLst>
          </p:cNvPr>
          <p:cNvSpPr/>
          <p:nvPr/>
        </p:nvSpPr>
        <p:spPr>
          <a:xfrm>
            <a:off x="807582" y="608653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Save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8E084-7975-48BA-B146-D2DC1D6A6F48}"/>
              </a:ext>
            </a:extLst>
          </p:cNvPr>
          <p:cNvSpPr/>
          <p:nvPr/>
        </p:nvSpPr>
        <p:spPr>
          <a:xfrm>
            <a:off x="2105061" y="6075484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Edit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9B54DB-460E-4616-A985-AF3F2F9F524F}"/>
              </a:ext>
            </a:extLst>
          </p:cNvPr>
          <p:cNvSpPr/>
          <p:nvPr/>
        </p:nvSpPr>
        <p:spPr>
          <a:xfrm>
            <a:off x="3408534" y="608653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Delete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F3F024-2BAF-4FBF-9B82-323AF2B36788}"/>
              </a:ext>
            </a:extLst>
          </p:cNvPr>
          <p:cNvSpPr/>
          <p:nvPr/>
        </p:nvSpPr>
        <p:spPr>
          <a:xfrm>
            <a:off x="4712007" y="6075484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Close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C0DDDB50-E406-4326-99E9-B16FC6199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04064"/>
              </p:ext>
            </p:extLst>
          </p:nvPr>
        </p:nvGraphicFramePr>
        <p:xfrm>
          <a:off x="6096000" y="1248506"/>
          <a:ext cx="5288420" cy="51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637">
                  <a:extLst>
                    <a:ext uri="{9D8B030D-6E8A-4147-A177-3AD203B41FA5}">
                      <a16:colId xmlns:a16="http://schemas.microsoft.com/office/drawing/2014/main" val="21408095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458395176"/>
                    </a:ext>
                  </a:extLst>
                </a:gridCol>
                <a:gridCol w="2582427">
                  <a:extLst>
                    <a:ext uri="{9D8B030D-6E8A-4147-A177-3AD203B41FA5}">
                      <a16:colId xmlns:a16="http://schemas.microsoft.com/office/drawing/2014/main" val="843350137"/>
                    </a:ext>
                  </a:extLst>
                </a:gridCol>
                <a:gridCol w="964279">
                  <a:extLst>
                    <a:ext uri="{9D8B030D-6E8A-4147-A177-3AD203B41FA5}">
                      <a16:colId xmlns:a16="http://schemas.microsoft.com/office/drawing/2014/main" val="2912164100"/>
                    </a:ext>
                  </a:extLst>
                </a:gridCol>
              </a:tblGrid>
              <a:tr h="398939">
                <a:tc>
                  <a:txBody>
                    <a:bodyPr/>
                    <a:lstStyle/>
                    <a:p>
                      <a:r>
                        <a:rPr lang="en-US" sz="1500" dirty="0"/>
                        <a:t>Sr No.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Code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KG/MTR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8983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GDIL 5001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VENT MIDDLE EURO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5.5/6.4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940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4288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87417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88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02846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9972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8451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071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5908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4167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1098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3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4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8A0F37-B3F6-4CF6-8EB0-756E91C50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61" y="0"/>
            <a:ext cx="686287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D3D26D-2185-4ADF-B1F3-A184A6B9850A}"/>
              </a:ext>
            </a:extLst>
          </p:cNvPr>
          <p:cNvSpPr/>
          <p:nvPr/>
        </p:nvSpPr>
        <p:spPr>
          <a:xfrm>
            <a:off x="572758" y="1014883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Materials</a:t>
            </a:r>
            <a:endParaRPr lang="en-IN" sz="1700" b="1" dirty="0">
              <a:solidFill>
                <a:srgbClr val="152C3E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37B59-E1AD-4066-9C46-82DEC6377020}"/>
              </a:ext>
            </a:extLst>
          </p:cNvPr>
          <p:cNvSpPr/>
          <p:nvPr/>
        </p:nvSpPr>
        <p:spPr>
          <a:xfrm>
            <a:off x="572756" y="2221941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Accessories</a:t>
            </a:r>
            <a:endParaRPr lang="en-IN" sz="1700" b="1" dirty="0">
              <a:solidFill>
                <a:srgbClr val="152C3E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4E41D-F224-4236-A4E6-E98784876067}"/>
              </a:ext>
            </a:extLst>
          </p:cNvPr>
          <p:cNvSpPr/>
          <p:nvPr/>
        </p:nvSpPr>
        <p:spPr>
          <a:xfrm>
            <a:off x="572757" y="3428999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2B3D-64A4-41A1-A4A9-FB57A368A8E9}"/>
              </a:ext>
            </a:extLst>
          </p:cNvPr>
          <p:cNvSpPr/>
          <p:nvPr/>
        </p:nvSpPr>
        <p:spPr>
          <a:xfrm>
            <a:off x="572756" y="4636057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Quotation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BBF7-03BD-42E7-8307-1994F7DF7C47}"/>
              </a:ext>
            </a:extLst>
          </p:cNvPr>
          <p:cNvSpPr/>
          <p:nvPr/>
        </p:nvSpPr>
        <p:spPr>
          <a:xfrm>
            <a:off x="572755" y="5843115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68B77-AC8E-4EB1-AB0F-DF4A38DF49E8}"/>
              </a:ext>
            </a:extLst>
          </p:cNvPr>
          <p:cNvSpPr/>
          <p:nvPr/>
        </p:nvSpPr>
        <p:spPr>
          <a:xfrm>
            <a:off x="10172282" y="1014883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</a:rPr>
              <a:t>All Quotation</a:t>
            </a:r>
            <a:endParaRPr lang="en-IN" sz="1700" b="1" dirty="0">
              <a:solidFill>
                <a:srgbClr val="152C3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45F90-B271-4E15-BD59-3EA9F8242D87}"/>
              </a:ext>
            </a:extLst>
          </p:cNvPr>
          <p:cNvSpPr/>
          <p:nvPr/>
        </p:nvSpPr>
        <p:spPr>
          <a:xfrm>
            <a:off x="10172280" y="2221941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00" b="1" dirty="0">
              <a:solidFill>
                <a:srgbClr val="152C3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380F6-6D54-4649-AF1D-7198BB458A84}"/>
              </a:ext>
            </a:extLst>
          </p:cNvPr>
          <p:cNvSpPr/>
          <p:nvPr/>
        </p:nvSpPr>
        <p:spPr>
          <a:xfrm>
            <a:off x="10172281" y="3428999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>
              <a:solidFill>
                <a:srgbClr val="152C3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67BC1-04D4-42E3-BA8E-8276D18B556B}"/>
              </a:ext>
            </a:extLst>
          </p:cNvPr>
          <p:cNvSpPr/>
          <p:nvPr/>
        </p:nvSpPr>
        <p:spPr>
          <a:xfrm>
            <a:off x="10172280" y="4636057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B977E-234B-4276-9F39-7FD81B3CE99A}"/>
              </a:ext>
            </a:extLst>
          </p:cNvPr>
          <p:cNvSpPr/>
          <p:nvPr/>
        </p:nvSpPr>
        <p:spPr>
          <a:xfrm>
            <a:off x="10172279" y="5843115"/>
            <a:ext cx="1446963" cy="41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52C3E"/>
                </a:solidFill>
              </a:rPr>
              <a:t>Exit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B6A05-76A1-4283-965D-4F90B9D8C8A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30146"/>
            <a:ext cx="12192000" cy="6614326"/>
            <a:chOff x="0" y="0"/>
            <a:chExt cx="12192000" cy="66143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A33524-AA5A-4502-9F5C-2457136E4A33}"/>
                </a:ext>
              </a:extLst>
            </p:cNvPr>
            <p:cNvSpPr/>
            <p:nvPr/>
          </p:nvSpPr>
          <p:spPr>
            <a:xfrm>
              <a:off x="0" y="0"/>
              <a:ext cx="12192000" cy="411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GDAS Costing System</a:t>
              </a:r>
              <a:endPara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05FBB3-6F8E-4A18-A8CC-DBDAD79C7D87}"/>
                </a:ext>
              </a:extLst>
            </p:cNvPr>
            <p:cNvSpPr/>
            <p:nvPr/>
          </p:nvSpPr>
          <p:spPr>
            <a:xfrm>
              <a:off x="572755" y="655654"/>
              <a:ext cx="11046487" cy="59586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5FFDD0-1CF5-45B1-96A5-A4C4B6D9C578}"/>
                </a:ext>
              </a:extLst>
            </p:cNvPr>
            <p:cNvSpPr/>
            <p:nvPr/>
          </p:nvSpPr>
          <p:spPr>
            <a:xfrm>
              <a:off x="572755" y="655655"/>
              <a:ext cx="11046487" cy="359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Accessories 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937B26-DBE4-4D21-A552-606987BA86FF}"/>
              </a:ext>
            </a:extLst>
          </p:cNvPr>
          <p:cNvSpPr/>
          <p:nvPr/>
        </p:nvSpPr>
        <p:spPr>
          <a:xfrm>
            <a:off x="807581" y="1248507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 No.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CBB0FA-890E-4F62-9EC7-7D0803E3FA36}"/>
              </a:ext>
            </a:extLst>
          </p:cNvPr>
          <p:cNvSpPr/>
          <p:nvPr/>
        </p:nvSpPr>
        <p:spPr>
          <a:xfrm>
            <a:off x="2456383" y="1248507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57AED4-C1FA-44D2-B99F-01C05794D41A}"/>
              </a:ext>
            </a:extLst>
          </p:cNvPr>
          <p:cNvSpPr/>
          <p:nvPr/>
        </p:nvSpPr>
        <p:spPr>
          <a:xfrm>
            <a:off x="807581" y="1847949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B0309-5F87-4444-B5E0-4E59B07B7579}"/>
              </a:ext>
            </a:extLst>
          </p:cNvPr>
          <p:cNvSpPr/>
          <p:nvPr/>
        </p:nvSpPr>
        <p:spPr>
          <a:xfrm>
            <a:off x="2456383" y="1847949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52C3E"/>
                </a:solidFill>
              </a:rPr>
              <a:t>02/02/2021</a:t>
            </a:r>
            <a:endParaRPr lang="en-IN" dirty="0">
              <a:solidFill>
                <a:srgbClr val="152C3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2DD8E7-3735-4E46-9C69-0094485D5B1B}"/>
              </a:ext>
            </a:extLst>
          </p:cNvPr>
          <p:cNvSpPr/>
          <p:nvPr/>
        </p:nvSpPr>
        <p:spPr>
          <a:xfrm>
            <a:off x="807582" y="2447398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09C25A-5675-4A39-9FE0-0CC063746ACF}"/>
              </a:ext>
            </a:extLst>
          </p:cNvPr>
          <p:cNvSpPr/>
          <p:nvPr/>
        </p:nvSpPr>
        <p:spPr>
          <a:xfrm>
            <a:off x="2456383" y="2447398"/>
            <a:ext cx="2221561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23531-7550-4EE7-866E-0CA91B62654E}"/>
              </a:ext>
            </a:extLst>
          </p:cNvPr>
          <p:cNvSpPr/>
          <p:nvPr/>
        </p:nvSpPr>
        <p:spPr>
          <a:xfrm>
            <a:off x="807581" y="3049669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26EB99-836F-49AA-B18E-B34BB8C43192}"/>
              </a:ext>
            </a:extLst>
          </p:cNvPr>
          <p:cNvSpPr/>
          <p:nvPr/>
        </p:nvSpPr>
        <p:spPr>
          <a:xfrm>
            <a:off x="2456383" y="3049669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EC8BF-C670-4BC8-8EF4-0975EA059BB8}"/>
              </a:ext>
            </a:extLst>
          </p:cNvPr>
          <p:cNvSpPr/>
          <p:nvPr/>
        </p:nvSpPr>
        <p:spPr>
          <a:xfrm>
            <a:off x="807581" y="3651938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902BEC-3707-446D-A90B-57B4E007D097}"/>
              </a:ext>
            </a:extLst>
          </p:cNvPr>
          <p:cNvSpPr/>
          <p:nvPr/>
        </p:nvSpPr>
        <p:spPr>
          <a:xfrm>
            <a:off x="2456383" y="3651938"/>
            <a:ext cx="2221560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D39F5D-3A33-4E3A-9E74-2C8CAF5B2385}"/>
              </a:ext>
            </a:extLst>
          </p:cNvPr>
          <p:cNvSpPr/>
          <p:nvPr/>
        </p:nvSpPr>
        <p:spPr>
          <a:xfrm>
            <a:off x="807582" y="4254207"/>
            <a:ext cx="1205802" cy="292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Rate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A265EF-92CE-4322-8DCB-40AF5BC8FA67}"/>
              </a:ext>
            </a:extLst>
          </p:cNvPr>
          <p:cNvSpPr/>
          <p:nvPr/>
        </p:nvSpPr>
        <p:spPr>
          <a:xfrm>
            <a:off x="2456384" y="4254207"/>
            <a:ext cx="2221559" cy="29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8DCE84-52B9-4E75-9697-C08D61C63CA5}"/>
              </a:ext>
            </a:extLst>
          </p:cNvPr>
          <p:cNvSpPr/>
          <p:nvPr/>
        </p:nvSpPr>
        <p:spPr>
          <a:xfrm>
            <a:off x="807582" y="608653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Save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850C5B-35D9-4B7A-B72F-328D36C3CB95}"/>
              </a:ext>
            </a:extLst>
          </p:cNvPr>
          <p:cNvSpPr/>
          <p:nvPr/>
        </p:nvSpPr>
        <p:spPr>
          <a:xfrm>
            <a:off x="2105061" y="6075484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Edit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F4090-3745-431F-82CD-38081C936884}"/>
              </a:ext>
            </a:extLst>
          </p:cNvPr>
          <p:cNvSpPr/>
          <p:nvPr/>
        </p:nvSpPr>
        <p:spPr>
          <a:xfrm>
            <a:off x="3408534" y="608653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Delete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77CCB-6D26-41A7-B882-37215F5000AF}"/>
              </a:ext>
            </a:extLst>
          </p:cNvPr>
          <p:cNvSpPr/>
          <p:nvPr/>
        </p:nvSpPr>
        <p:spPr>
          <a:xfrm>
            <a:off x="4712007" y="6075484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Close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36" name="Table 46">
            <a:extLst>
              <a:ext uri="{FF2B5EF4-FFF2-40B4-BE49-F238E27FC236}">
                <a16:creationId xmlns:a16="http://schemas.microsoft.com/office/drawing/2014/main" id="{83585116-F22F-4714-BAA7-38AC8C7C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2311"/>
              </p:ext>
            </p:extLst>
          </p:nvPr>
        </p:nvGraphicFramePr>
        <p:xfrm>
          <a:off x="6096000" y="1248506"/>
          <a:ext cx="4685519" cy="519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>
                  <a:extLst>
                    <a:ext uri="{9D8B030D-6E8A-4147-A177-3AD203B41FA5}">
                      <a16:colId xmlns:a16="http://schemas.microsoft.com/office/drawing/2014/main" val="214080959"/>
                    </a:ext>
                  </a:extLst>
                </a:gridCol>
                <a:gridCol w="2471895">
                  <a:extLst>
                    <a:ext uri="{9D8B030D-6E8A-4147-A177-3AD203B41FA5}">
                      <a16:colId xmlns:a16="http://schemas.microsoft.com/office/drawing/2014/main" val="843350137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1924895647"/>
                    </a:ext>
                  </a:extLst>
                </a:gridCol>
                <a:gridCol w="813554">
                  <a:extLst>
                    <a:ext uri="{9D8B030D-6E8A-4147-A177-3AD203B41FA5}">
                      <a16:colId xmlns:a16="http://schemas.microsoft.com/office/drawing/2014/main" val="2912164100"/>
                    </a:ext>
                  </a:extLst>
                </a:gridCol>
              </a:tblGrid>
              <a:tr h="390805">
                <a:tc>
                  <a:txBody>
                    <a:bodyPr/>
                    <a:lstStyle/>
                    <a:p>
                      <a:r>
                        <a:rPr lang="en-US" sz="1500" dirty="0"/>
                        <a:t>Sr No.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Unit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Rate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89835"/>
                  </a:ext>
                </a:extLst>
              </a:tr>
              <a:tr h="5075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VENT MIDDLE EURO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9405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42889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87417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8869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02846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9972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84515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07160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59089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4167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10989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3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0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BC602-9AE2-4EE5-8979-A997157513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56CBF5-AE71-4AC0-86B5-7CCA1D10FC6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92EBF72-55AD-46A2-9D79-AB12AB22E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561" y="0"/>
                <a:ext cx="6862878" cy="68580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2C5EA7-FCA5-4FBF-B332-E164B40B661A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119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GDAS Costing System</a:t>
                </a:r>
                <a:endParaRPr lang="en-I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6352FD-6419-4D87-9843-C101AE416506}"/>
                  </a:ext>
                </a:extLst>
              </p:cNvPr>
              <p:cNvSpPr/>
              <p:nvPr/>
            </p:nvSpPr>
            <p:spPr>
              <a:xfrm>
                <a:off x="572758" y="1014883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Materials</a:t>
                </a:r>
                <a:endParaRPr lang="en-IN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255620-90F5-44E6-BC1E-F151E247AAF7}"/>
                  </a:ext>
                </a:extLst>
              </p:cNvPr>
              <p:cNvSpPr/>
              <p:nvPr/>
            </p:nvSpPr>
            <p:spPr>
              <a:xfrm>
                <a:off x="572756" y="2221941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Accessories</a:t>
                </a:r>
                <a:endParaRPr lang="en-IN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6376D7-F186-4A8C-9D11-7E9F4F9087A9}"/>
                  </a:ext>
                </a:extLst>
              </p:cNvPr>
              <p:cNvSpPr/>
              <p:nvPr/>
            </p:nvSpPr>
            <p:spPr>
              <a:xfrm>
                <a:off x="572757" y="3428999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Products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FCD937-C68F-41A2-B984-AA1599F8EC7F}"/>
                  </a:ext>
                </a:extLst>
              </p:cNvPr>
              <p:cNvSpPr/>
              <p:nvPr/>
            </p:nvSpPr>
            <p:spPr>
              <a:xfrm>
                <a:off x="572756" y="4636057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Quotation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728DDB-112C-47D3-9EDE-8E26309DEEFB}"/>
                  </a:ext>
                </a:extLst>
              </p:cNvPr>
              <p:cNvSpPr/>
              <p:nvPr/>
            </p:nvSpPr>
            <p:spPr>
              <a:xfrm>
                <a:off x="572755" y="5843115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Print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AF6D7C-BA09-4F99-9C95-75BD47D4AF74}"/>
                  </a:ext>
                </a:extLst>
              </p:cNvPr>
              <p:cNvSpPr/>
              <p:nvPr/>
            </p:nvSpPr>
            <p:spPr>
              <a:xfrm>
                <a:off x="10172282" y="1014883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All Quotation</a:t>
                </a:r>
                <a:endParaRPr lang="en-IN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4A97B6-4EEC-4DAC-BD00-1E152F480068}"/>
                  </a:ext>
                </a:extLst>
              </p:cNvPr>
              <p:cNvSpPr/>
              <p:nvPr/>
            </p:nvSpPr>
            <p:spPr>
              <a:xfrm>
                <a:off x="10172280" y="2221941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EE9912-A42D-4643-B9BB-4449F973D4E4}"/>
                  </a:ext>
                </a:extLst>
              </p:cNvPr>
              <p:cNvSpPr/>
              <p:nvPr/>
            </p:nvSpPr>
            <p:spPr>
              <a:xfrm>
                <a:off x="10172281" y="3428999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CC2A9E-D977-4C96-96A6-D6CA2288AEE4}"/>
                  </a:ext>
                </a:extLst>
              </p:cNvPr>
              <p:cNvSpPr/>
              <p:nvPr/>
            </p:nvSpPr>
            <p:spPr>
              <a:xfrm>
                <a:off x="10172280" y="4636057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AA0E5D-FA44-4F84-A270-5B6E4D5E7D16}"/>
                  </a:ext>
                </a:extLst>
              </p:cNvPr>
              <p:cNvSpPr/>
              <p:nvPr/>
            </p:nvSpPr>
            <p:spPr>
              <a:xfrm>
                <a:off x="10172279" y="5843115"/>
                <a:ext cx="1446963" cy="411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Exit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3C3589-858E-4B70-80F6-D89534CC9FE0}"/>
                </a:ext>
              </a:extLst>
            </p:cNvPr>
            <p:cNvSpPr/>
            <p:nvPr/>
          </p:nvSpPr>
          <p:spPr>
            <a:xfrm>
              <a:off x="572755" y="625508"/>
              <a:ext cx="11046487" cy="59586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62945-F7D9-4B82-8A14-74D85E242DC3}"/>
                </a:ext>
              </a:extLst>
            </p:cNvPr>
            <p:cNvSpPr/>
            <p:nvPr/>
          </p:nvSpPr>
          <p:spPr>
            <a:xfrm>
              <a:off x="572755" y="625509"/>
              <a:ext cx="11046487" cy="359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Products 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FA310-32AD-45E7-9C01-DEC7C881418E}"/>
              </a:ext>
            </a:extLst>
          </p:cNvPr>
          <p:cNvSpPr/>
          <p:nvPr/>
        </p:nvSpPr>
        <p:spPr>
          <a:xfrm>
            <a:off x="743578" y="1165609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 No.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65EE6C-9DC4-4F3D-9F7D-8E8196C635C1}"/>
              </a:ext>
            </a:extLst>
          </p:cNvPr>
          <p:cNvSpPr/>
          <p:nvPr/>
        </p:nvSpPr>
        <p:spPr>
          <a:xfrm>
            <a:off x="2075202" y="1165603"/>
            <a:ext cx="747432" cy="291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B8B6-73D3-49A1-A077-BC5881902CD0}"/>
              </a:ext>
            </a:extLst>
          </p:cNvPr>
          <p:cNvSpPr/>
          <p:nvPr/>
        </p:nvSpPr>
        <p:spPr>
          <a:xfrm>
            <a:off x="3043846" y="1165607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9DCC12-FB4B-4352-B783-8EF5779DCF26}"/>
              </a:ext>
            </a:extLst>
          </p:cNvPr>
          <p:cNvSpPr/>
          <p:nvPr/>
        </p:nvSpPr>
        <p:spPr>
          <a:xfrm>
            <a:off x="4376126" y="1165606"/>
            <a:ext cx="1276140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0D696-1C9D-4319-8C50-A5A4D39E628F}"/>
              </a:ext>
            </a:extLst>
          </p:cNvPr>
          <p:cNvSpPr/>
          <p:nvPr/>
        </p:nvSpPr>
        <p:spPr>
          <a:xfrm>
            <a:off x="5873478" y="1165603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4877F-AF8A-419A-861C-ABC657DE5F8E}"/>
              </a:ext>
            </a:extLst>
          </p:cNvPr>
          <p:cNvSpPr/>
          <p:nvPr/>
        </p:nvSpPr>
        <p:spPr>
          <a:xfrm>
            <a:off x="7205758" y="1165602"/>
            <a:ext cx="4242664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953EC-5D00-4C53-A68C-EDDBDC65D776}"/>
              </a:ext>
            </a:extLst>
          </p:cNvPr>
          <p:cNvSpPr/>
          <p:nvPr/>
        </p:nvSpPr>
        <p:spPr>
          <a:xfrm>
            <a:off x="5873478" y="1583938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9A330A-5BCD-4744-8F31-5AF536E125F9}"/>
              </a:ext>
            </a:extLst>
          </p:cNvPr>
          <p:cNvSpPr/>
          <p:nvPr/>
        </p:nvSpPr>
        <p:spPr>
          <a:xfrm>
            <a:off x="7205757" y="1590284"/>
            <a:ext cx="4242664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71BFFA-C979-45D1-8FE4-944B84F1EF1E}"/>
              </a:ext>
            </a:extLst>
          </p:cNvPr>
          <p:cNvSpPr/>
          <p:nvPr/>
        </p:nvSpPr>
        <p:spPr>
          <a:xfrm>
            <a:off x="807582" y="608653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Save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4A6CCB-0197-4374-9954-A6E6EACA4F90}"/>
              </a:ext>
            </a:extLst>
          </p:cNvPr>
          <p:cNvSpPr/>
          <p:nvPr/>
        </p:nvSpPr>
        <p:spPr>
          <a:xfrm>
            <a:off x="2105061" y="6075484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Edit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D8C738-1629-4C9C-B767-EBD92893AFC7}"/>
              </a:ext>
            </a:extLst>
          </p:cNvPr>
          <p:cNvSpPr/>
          <p:nvPr/>
        </p:nvSpPr>
        <p:spPr>
          <a:xfrm>
            <a:off x="7937661" y="6070457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Delete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A63342-33A5-43AB-BC45-617B39C81414}"/>
              </a:ext>
            </a:extLst>
          </p:cNvPr>
          <p:cNvSpPr/>
          <p:nvPr/>
        </p:nvSpPr>
        <p:spPr>
          <a:xfrm>
            <a:off x="9230940" y="607547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Close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B8B208-7FBC-4084-8BA4-FEDD1EE5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6844"/>
              </p:ext>
            </p:extLst>
          </p:nvPr>
        </p:nvGraphicFramePr>
        <p:xfrm>
          <a:off x="742922" y="2134714"/>
          <a:ext cx="10705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8">
                  <a:extLst>
                    <a:ext uri="{9D8B030D-6E8A-4147-A177-3AD203B41FA5}">
                      <a16:colId xmlns:a16="http://schemas.microsoft.com/office/drawing/2014/main" val="4074997298"/>
                    </a:ext>
                  </a:extLst>
                </a:gridCol>
                <a:gridCol w="4508032">
                  <a:extLst>
                    <a:ext uri="{9D8B030D-6E8A-4147-A177-3AD203B41FA5}">
                      <a16:colId xmlns:a16="http://schemas.microsoft.com/office/drawing/2014/main" val="2999762989"/>
                    </a:ext>
                  </a:extLst>
                </a:gridCol>
                <a:gridCol w="3791906">
                  <a:extLst>
                    <a:ext uri="{9D8B030D-6E8A-4147-A177-3AD203B41FA5}">
                      <a16:colId xmlns:a16="http://schemas.microsoft.com/office/drawing/2014/main" val="1476640550"/>
                    </a:ext>
                  </a:extLst>
                </a:gridCol>
                <a:gridCol w="1560844">
                  <a:extLst>
                    <a:ext uri="{9D8B030D-6E8A-4147-A177-3AD203B41FA5}">
                      <a16:colId xmlns:a16="http://schemas.microsoft.com/office/drawing/2014/main" val="42926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8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7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86237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DCDA436-DE8B-4E1E-BFF1-0F419C47258F}"/>
              </a:ext>
            </a:extLst>
          </p:cNvPr>
          <p:cNvSpPr/>
          <p:nvPr/>
        </p:nvSpPr>
        <p:spPr>
          <a:xfrm>
            <a:off x="3402540" y="6070457"/>
            <a:ext cx="1962911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Add material Group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E1E20-7666-4B55-8E8D-FFCE867570D8}"/>
              </a:ext>
            </a:extLst>
          </p:cNvPr>
          <p:cNvSpPr/>
          <p:nvPr/>
        </p:nvSpPr>
        <p:spPr>
          <a:xfrm>
            <a:off x="5600278" y="6070457"/>
            <a:ext cx="2102556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Add Accessory Group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8B18F9-5E8C-47C0-989F-31C7EC9A001B}"/>
              </a:ext>
            </a:extLst>
          </p:cNvPr>
          <p:cNvSpPr/>
          <p:nvPr/>
        </p:nvSpPr>
        <p:spPr>
          <a:xfrm>
            <a:off x="749848" y="1588400"/>
            <a:ext cx="126987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738F49-1099-4A83-8F2D-C86476171F6B}"/>
              </a:ext>
            </a:extLst>
          </p:cNvPr>
          <p:cNvSpPr/>
          <p:nvPr/>
        </p:nvSpPr>
        <p:spPr>
          <a:xfrm>
            <a:off x="2075202" y="1585394"/>
            <a:ext cx="3577061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7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D15DD-471B-4149-B9B0-8BD14071F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7966C7-9B53-4CB2-BD8D-ADDF4FCA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561" y="0"/>
              <a:ext cx="6862878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9D0B80-8451-436B-A733-F8BB3ED06454}"/>
                </a:ext>
              </a:extLst>
            </p:cNvPr>
            <p:cNvSpPr/>
            <p:nvPr/>
          </p:nvSpPr>
          <p:spPr>
            <a:xfrm>
              <a:off x="0" y="0"/>
              <a:ext cx="12192000" cy="411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GDAS Costing System</a:t>
              </a:r>
              <a:endPara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1ABF9E-5E36-4C29-82EF-868D6B9876E9}"/>
                </a:ext>
              </a:extLst>
            </p:cNvPr>
            <p:cNvSpPr/>
            <p:nvPr/>
          </p:nvSpPr>
          <p:spPr>
            <a:xfrm>
              <a:off x="572758" y="1014883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Materials</a:t>
              </a:r>
              <a:endParaRPr lang="en-IN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50F854-A5E0-4D26-B0B8-436D4C850F6F}"/>
                </a:ext>
              </a:extLst>
            </p:cNvPr>
            <p:cNvSpPr/>
            <p:nvPr/>
          </p:nvSpPr>
          <p:spPr>
            <a:xfrm>
              <a:off x="572756" y="2221941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Accessories</a:t>
              </a:r>
              <a:endParaRPr lang="en-IN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C000E-3342-49B8-B976-06BEFFE39D82}"/>
                </a:ext>
              </a:extLst>
            </p:cNvPr>
            <p:cNvSpPr/>
            <p:nvPr/>
          </p:nvSpPr>
          <p:spPr>
            <a:xfrm>
              <a:off x="572757" y="3428999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Products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107FEE-9445-4D55-B73D-EA96F37CFBB9}"/>
                </a:ext>
              </a:extLst>
            </p:cNvPr>
            <p:cNvSpPr/>
            <p:nvPr/>
          </p:nvSpPr>
          <p:spPr>
            <a:xfrm>
              <a:off x="572756" y="4636057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Quotation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655C95-5820-4650-8906-29F2ED62A1C5}"/>
                </a:ext>
              </a:extLst>
            </p:cNvPr>
            <p:cNvSpPr/>
            <p:nvPr/>
          </p:nvSpPr>
          <p:spPr>
            <a:xfrm>
              <a:off x="572755" y="5843115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AD5DD3-EADD-48D3-B7EC-E1637C20C6CD}"/>
                </a:ext>
              </a:extLst>
            </p:cNvPr>
            <p:cNvSpPr/>
            <p:nvPr/>
          </p:nvSpPr>
          <p:spPr>
            <a:xfrm>
              <a:off x="10172282" y="1014883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6CC6ED-EA7A-4FD2-A024-088525BF4D87}"/>
                </a:ext>
              </a:extLst>
            </p:cNvPr>
            <p:cNvSpPr/>
            <p:nvPr/>
          </p:nvSpPr>
          <p:spPr>
            <a:xfrm>
              <a:off x="10172280" y="2221941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97C56E-2C86-492A-BE38-82A73E059F8B}"/>
                </a:ext>
              </a:extLst>
            </p:cNvPr>
            <p:cNvSpPr/>
            <p:nvPr/>
          </p:nvSpPr>
          <p:spPr>
            <a:xfrm>
              <a:off x="10172281" y="3428999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All Products</a:t>
              </a:r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6D9DF7-A093-45C9-BB8E-DBC7B80ECD6E}"/>
                </a:ext>
              </a:extLst>
            </p:cNvPr>
            <p:cNvSpPr/>
            <p:nvPr/>
          </p:nvSpPr>
          <p:spPr>
            <a:xfrm>
              <a:off x="10172280" y="4636057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>
                  <a:solidFill>
                    <a:schemeClr val="tx1"/>
                  </a:solidFill>
                </a:rPr>
                <a:t>All Quotation</a:t>
              </a:r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07A37E-DA4C-41BD-B248-7D1CC201352F}"/>
                </a:ext>
              </a:extLst>
            </p:cNvPr>
            <p:cNvSpPr/>
            <p:nvPr/>
          </p:nvSpPr>
          <p:spPr>
            <a:xfrm>
              <a:off x="10172279" y="5843115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Exit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14F6C-E80F-4CD0-B720-0F2F6F723247}"/>
              </a:ext>
            </a:extLst>
          </p:cNvPr>
          <p:cNvSpPr/>
          <p:nvPr/>
        </p:nvSpPr>
        <p:spPr>
          <a:xfrm>
            <a:off x="365090" y="535073"/>
            <a:ext cx="11455121" cy="6199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2,365,550 </a:t>
            </a:r>
            <a:endParaRPr lang="en-IN" sz="1800" b="0" i="0" u="none" strike="noStrike" kern="1200" baseline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7A63D-48CD-4D24-BBC2-3CB8DBAD2C53}"/>
              </a:ext>
            </a:extLst>
          </p:cNvPr>
          <p:cNvSpPr/>
          <p:nvPr/>
        </p:nvSpPr>
        <p:spPr>
          <a:xfrm>
            <a:off x="365090" y="532561"/>
            <a:ext cx="11455121" cy="359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Quotation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F288EC-9584-4835-83AF-898FEFE7E427}"/>
              </a:ext>
            </a:extLst>
          </p:cNvPr>
          <p:cNvSpPr/>
          <p:nvPr/>
        </p:nvSpPr>
        <p:spPr>
          <a:xfrm>
            <a:off x="452175" y="970786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QTN No.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5326C-CB50-46B7-AFB3-71C4B7AD2682}"/>
              </a:ext>
            </a:extLst>
          </p:cNvPr>
          <p:cNvSpPr/>
          <p:nvPr/>
        </p:nvSpPr>
        <p:spPr>
          <a:xfrm>
            <a:off x="3645790" y="970786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 No.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B4965C-2D48-4636-8BDD-1F8DA32A67E8}"/>
              </a:ext>
            </a:extLst>
          </p:cNvPr>
          <p:cNvSpPr/>
          <p:nvPr/>
        </p:nvSpPr>
        <p:spPr>
          <a:xfrm>
            <a:off x="4982399" y="985228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D083D5-235F-4255-AC73-3947A60F9025}"/>
              </a:ext>
            </a:extLst>
          </p:cNvPr>
          <p:cNvSpPr/>
          <p:nvPr/>
        </p:nvSpPr>
        <p:spPr>
          <a:xfrm>
            <a:off x="451519" y="1355628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73DE16-52FB-496C-ADA8-0941BAD483D8}"/>
              </a:ext>
            </a:extLst>
          </p:cNvPr>
          <p:cNvSpPr/>
          <p:nvPr/>
        </p:nvSpPr>
        <p:spPr>
          <a:xfrm>
            <a:off x="1783799" y="1355628"/>
            <a:ext cx="4369014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CAAB44-40EA-4FF7-A25D-ACF65B8E1867}"/>
              </a:ext>
            </a:extLst>
          </p:cNvPr>
          <p:cNvSpPr/>
          <p:nvPr/>
        </p:nvSpPr>
        <p:spPr>
          <a:xfrm>
            <a:off x="5514743" y="1789050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C68EEB-E563-47D7-9035-370117C2F51F}"/>
              </a:ext>
            </a:extLst>
          </p:cNvPr>
          <p:cNvSpPr/>
          <p:nvPr/>
        </p:nvSpPr>
        <p:spPr>
          <a:xfrm>
            <a:off x="6854213" y="1790933"/>
            <a:ext cx="4883344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7435A6-7ADD-4A90-8A6A-CE7AA647543D}"/>
              </a:ext>
            </a:extLst>
          </p:cNvPr>
          <p:cNvSpPr/>
          <p:nvPr/>
        </p:nvSpPr>
        <p:spPr>
          <a:xfrm>
            <a:off x="454443" y="1775279"/>
            <a:ext cx="126987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8723D-4F02-4276-B604-AD47535595E4}"/>
              </a:ext>
            </a:extLst>
          </p:cNvPr>
          <p:cNvSpPr/>
          <p:nvPr/>
        </p:nvSpPr>
        <p:spPr>
          <a:xfrm>
            <a:off x="1788246" y="1789050"/>
            <a:ext cx="3577061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79EDE-19D4-4F34-8466-1DBBE335D86E}"/>
              </a:ext>
            </a:extLst>
          </p:cNvPr>
          <p:cNvSpPr/>
          <p:nvPr/>
        </p:nvSpPr>
        <p:spPr>
          <a:xfrm>
            <a:off x="6854213" y="970785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1F1BA4-271D-46FE-9AD9-0C147AF6157C}"/>
              </a:ext>
            </a:extLst>
          </p:cNvPr>
          <p:cNvSpPr/>
          <p:nvPr/>
        </p:nvSpPr>
        <p:spPr>
          <a:xfrm>
            <a:off x="8190822" y="970784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A21BF7-0E4B-46E0-8EAF-F9C106236555}"/>
              </a:ext>
            </a:extLst>
          </p:cNvPr>
          <p:cNvSpPr/>
          <p:nvPr/>
        </p:nvSpPr>
        <p:spPr>
          <a:xfrm>
            <a:off x="1783799" y="976479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142DB-A966-4434-871E-83B917767FAB}"/>
              </a:ext>
            </a:extLst>
          </p:cNvPr>
          <p:cNvSpPr/>
          <p:nvPr/>
        </p:nvSpPr>
        <p:spPr>
          <a:xfrm>
            <a:off x="6274202" y="1355626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 No.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BFB04-7EA4-4E48-81C6-04E047F73B7E}"/>
              </a:ext>
            </a:extLst>
          </p:cNvPr>
          <p:cNvSpPr/>
          <p:nvPr/>
        </p:nvSpPr>
        <p:spPr>
          <a:xfrm>
            <a:off x="7610811" y="1355625"/>
            <a:ext cx="2320778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BECB4B06-AD55-4C1A-8C09-824066E34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1190"/>
              </p:ext>
            </p:extLst>
          </p:nvPr>
        </p:nvGraphicFramePr>
        <p:xfrm>
          <a:off x="449632" y="2146326"/>
          <a:ext cx="1128603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380">
                  <a:extLst>
                    <a:ext uri="{9D8B030D-6E8A-4147-A177-3AD203B41FA5}">
                      <a16:colId xmlns:a16="http://schemas.microsoft.com/office/drawing/2014/main" val="1236204151"/>
                    </a:ext>
                  </a:extLst>
                </a:gridCol>
                <a:gridCol w="3125037">
                  <a:extLst>
                    <a:ext uri="{9D8B030D-6E8A-4147-A177-3AD203B41FA5}">
                      <a16:colId xmlns:a16="http://schemas.microsoft.com/office/drawing/2014/main" val="4273844487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937504140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3041421301"/>
                    </a:ext>
                  </a:extLst>
                </a:gridCol>
                <a:gridCol w="884255">
                  <a:extLst>
                    <a:ext uri="{9D8B030D-6E8A-4147-A177-3AD203B41FA5}">
                      <a16:colId xmlns:a16="http://schemas.microsoft.com/office/drawing/2014/main" val="2609182372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1866284440"/>
                    </a:ext>
                  </a:extLst>
                </a:gridCol>
                <a:gridCol w="1165608">
                  <a:extLst>
                    <a:ext uri="{9D8B030D-6E8A-4147-A177-3AD203B41FA5}">
                      <a16:colId xmlns:a16="http://schemas.microsoft.com/office/drawing/2014/main" val="3119878748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77814557"/>
                    </a:ext>
                  </a:extLst>
                </a:gridCol>
                <a:gridCol w="1498285">
                  <a:extLst>
                    <a:ext uri="{9D8B030D-6E8A-4147-A177-3AD203B41FA5}">
                      <a16:colId xmlns:a16="http://schemas.microsoft.com/office/drawing/2014/main" val="268460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Description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3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1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Curtain Wall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575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5000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2.88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2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5.75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1,182,775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2,365,550 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6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9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2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5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3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4256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sz="1600" b="0" i="0" baseline="0" dirty="0"/>
                        <a:t>Net Total</a:t>
                      </a:r>
                      <a:endParaRPr lang="en-IN" sz="1600" b="0" i="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7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7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7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7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UGX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2,365,550 </a:t>
                      </a:r>
                      <a:endParaRPr lang="en-IN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3766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endParaRPr lang="en-IN" sz="1600" b="0" i="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VAT @ 18%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7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UGX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4,25,799</a:t>
                      </a:r>
                      <a:endParaRPr lang="en-IN" sz="16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0348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endParaRPr lang="en-IN" sz="1600" b="0" i="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Grand Total</a:t>
                      </a:r>
                      <a:endParaRPr lang="en-IN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UGX</a:t>
                      </a:r>
                      <a:endParaRPr lang="en-IN" sz="16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/>
                        <a:t>27,91,349</a:t>
                      </a:r>
                      <a:endParaRPr lang="en-IN" sz="16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05113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EB92A60B-9822-47DE-A6C5-B6D342B20FB3}"/>
              </a:ext>
            </a:extLst>
          </p:cNvPr>
          <p:cNvSpPr/>
          <p:nvPr/>
        </p:nvSpPr>
        <p:spPr>
          <a:xfrm>
            <a:off x="451519" y="6300622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Save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08D7E5-C581-437A-810B-C31D96E815FD}"/>
              </a:ext>
            </a:extLst>
          </p:cNvPr>
          <p:cNvSpPr/>
          <p:nvPr/>
        </p:nvSpPr>
        <p:spPr>
          <a:xfrm>
            <a:off x="1748998" y="628957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Edit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29C062-CECD-416C-ACC8-26DBC6DB1CD9}"/>
              </a:ext>
            </a:extLst>
          </p:cNvPr>
          <p:cNvSpPr/>
          <p:nvPr/>
        </p:nvSpPr>
        <p:spPr>
          <a:xfrm>
            <a:off x="3052471" y="6300622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FAD2B-D0F7-4B9F-9AA9-E381639381C9}"/>
              </a:ext>
            </a:extLst>
          </p:cNvPr>
          <p:cNvSpPr/>
          <p:nvPr/>
        </p:nvSpPr>
        <p:spPr>
          <a:xfrm>
            <a:off x="4355944" y="628957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Delete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89040C-9E5A-4C47-91CF-1B66E98832B7}"/>
              </a:ext>
            </a:extLst>
          </p:cNvPr>
          <p:cNvSpPr/>
          <p:nvPr/>
        </p:nvSpPr>
        <p:spPr>
          <a:xfrm>
            <a:off x="5660514" y="6289573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Close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3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9D08B-A558-473E-8D72-FA0169E1626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4869268-6436-49A5-9F02-29BED352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561" y="0"/>
              <a:ext cx="6862878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CC02E5-698E-46CC-AE16-FAD79304E1A5}"/>
                </a:ext>
              </a:extLst>
            </p:cNvPr>
            <p:cNvSpPr/>
            <p:nvPr/>
          </p:nvSpPr>
          <p:spPr>
            <a:xfrm>
              <a:off x="0" y="0"/>
              <a:ext cx="12192000" cy="411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GDAS Costing System</a:t>
              </a:r>
              <a:endPara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3BC815-77E8-456E-BC8F-E1A59BF00964}"/>
                </a:ext>
              </a:extLst>
            </p:cNvPr>
            <p:cNvSpPr/>
            <p:nvPr/>
          </p:nvSpPr>
          <p:spPr>
            <a:xfrm>
              <a:off x="572758" y="1014883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Materials</a:t>
              </a:r>
              <a:endParaRPr lang="en-IN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59C153-0F77-49C0-A65D-1AFDD8500F4F}"/>
                </a:ext>
              </a:extLst>
            </p:cNvPr>
            <p:cNvSpPr/>
            <p:nvPr/>
          </p:nvSpPr>
          <p:spPr>
            <a:xfrm>
              <a:off x="572756" y="2221941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Accessories</a:t>
              </a:r>
              <a:endParaRPr lang="en-IN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225F6-DF79-4B7D-9D8D-5EF6328C1724}"/>
                </a:ext>
              </a:extLst>
            </p:cNvPr>
            <p:cNvSpPr/>
            <p:nvPr/>
          </p:nvSpPr>
          <p:spPr>
            <a:xfrm>
              <a:off x="572757" y="3428999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Product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10CE86-CC5A-4829-98A5-8622604356E4}"/>
                </a:ext>
              </a:extLst>
            </p:cNvPr>
            <p:cNvSpPr/>
            <p:nvPr/>
          </p:nvSpPr>
          <p:spPr>
            <a:xfrm>
              <a:off x="572756" y="4636057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Quotation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F00839-6B5B-447E-A429-ABC4060CD72F}"/>
                </a:ext>
              </a:extLst>
            </p:cNvPr>
            <p:cNvSpPr/>
            <p:nvPr/>
          </p:nvSpPr>
          <p:spPr>
            <a:xfrm>
              <a:off x="572755" y="5843115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DC2868-18F6-4781-85A6-BDAE4412B4BE}"/>
                </a:ext>
              </a:extLst>
            </p:cNvPr>
            <p:cNvSpPr/>
            <p:nvPr/>
          </p:nvSpPr>
          <p:spPr>
            <a:xfrm>
              <a:off x="10172282" y="1014883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2BD207-CA2F-4657-BD88-9B0834B8F60D}"/>
                </a:ext>
              </a:extLst>
            </p:cNvPr>
            <p:cNvSpPr/>
            <p:nvPr/>
          </p:nvSpPr>
          <p:spPr>
            <a:xfrm>
              <a:off x="10172280" y="2221941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8AF0D0-358A-4A55-86F5-B3DC3FD81E06}"/>
                </a:ext>
              </a:extLst>
            </p:cNvPr>
            <p:cNvSpPr/>
            <p:nvPr/>
          </p:nvSpPr>
          <p:spPr>
            <a:xfrm>
              <a:off x="10172281" y="3428999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All Products</a:t>
              </a:r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E487FF-2ED4-4F06-9B96-6A7E3151EE92}"/>
                </a:ext>
              </a:extLst>
            </p:cNvPr>
            <p:cNvSpPr/>
            <p:nvPr/>
          </p:nvSpPr>
          <p:spPr>
            <a:xfrm>
              <a:off x="10172280" y="4636057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>
                  <a:solidFill>
                    <a:schemeClr val="tx1"/>
                  </a:solidFill>
                </a:rPr>
                <a:t>All Quotation</a:t>
              </a:r>
              <a:endParaRPr lang="en-IN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18EEDF-16DB-4A1B-B6F4-4493FE55ECF2}"/>
                </a:ext>
              </a:extLst>
            </p:cNvPr>
            <p:cNvSpPr/>
            <p:nvPr/>
          </p:nvSpPr>
          <p:spPr>
            <a:xfrm>
              <a:off x="10172279" y="5843115"/>
              <a:ext cx="1446963" cy="41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Exit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0493CC-A65D-4133-BD0A-3E76BA502B65}"/>
              </a:ext>
            </a:extLst>
          </p:cNvPr>
          <p:cNvSpPr/>
          <p:nvPr/>
        </p:nvSpPr>
        <p:spPr>
          <a:xfrm>
            <a:off x="247859" y="655655"/>
            <a:ext cx="11696282" cy="595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564A5-E6D3-4A45-BA7F-CB73F32691E8}"/>
              </a:ext>
            </a:extLst>
          </p:cNvPr>
          <p:cNvSpPr/>
          <p:nvPr/>
        </p:nvSpPr>
        <p:spPr>
          <a:xfrm>
            <a:off x="247859" y="655655"/>
            <a:ext cx="11696282" cy="359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All Products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8E55E-EB78-47DE-9E07-2CBCE323D98F}"/>
              </a:ext>
            </a:extLst>
          </p:cNvPr>
          <p:cNvSpPr/>
          <p:nvPr/>
        </p:nvSpPr>
        <p:spPr>
          <a:xfrm>
            <a:off x="372751" y="1135462"/>
            <a:ext cx="1276141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46C64-3C9D-42C8-9949-8CD19EA4091B}"/>
              </a:ext>
            </a:extLst>
          </p:cNvPr>
          <p:cNvSpPr/>
          <p:nvPr/>
        </p:nvSpPr>
        <p:spPr>
          <a:xfrm>
            <a:off x="1773784" y="1135462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2C1B4-4CEA-45B2-A257-8DB4579583C5}"/>
              </a:ext>
            </a:extLst>
          </p:cNvPr>
          <p:cNvSpPr/>
          <p:nvPr/>
        </p:nvSpPr>
        <p:spPr>
          <a:xfrm>
            <a:off x="4313453" y="1135462"/>
            <a:ext cx="174076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E35D0-54A5-4705-8779-30804F67D608}"/>
              </a:ext>
            </a:extLst>
          </p:cNvPr>
          <p:cNvSpPr/>
          <p:nvPr/>
        </p:nvSpPr>
        <p:spPr>
          <a:xfrm>
            <a:off x="3698852" y="1135462"/>
            <a:ext cx="431971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914A3C-CC91-431B-B443-E6A95E94E99A}"/>
              </a:ext>
            </a:extLst>
          </p:cNvPr>
          <p:cNvSpPr/>
          <p:nvPr/>
        </p:nvSpPr>
        <p:spPr>
          <a:xfrm>
            <a:off x="372751" y="1541162"/>
            <a:ext cx="1276140" cy="291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82EF1F-5E74-4851-9D6C-D3A65611A15D}"/>
              </a:ext>
            </a:extLst>
          </p:cNvPr>
          <p:cNvSpPr/>
          <p:nvPr/>
        </p:nvSpPr>
        <p:spPr>
          <a:xfrm>
            <a:off x="1773783" y="1541161"/>
            <a:ext cx="4280437" cy="2914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814B850-D68A-4023-B361-5A799FF6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6609"/>
              </p:ext>
            </p:extLst>
          </p:nvPr>
        </p:nvGraphicFramePr>
        <p:xfrm>
          <a:off x="372752" y="1930536"/>
          <a:ext cx="114441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57">
                  <a:extLst>
                    <a:ext uri="{9D8B030D-6E8A-4147-A177-3AD203B41FA5}">
                      <a16:colId xmlns:a16="http://schemas.microsoft.com/office/drawing/2014/main" val="3266501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3006850018"/>
                    </a:ext>
                  </a:extLst>
                </a:gridCol>
                <a:gridCol w="3717890">
                  <a:extLst>
                    <a:ext uri="{9D8B030D-6E8A-4147-A177-3AD203B41FA5}">
                      <a16:colId xmlns:a16="http://schemas.microsoft.com/office/drawing/2014/main" val="3142553"/>
                    </a:ext>
                  </a:extLst>
                </a:gridCol>
                <a:gridCol w="3408594">
                  <a:extLst>
                    <a:ext uri="{9D8B030D-6E8A-4147-A177-3AD203B41FA5}">
                      <a16:colId xmlns:a16="http://schemas.microsoft.com/office/drawing/2014/main" val="2569822995"/>
                    </a:ext>
                  </a:extLst>
                </a:gridCol>
                <a:gridCol w="2288822">
                  <a:extLst>
                    <a:ext uri="{9D8B030D-6E8A-4147-A177-3AD203B41FA5}">
                      <a16:colId xmlns:a16="http://schemas.microsoft.com/office/drawing/2014/main" val="20979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9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6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6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7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1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7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0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223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732DFF3-EA82-4E3D-98D3-0F1BD025DDA5}"/>
              </a:ext>
            </a:extLst>
          </p:cNvPr>
          <p:cNvSpPr/>
          <p:nvPr/>
        </p:nvSpPr>
        <p:spPr>
          <a:xfrm>
            <a:off x="1675127" y="612710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Edit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AA39E5-339A-4AC2-98DA-B5C49A542AC2}"/>
              </a:ext>
            </a:extLst>
          </p:cNvPr>
          <p:cNvSpPr/>
          <p:nvPr/>
        </p:nvSpPr>
        <p:spPr>
          <a:xfrm>
            <a:off x="2979697" y="612710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Delete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11BE5D-CE8B-4B55-B1A4-A6F043DBD559}"/>
              </a:ext>
            </a:extLst>
          </p:cNvPr>
          <p:cNvSpPr/>
          <p:nvPr/>
        </p:nvSpPr>
        <p:spPr>
          <a:xfrm>
            <a:off x="4284267" y="6127108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Close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85C06-F42C-4736-B3BF-623E209C8D04}"/>
              </a:ext>
            </a:extLst>
          </p:cNvPr>
          <p:cNvSpPr/>
          <p:nvPr/>
        </p:nvSpPr>
        <p:spPr>
          <a:xfrm>
            <a:off x="370557" y="6121567"/>
            <a:ext cx="1062652" cy="359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New</a:t>
            </a:r>
            <a:endParaRPr lang="en-IN" sz="1700" b="1" dirty="0">
              <a:solidFill>
                <a:schemeClr val="tx1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9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285</Words>
  <Application>Microsoft Office PowerPoint</Application>
  <PresentationFormat>Widescreen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GDAS Costing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Patel</dc:creator>
  <cp:lastModifiedBy>Kishan Patel</cp:lastModifiedBy>
  <cp:revision>33</cp:revision>
  <dcterms:created xsi:type="dcterms:W3CDTF">2021-02-02T04:56:31Z</dcterms:created>
  <dcterms:modified xsi:type="dcterms:W3CDTF">2021-02-03T05:32:13Z</dcterms:modified>
</cp:coreProperties>
</file>