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7" r:id="rId4"/>
    <p:sldId id="268" r:id="rId5"/>
    <p:sldId id="258" r:id="rId6"/>
    <p:sldId id="260" r:id="rId7"/>
    <p:sldId id="269" r:id="rId8"/>
    <p:sldId id="261" r:id="rId9"/>
    <p:sldId id="262"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20FB4-34C4-4C98-9FE1-6411794CF1F2}" v="295" dt="2021-04-20T18:18:17.60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67" d="100"/>
          <a:sy n="67" d="100"/>
        </p:scale>
        <p:origin x="568"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5/10/2021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5/10/2021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5/10/2021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5/10/2021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5/10/2021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5/10/2021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5/10/2021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5/10/2021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5/10/2021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5/10/2021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5/10/2021</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onogodb.com/" TargetMode="External"/><Relationship Id="rId2" Type="http://schemas.openxmlformats.org/officeDocument/2006/relationships/hyperlink" Target="http://www.react.io/" TargetMode="External"/><Relationship Id="rId1" Type="http://schemas.openxmlformats.org/officeDocument/2006/relationships/slideLayout" Target="../slideLayouts/slideLayout2.xml"/><Relationship Id="rId4" Type="http://schemas.openxmlformats.org/officeDocument/2006/relationships/hyperlink" Target="http://www.nodej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E-Shopping Website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Amazona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a:t>
            </a:r>
            <a:br>
              <a:rPr lang="en-US" dirty="0"/>
            </a:b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pPr marL="0" indent="0">
              <a:buNone/>
            </a:pPr>
            <a:r>
              <a:rPr lang="en-US" dirty="0"/>
              <a:t>We all know that the online shopping field is growing and there are lots of soft wares available to provide these shopping services but not that type of software which can provide the cheap and best authenticated products directly from the manufacturers with no external interference.</a:t>
            </a:r>
          </a:p>
          <a:p>
            <a:pPr marL="0" indent="0">
              <a:buNone/>
            </a:pPr>
            <a:r>
              <a:rPr lang="en-US" dirty="0"/>
              <a:t>Ecommerce has been a growing field since many years , and in the covid -19 pandemic the prominence of e-commerce website reached its peak, as majority of people were struck at home, they used e-commerce websites for their shopping needs.</a:t>
            </a:r>
          </a:p>
          <a:p>
            <a:pPr marL="0" indent="0">
              <a:buNone/>
            </a:pPr>
            <a:r>
              <a:rPr lang="en-US" dirty="0"/>
              <a:t>Developing an e-shopping website for a large user-base and large product-base is an learning opportunity in both front end and backend side.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br>
              <a:rPr lang="en-US" dirty="0"/>
            </a:br>
            <a:endParaRPr lang="en-US" dirty="0"/>
          </a:p>
        </p:txBody>
      </p:sp>
      <p:sp>
        <p:nvSpPr>
          <p:cNvPr id="4" name="Content Placeholder 3">
            <a:extLst>
              <a:ext uri="{FF2B5EF4-FFF2-40B4-BE49-F238E27FC236}">
                <a16:creationId xmlns:a16="http://schemas.microsoft.com/office/drawing/2014/main" id="{AD92A09F-99E7-4B4A-B419-5FD6641AB792}"/>
              </a:ext>
            </a:extLst>
          </p:cNvPr>
          <p:cNvSpPr>
            <a:spLocks noGrp="1"/>
          </p:cNvSpPr>
          <p:nvPr>
            <p:ph idx="1"/>
          </p:nvPr>
        </p:nvSpPr>
        <p:spPr/>
        <p:txBody>
          <a:bodyPr vert="horz" lIns="91440" tIns="45720" rIns="91440" bIns="45720" rtlCol="0" anchor="t">
            <a:normAutofit/>
          </a:bodyPr>
          <a:lstStyle/>
          <a:p>
            <a:r>
              <a:rPr lang="en-US" dirty="0">
                <a:ea typeface="+mn-lt"/>
                <a:cs typeface="+mn-lt"/>
              </a:rPr>
              <a:t>This website will contain all the basic components of a e-commerce website, like product categories , login , carts , payments , authorization etc. </a:t>
            </a:r>
          </a:p>
          <a:p>
            <a:r>
              <a:rPr lang="en-US" dirty="0">
                <a:ea typeface="+mn-lt"/>
                <a:cs typeface="+mn-lt"/>
              </a:rPr>
              <a:t>This website will focus on security of users and we will focus on enhancing the experience of our users various standard features such as cart and payments will be provided to users , we will focus on creating a website that provides an absolutely amazing experience to users. </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5" name="Content Placeholder 4"/>
          <p:cNvSpPr>
            <a:spLocks noGrp="1"/>
          </p:cNvSpPr>
          <p:nvPr>
            <p:ph sz="half" idx="1"/>
          </p:nvPr>
        </p:nvSpPr>
        <p:spPr>
          <a:xfrm>
            <a:off x="1522413" y="1905000"/>
            <a:ext cx="8210981" cy="4267200"/>
          </a:xfrm>
        </p:spPr>
        <p:txBody>
          <a:bodyPr vert="horz" lIns="91440" tIns="45720" rIns="91440" bIns="45720" rtlCol="0" anchor="t">
            <a:noAutofit/>
          </a:bodyPr>
          <a:lstStyle/>
          <a:p>
            <a:pPr marL="0" indent="0">
              <a:buNone/>
            </a:pPr>
            <a:r>
              <a:rPr lang="en-US" dirty="0"/>
              <a:t>Sign-Up</a:t>
            </a:r>
          </a:p>
          <a:p>
            <a:pPr marL="0" indent="0">
              <a:buNone/>
            </a:pPr>
            <a:r>
              <a:rPr lang="en-US" dirty="0"/>
              <a:t>Login</a:t>
            </a:r>
          </a:p>
          <a:p>
            <a:pPr marL="0" indent="0">
              <a:buNone/>
            </a:pPr>
            <a:r>
              <a:rPr lang="en-US" dirty="0"/>
              <a:t>Categories Page </a:t>
            </a:r>
          </a:p>
          <a:p>
            <a:pPr marL="0" indent="0">
              <a:buNone/>
            </a:pPr>
            <a:r>
              <a:rPr lang="en-US" dirty="0"/>
              <a:t>Products Page </a:t>
            </a:r>
          </a:p>
          <a:p>
            <a:pPr marL="0" indent="0">
              <a:buNone/>
            </a:pPr>
            <a:r>
              <a:rPr lang="en-US" dirty="0"/>
              <a:t>Payments Page</a:t>
            </a:r>
          </a:p>
          <a:p>
            <a:pPr marL="0" indent="0">
              <a:buNone/>
            </a:pPr>
            <a:r>
              <a:rPr lang="en-US" dirty="0"/>
              <a:t>Dashboard Page</a:t>
            </a:r>
          </a:p>
          <a:p>
            <a:pPr marL="0" indent="0">
              <a:buNone/>
            </a:pPr>
            <a:r>
              <a:rPr lang="en-US" dirty="0"/>
              <a:t>Orders Page</a:t>
            </a:r>
          </a:p>
        </p:txBody>
      </p:sp>
      <p:sp>
        <p:nvSpPr>
          <p:cNvPr id="6" name="Content Placeholder 5">
            <a:extLst>
              <a:ext uri="{FF2B5EF4-FFF2-40B4-BE49-F238E27FC236}">
                <a16:creationId xmlns:a16="http://schemas.microsoft.com/office/drawing/2014/main" id="{FE9B7771-9B44-4F5D-8761-71DA263F0023}"/>
              </a:ext>
            </a:extLst>
          </p:cNvPr>
          <p:cNvSpPr>
            <a:spLocks noGrp="1"/>
          </p:cNvSpPr>
          <p:nvPr>
            <p:ph sz="half" idx="2"/>
          </p:nvPr>
        </p:nvSpPr>
        <p:spPr>
          <a:xfrm flipH="1">
            <a:off x="10885749" y="1905000"/>
            <a:ext cx="1032473" cy="4267200"/>
          </a:xfrm>
        </p:spPr>
        <p:txBody>
          <a:bodyPr/>
          <a:lstStyle/>
          <a:p>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20042"/>
            <a:ext cx="9144000" cy="1393520"/>
          </a:xfrm>
        </p:spPr>
        <p:txBody>
          <a:bodyPr/>
          <a:lstStyle/>
          <a:p>
            <a:r>
              <a:rPr lang="en-US" dirty="0"/>
              <a:t>SOFTWARE REQUIREMENT</a:t>
            </a:r>
            <a:br>
              <a:rPr lang="en-US" dirty="0"/>
            </a:br>
            <a:endParaRPr lang="en-US" dirty="0"/>
          </a:p>
        </p:txBody>
      </p:sp>
      <p:sp>
        <p:nvSpPr>
          <p:cNvPr id="3" name="Text Placeholder 2"/>
          <p:cNvSpPr>
            <a:spLocks noGrp="1"/>
          </p:cNvSpPr>
          <p:nvPr>
            <p:ph type="body" idx="1"/>
          </p:nvPr>
        </p:nvSpPr>
        <p:spPr>
          <a:xfrm>
            <a:off x="1522413" y="1261210"/>
            <a:ext cx="9143999" cy="4910990"/>
          </a:xfrm>
        </p:spPr>
        <p:txBody>
          <a:bodyPr/>
          <a:lstStyle/>
          <a:p>
            <a:endParaRPr lang="en-US" dirty="0"/>
          </a:p>
        </p:txBody>
      </p:sp>
      <p:graphicFrame>
        <p:nvGraphicFramePr>
          <p:cNvPr id="5" name="Table 4">
            <a:extLst>
              <a:ext uri="{FF2B5EF4-FFF2-40B4-BE49-F238E27FC236}">
                <a16:creationId xmlns:a16="http://schemas.microsoft.com/office/drawing/2014/main" id="{F957FD3C-3EA9-4886-A3C2-543A5E59C97C}"/>
              </a:ext>
            </a:extLst>
          </p:cNvPr>
          <p:cNvGraphicFramePr>
            <a:graphicFrameLocks noGrp="1"/>
          </p:cNvGraphicFramePr>
          <p:nvPr>
            <p:extLst>
              <p:ext uri="{D42A27DB-BD31-4B8C-83A1-F6EECF244321}">
                <p14:modId xmlns:p14="http://schemas.microsoft.com/office/powerpoint/2010/main" val="1159613222"/>
              </p:ext>
            </p:extLst>
          </p:nvPr>
        </p:nvGraphicFramePr>
        <p:xfrm>
          <a:off x="1522412" y="1261210"/>
          <a:ext cx="9045761" cy="4988760"/>
        </p:xfrm>
        <a:graphic>
          <a:graphicData uri="http://schemas.openxmlformats.org/drawingml/2006/table">
            <a:tbl>
              <a:tblPr firstRow="1" firstCol="1" bandRow="1">
                <a:tableStyleId>{6E25E649-3F16-4E02-A733-19D2CDBF48F0}</a:tableStyleId>
              </a:tblPr>
              <a:tblGrid>
                <a:gridCol w="5238858">
                  <a:extLst>
                    <a:ext uri="{9D8B030D-6E8A-4147-A177-3AD203B41FA5}">
                      <a16:colId xmlns:a16="http://schemas.microsoft.com/office/drawing/2014/main" val="3022353113"/>
                    </a:ext>
                  </a:extLst>
                </a:gridCol>
                <a:gridCol w="3806903">
                  <a:extLst>
                    <a:ext uri="{9D8B030D-6E8A-4147-A177-3AD203B41FA5}">
                      <a16:colId xmlns:a16="http://schemas.microsoft.com/office/drawing/2014/main" val="1924316000"/>
                    </a:ext>
                  </a:extLst>
                </a:gridCol>
              </a:tblGrid>
              <a:tr h="1269328">
                <a:tc>
                  <a:txBody>
                    <a:bodyPr/>
                    <a:lstStyle/>
                    <a:p>
                      <a:pPr algn="l">
                        <a:lnSpc>
                          <a:spcPct val="107000"/>
                        </a:lnSpc>
                      </a:pPr>
                      <a:r>
                        <a:rPr lang="en-US" dirty="0">
                          <a:effectLst/>
                        </a:rPr>
                        <a:t>Front End/Language </a:t>
                      </a:r>
                      <a:endParaRPr lang="en-US">
                        <a:effectLst/>
                      </a:endParaRPr>
                    </a:p>
                  </a:txBody>
                  <a:tcPr marL="0" marR="0" marT="0" marB="0"/>
                </a:tc>
                <a:tc>
                  <a:txBody>
                    <a:bodyPr/>
                    <a:lstStyle/>
                    <a:p>
                      <a:pPr>
                        <a:lnSpc>
                          <a:spcPct val="107000"/>
                        </a:lnSpc>
                      </a:pPr>
                      <a:r>
                        <a:rPr lang="en-US" dirty="0">
                          <a:effectLst/>
                        </a:rPr>
                        <a:t>React.js</a:t>
                      </a:r>
                    </a:p>
                  </a:txBody>
                  <a:tcPr marL="0" marR="0" marT="0" marB="0"/>
                </a:tc>
                <a:extLst>
                  <a:ext uri="{0D108BD9-81ED-4DB2-BD59-A6C34878D82A}">
                    <a16:rowId xmlns:a16="http://schemas.microsoft.com/office/drawing/2014/main" val="2381316018"/>
                  </a:ext>
                </a:extLst>
              </a:tr>
              <a:tr h="1269328">
                <a:tc>
                  <a:txBody>
                    <a:bodyPr/>
                    <a:lstStyle/>
                    <a:p>
                      <a:pPr algn="l">
                        <a:lnSpc>
                          <a:spcPct val="107000"/>
                        </a:lnSpc>
                      </a:pPr>
                      <a:r>
                        <a:rPr lang="en-US" dirty="0">
                          <a:effectLst/>
                        </a:rPr>
                        <a:t>Back End/Database </a:t>
                      </a:r>
                      <a:endParaRPr lang="en-US">
                        <a:effectLst/>
                      </a:endParaRPr>
                    </a:p>
                  </a:txBody>
                  <a:tcPr marL="0" marR="0" marT="0" marB="0"/>
                </a:tc>
                <a:tc>
                  <a:txBody>
                    <a:bodyPr/>
                    <a:lstStyle/>
                    <a:p>
                      <a:pPr>
                        <a:lnSpc>
                          <a:spcPct val="107000"/>
                        </a:lnSpc>
                      </a:pPr>
                      <a:r>
                        <a:rPr lang="en-US" dirty="0">
                          <a:effectLst/>
                        </a:rPr>
                        <a:t>:  MongoDB and Node.js</a:t>
                      </a:r>
                    </a:p>
                  </a:txBody>
                  <a:tcPr marL="0" marR="0" marT="0" marB="0"/>
                </a:tc>
                <a:extLst>
                  <a:ext uri="{0D108BD9-81ED-4DB2-BD59-A6C34878D82A}">
                    <a16:rowId xmlns:a16="http://schemas.microsoft.com/office/drawing/2014/main" val="3314383835"/>
                  </a:ext>
                </a:extLst>
              </a:tr>
              <a:tr h="2450104">
                <a:tc>
                  <a:txBody>
                    <a:bodyPr/>
                    <a:lstStyle/>
                    <a:p>
                      <a:pPr algn="l">
                        <a:lnSpc>
                          <a:spcPct val="107000"/>
                        </a:lnSpc>
                      </a:pPr>
                      <a:r>
                        <a:rPr lang="en-US" dirty="0">
                          <a:effectLst/>
                        </a:rPr>
                        <a:t>Operating System </a:t>
                      </a:r>
                      <a:endParaRPr lang="en-US">
                        <a:effectLst/>
                      </a:endParaRPr>
                    </a:p>
                  </a:txBody>
                  <a:tcPr marL="0" marR="0" marT="0" marB="0"/>
                </a:tc>
                <a:tc>
                  <a:txBody>
                    <a:bodyPr/>
                    <a:lstStyle/>
                    <a:p>
                      <a:pPr algn="l">
                        <a:lnSpc>
                          <a:spcPct val="107000"/>
                        </a:lnSpc>
                      </a:pPr>
                      <a:r>
                        <a:rPr lang="en-US" dirty="0">
                          <a:effectLst/>
                        </a:rPr>
                        <a:t>: Windows 8, 9, 10, XP</a:t>
                      </a:r>
                    </a:p>
                  </a:txBody>
                  <a:tcPr marL="0" marR="0" marT="0" marB="0"/>
                </a:tc>
                <a:extLst>
                  <a:ext uri="{0D108BD9-81ED-4DB2-BD59-A6C34878D82A}">
                    <a16:rowId xmlns:a16="http://schemas.microsoft.com/office/drawing/2014/main" val="3534823210"/>
                  </a:ext>
                </a:extLst>
              </a:tr>
            </a:tbl>
          </a:graphicData>
        </a:graphic>
      </p:graphicFrame>
      <p:sp>
        <p:nvSpPr>
          <p:cNvPr id="6" name="TextBox 5">
            <a:extLst>
              <a:ext uri="{FF2B5EF4-FFF2-40B4-BE49-F238E27FC236}">
                <a16:creationId xmlns:a16="http://schemas.microsoft.com/office/drawing/2014/main" id="{8B8B76D9-4CB8-4F76-9616-CE5A003E5D3D}"/>
              </a:ext>
            </a:extLst>
          </p:cNvPr>
          <p:cNvSpPr txBox="1"/>
          <p:nvPr/>
        </p:nvSpPr>
        <p:spPr>
          <a:xfrm>
            <a:off x="4722812" y="3200400"/>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endParaRPr lang="en-US" b="1"/>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Text Placeholder 2"/>
          <p:cNvSpPr>
            <a:spLocks noGrp="1"/>
          </p:cNvSpPr>
          <p:nvPr>
            <p:ph type="body" idx="1"/>
          </p:nvPr>
        </p:nvSpPr>
        <p:spPr/>
        <p:txBody>
          <a:bodyPr/>
          <a:lstStyle/>
          <a:p>
            <a:r>
              <a:rPr lang="en-US" dirty="0"/>
              <a:t>REACT</a:t>
            </a:r>
          </a:p>
        </p:txBody>
      </p:sp>
      <p:sp>
        <p:nvSpPr>
          <p:cNvPr id="4" name="Content Placeholder 3"/>
          <p:cNvSpPr>
            <a:spLocks noGrp="1"/>
          </p:cNvSpPr>
          <p:nvPr>
            <p:ph sz="half" idx="2"/>
          </p:nvPr>
        </p:nvSpPr>
        <p:spPr/>
        <p:txBody>
          <a:bodyPr vert="horz" lIns="91440" tIns="45720" rIns="91440" bIns="45720" rtlCol="0" anchor="t">
            <a:normAutofit fontScale="85000" lnSpcReduction="20000"/>
          </a:bodyPr>
          <a:lstStyle/>
          <a:p>
            <a:r>
              <a:rPr lang="en-US" b="1" dirty="0">
                <a:ea typeface="+mn-lt"/>
                <a:cs typeface="+mn-lt"/>
              </a:rPr>
              <a:t>React</a:t>
            </a:r>
            <a:r>
              <a:rPr lang="en-US" dirty="0">
                <a:ea typeface="+mn-lt"/>
                <a:cs typeface="+mn-lt"/>
              </a:rPr>
              <a:t> (also known as </a:t>
            </a:r>
            <a:r>
              <a:rPr lang="en-US" b="1" dirty="0">
                <a:ea typeface="+mn-lt"/>
                <a:cs typeface="+mn-lt"/>
              </a:rPr>
              <a:t>React.js</a:t>
            </a:r>
            <a:r>
              <a:rPr lang="en-US" dirty="0">
                <a:ea typeface="+mn-lt"/>
                <a:cs typeface="+mn-lt"/>
              </a:rPr>
              <a:t> or </a:t>
            </a:r>
            <a:r>
              <a:rPr lang="en-US" b="1" dirty="0">
                <a:ea typeface="+mn-lt"/>
                <a:cs typeface="+mn-lt"/>
              </a:rPr>
              <a:t>ReactJS</a:t>
            </a:r>
            <a:r>
              <a:rPr lang="en-US" dirty="0">
                <a:ea typeface="+mn-lt"/>
                <a:cs typeface="+mn-lt"/>
              </a:rPr>
              <a:t>) is an open-source, front end, JavaScript library for building user interfaces or UI components. It is maintained by Facebook and a community of individual developers and companies.</a:t>
            </a:r>
            <a:endParaRPr lang="en-US" dirty="0"/>
          </a:p>
        </p:txBody>
      </p:sp>
      <p:sp>
        <p:nvSpPr>
          <p:cNvPr id="5" name="Text Placeholder 4"/>
          <p:cNvSpPr>
            <a:spLocks noGrp="1"/>
          </p:cNvSpPr>
          <p:nvPr>
            <p:ph type="body" sz="quarter" idx="3"/>
          </p:nvPr>
        </p:nvSpPr>
        <p:spPr/>
        <p:txBody>
          <a:bodyPr/>
          <a:lstStyle/>
          <a:p>
            <a:r>
              <a:rPr lang="en-US" dirty="0"/>
              <a:t>MongoDB</a:t>
            </a:r>
          </a:p>
        </p:txBody>
      </p:sp>
      <p:sp>
        <p:nvSpPr>
          <p:cNvPr id="6" name="Content Placeholder 5"/>
          <p:cNvSpPr>
            <a:spLocks noGrp="1"/>
          </p:cNvSpPr>
          <p:nvPr>
            <p:ph sz="quarter" idx="4"/>
          </p:nvPr>
        </p:nvSpPr>
        <p:spPr/>
        <p:txBody>
          <a:bodyPr vert="horz" lIns="91440" tIns="45720" rIns="91440" bIns="45720" rtlCol="0" anchor="t">
            <a:normAutofit fontScale="85000" lnSpcReduction="20000"/>
          </a:bodyPr>
          <a:lstStyle/>
          <a:p>
            <a:r>
              <a:rPr lang="en-US" dirty="0"/>
              <a:t>MongoDB is an open source, NoSQL database designed for cloud applications. It uses object- oriented organization instead of a relational model. In the MERN stack, MongoDB stores the application’s data. Because both the application and the database use JavaScript, there’s no need to translate the object as it journeys from the application to the database and back. The application can push and pull objects between the back end and the database without missing a beat</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B0C4-74C5-4283-99D3-4FBB15EBD025}"/>
              </a:ext>
            </a:extLst>
          </p:cNvPr>
          <p:cNvSpPr>
            <a:spLocks noGrp="1"/>
          </p:cNvSpPr>
          <p:nvPr>
            <p:ph type="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582225D-CC92-4616-8477-C2EE1BE03E2C}"/>
              </a:ext>
            </a:extLst>
          </p:cNvPr>
          <p:cNvSpPr>
            <a:spLocks noGrp="1"/>
          </p:cNvSpPr>
          <p:nvPr>
            <p:ph type="body" idx="1"/>
          </p:nvPr>
        </p:nvSpPr>
        <p:spPr/>
        <p:txBody>
          <a:bodyPr/>
          <a:lstStyle/>
          <a:p>
            <a:r>
              <a:rPr lang="en-IN" dirty="0"/>
              <a:t>Express</a:t>
            </a:r>
          </a:p>
        </p:txBody>
      </p:sp>
      <p:sp>
        <p:nvSpPr>
          <p:cNvPr id="4" name="Content Placeholder 3">
            <a:extLst>
              <a:ext uri="{FF2B5EF4-FFF2-40B4-BE49-F238E27FC236}">
                <a16:creationId xmlns:a16="http://schemas.microsoft.com/office/drawing/2014/main" id="{8ABDB946-14EF-43AD-BDF8-7B248F55FA1C}"/>
              </a:ext>
            </a:extLst>
          </p:cNvPr>
          <p:cNvSpPr>
            <a:spLocks noGrp="1"/>
          </p:cNvSpPr>
          <p:nvPr>
            <p:ph sz="half" idx="2"/>
          </p:nvPr>
        </p:nvSpPr>
        <p:spPr/>
        <p:txBody>
          <a:bodyPr>
            <a:normAutofit fontScale="92500" lnSpcReduction="20000"/>
          </a:bodyPr>
          <a:lstStyle/>
          <a:p>
            <a:r>
              <a:rPr lang="en-US" dirty="0"/>
              <a:t>Express is one the most popular and widely used web frameworks in Node.js development zone. Express is a minimal web server built on Node.js that provides all the essential functionality required for delivering web applications to the browser and mobile devices. </a:t>
            </a:r>
            <a:r>
              <a:rPr lang="en-US" dirty="0" err="1"/>
              <a:t>ExpressJS</a:t>
            </a:r>
            <a:r>
              <a:rPr lang="en-US" dirty="0"/>
              <a:t> allows you to handle Routes, Server, and I/O stuff very easily.</a:t>
            </a:r>
            <a:endParaRPr lang="en-IN" dirty="0"/>
          </a:p>
        </p:txBody>
      </p:sp>
      <p:sp>
        <p:nvSpPr>
          <p:cNvPr id="5" name="Text Placeholder 4">
            <a:extLst>
              <a:ext uri="{FF2B5EF4-FFF2-40B4-BE49-F238E27FC236}">
                <a16:creationId xmlns:a16="http://schemas.microsoft.com/office/drawing/2014/main" id="{6923A110-8EEA-4C5F-9C4B-15E8B7C4668C}"/>
              </a:ext>
            </a:extLst>
          </p:cNvPr>
          <p:cNvSpPr>
            <a:spLocks noGrp="1"/>
          </p:cNvSpPr>
          <p:nvPr>
            <p:ph type="body" sz="quarter" idx="3"/>
          </p:nvPr>
        </p:nvSpPr>
        <p:spPr/>
        <p:txBody>
          <a:bodyPr/>
          <a:lstStyle/>
          <a:p>
            <a:r>
              <a:rPr lang="en-IN" dirty="0"/>
              <a:t>Node</a:t>
            </a:r>
          </a:p>
        </p:txBody>
      </p:sp>
      <p:sp>
        <p:nvSpPr>
          <p:cNvPr id="6" name="Content Placeholder 5">
            <a:extLst>
              <a:ext uri="{FF2B5EF4-FFF2-40B4-BE49-F238E27FC236}">
                <a16:creationId xmlns:a16="http://schemas.microsoft.com/office/drawing/2014/main" id="{16A0EBFC-8C57-4B71-B588-8329A576FFF6}"/>
              </a:ext>
            </a:extLst>
          </p:cNvPr>
          <p:cNvSpPr>
            <a:spLocks noGrp="1"/>
          </p:cNvSpPr>
          <p:nvPr>
            <p:ph sz="quarter" idx="4"/>
          </p:nvPr>
        </p:nvSpPr>
        <p:spPr/>
        <p:txBody>
          <a:bodyPr>
            <a:normAutofit fontScale="92500" lnSpcReduction="20000"/>
          </a:bodyPr>
          <a:lstStyle/>
          <a:p>
            <a:r>
              <a:rPr lang="en-US" dirty="0"/>
              <a:t>Node.js is an open source, cross-platform runtime environment for developing server-side and networking applications. Node.js applications are written in JavaScript, and can be run within the Node.js runtime on OS X, Microsoft Windows, and Linux. Node.js also provides a rich library of various JavaScript modules which simplifies the development of web applications using Node.js to a great extent.</a:t>
            </a:r>
            <a:endParaRPr lang="en-IN" dirty="0"/>
          </a:p>
        </p:txBody>
      </p:sp>
    </p:spTree>
    <p:extLst>
      <p:ext uri="{BB962C8B-B14F-4D97-AF65-F5344CB8AC3E}">
        <p14:creationId xmlns:p14="http://schemas.microsoft.com/office/powerpoint/2010/main" val="181558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81A4A33-A52D-4282-8135-ED24C1A94461}"/>
              </a:ext>
            </a:extLst>
          </p:cNvPr>
          <p:cNvSpPr>
            <a:spLocks noGrp="1"/>
          </p:cNvSpPr>
          <p:nvPr>
            <p:ph idx="1"/>
          </p:nvPr>
        </p:nvSpPr>
        <p:spPr>
          <a:xfrm>
            <a:off x="1585081" y="1998945"/>
            <a:ext cx="9144000" cy="4267200"/>
          </a:xfrm>
        </p:spPr>
        <p:txBody>
          <a:bodyPr vert="horz" lIns="91440" tIns="45720" rIns="91440" bIns="45720" rtlCol="0" anchor="t">
            <a:normAutofit/>
          </a:bodyPr>
          <a:lstStyle/>
          <a:p>
            <a:pPr marL="0" indent="0">
              <a:buNone/>
            </a:pPr>
            <a:r>
              <a:rPr lang="en-US" dirty="0">
                <a:ea typeface="+mn-lt"/>
                <a:cs typeface="+mn-lt"/>
              </a:rPr>
              <a:t>The entire project has been developed and deployed as per the requirements stated by the user, it is found to be bug free as per the testing standards that is implemented.   </a:t>
            </a:r>
            <a:endParaRPr lang="en-US" dirty="0"/>
          </a:p>
          <a:p>
            <a:pPr marL="0" indent="0">
              <a:buNone/>
            </a:pPr>
            <a:r>
              <a:rPr lang="en-US" dirty="0">
                <a:ea typeface="+mn-lt"/>
                <a:cs typeface="+mn-lt"/>
              </a:rPr>
              <a:t>• </a:t>
            </a:r>
            <a:r>
              <a:rPr lang="en-US" b="1" dirty="0">
                <a:ea typeface="+mn-lt"/>
                <a:cs typeface="+mn-lt"/>
              </a:rPr>
              <a:t>Commercialize the website.</a:t>
            </a:r>
            <a:r>
              <a:rPr lang="en-US" dirty="0">
                <a:ea typeface="+mn-lt"/>
                <a:cs typeface="+mn-lt"/>
              </a:rPr>
              <a:t> </a:t>
            </a:r>
            <a:endParaRPr lang="en-US"/>
          </a:p>
          <a:p>
            <a:pPr marL="0" indent="0">
              <a:buNone/>
            </a:pPr>
            <a:r>
              <a:rPr lang="en-US" dirty="0">
                <a:ea typeface="+mn-lt"/>
                <a:cs typeface="+mn-lt"/>
              </a:rPr>
              <a:t>• </a:t>
            </a:r>
            <a:r>
              <a:rPr lang="en-US" b="1" dirty="0">
                <a:ea typeface="+mn-lt"/>
                <a:cs typeface="+mn-lt"/>
              </a:rPr>
              <a:t>Premium membership for the users</a:t>
            </a:r>
            <a:r>
              <a:rPr lang="en-US" dirty="0">
                <a:ea typeface="+mn-lt"/>
                <a:cs typeface="+mn-lt"/>
              </a:rPr>
              <a:t>. </a:t>
            </a:r>
            <a:r>
              <a:rPr lang="en-US" b="1" dirty="0">
                <a:ea typeface="+mn-lt"/>
                <a:cs typeface="+mn-lt"/>
              </a:rPr>
              <a:t> </a:t>
            </a:r>
            <a:r>
              <a:rPr lang="en-US" dirty="0">
                <a:ea typeface="+mn-lt"/>
                <a:cs typeface="+mn-lt"/>
              </a:rPr>
              <a:t> </a:t>
            </a:r>
            <a:endParaRPr lang="en-US"/>
          </a:p>
          <a:p>
            <a:pPr marL="0" indent="0">
              <a:buNone/>
            </a:pPr>
            <a:r>
              <a:rPr lang="en-US" dirty="0">
                <a:ea typeface="+mn-lt"/>
                <a:cs typeface="+mn-lt"/>
              </a:rPr>
              <a:t>• </a:t>
            </a:r>
            <a:r>
              <a:rPr lang="en-US" b="1" dirty="0">
                <a:ea typeface="+mn-lt"/>
                <a:cs typeface="+mn-lt"/>
              </a:rPr>
              <a:t>Enhanced Security</a:t>
            </a:r>
            <a:r>
              <a:rPr lang="en-US" dirty="0">
                <a:ea typeface="+mn-lt"/>
                <a:cs typeface="+mn-lt"/>
              </a:rPr>
              <a:t> </a:t>
            </a:r>
            <a:endParaRPr lang="en-US"/>
          </a:p>
          <a:p>
            <a:pPr marL="0" indent="0">
              <a:buNone/>
            </a:pPr>
            <a:r>
              <a:rPr lang="en-US" b="1" dirty="0">
                <a:ea typeface="+mn-lt"/>
                <a:cs typeface="+mn-lt"/>
              </a:rPr>
              <a:t> </a:t>
            </a:r>
            <a:r>
              <a:rPr lang="en-US" dirty="0">
                <a:ea typeface="+mn-lt"/>
                <a:cs typeface="+mn-lt"/>
              </a:rPr>
              <a:t> </a:t>
            </a:r>
            <a:endParaRPr lang="en-US"/>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3D8D-B843-44F0-992C-072C33BBFEB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3ECD50D-709F-4BFE-8791-DC52FEB98E70}"/>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IN" dirty="0">
                <a:hlinkClick r:id="rId2"/>
              </a:rPr>
              <a:t>www.react.io</a:t>
            </a:r>
            <a:endParaRPr lang="en-IN" dirty="0"/>
          </a:p>
          <a:p>
            <a:pPr marL="457200" indent="-457200">
              <a:buAutoNum type="arabicPeriod" startAt="2"/>
            </a:pPr>
            <a:r>
              <a:rPr lang="en-IN" dirty="0">
                <a:hlinkClick r:id="rId3"/>
              </a:rPr>
              <a:t>www.monogodb.com</a:t>
            </a:r>
            <a:endParaRPr lang="en-IN" dirty="0"/>
          </a:p>
          <a:p>
            <a:pPr marL="457200" indent="-457200">
              <a:buAutoNum type="arabicPeriod" startAt="3"/>
            </a:pPr>
            <a:r>
              <a:rPr lang="en-IN" dirty="0">
                <a:hlinkClick r:id="rId4"/>
              </a:rPr>
              <a:t>www.nodejs.org</a:t>
            </a:r>
            <a:endParaRPr lang="en-IN" dirty="0"/>
          </a:p>
          <a:p>
            <a:pPr marL="0" indent="0">
              <a:buNone/>
            </a:pPr>
            <a:endParaRPr lang="en-IN" dirty="0"/>
          </a:p>
          <a:p>
            <a:endParaRPr lang="en-US"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579</Words>
  <Application>Microsoft Office PowerPoint</Application>
  <PresentationFormat>Custom</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Corbel</vt:lpstr>
      <vt:lpstr>Chalkboard 16x9</vt:lpstr>
      <vt:lpstr>E-Shopping Website</vt:lpstr>
      <vt:lpstr>Motivation </vt:lpstr>
      <vt:lpstr>Overview </vt:lpstr>
      <vt:lpstr>Modules</vt:lpstr>
      <vt:lpstr>SOFTWARE REQUIREMENT </vt:lpstr>
      <vt:lpstr>TECHNOLOGY USED</vt:lpstr>
      <vt:lpstr>TECHNOLOGY USED</vt:lpstr>
      <vt:lpstr>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ashutosh chauhan</cp:lastModifiedBy>
  <cp:revision>67</cp:revision>
  <dcterms:created xsi:type="dcterms:W3CDTF">2021-04-20T18:08:18Z</dcterms:created>
  <dcterms:modified xsi:type="dcterms:W3CDTF">2021-05-10T13:18:31Z</dcterms:modified>
</cp:coreProperties>
</file>