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16"/>
  </p:notesMasterIdLst>
  <p:handoutMasterIdLst>
    <p:handoutMasterId r:id="rId17"/>
  </p:handoutMasterIdLst>
  <p:sldIdLst>
    <p:sldId id="317" r:id="rId2"/>
    <p:sldId id="306" r:id="rId3"/>
    <p:sldId id="319" r:id="rId4"/>
    <p:sldId id="318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</p:sldIdLst>
  <p:sldSz cx="9525000" cy="6858000"/>
  <p:notesSz cx="6797675" cy="9926638"/>
  <p:defaultTextStyle>
    <a:defPPr>
      <a:defRPr lang="ja-JP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E6E1FF"/>
    <a:srgbClr val="CBC1FF"/>
    <a:srgbClr val="FFE1FF"/>
    <a:srgbClr val="45D145"/>
    <a:srgbClr val="FFFF00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中間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中間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650" autoAdjust="0"/>
  </p:normalViewPr>
  <p:slideViewPr>
    <p:cSldViewPr snapToGrid="0">
      <p:cViewPr varScale="1">
        <p:scale>
          <a:sx n="110" d="100"/>
          <a:sy n="110" d="100"/>
        </p:scale>
        <p:origin x="-312" y="-96"/>
      </p:cViewPr>
      <p:guideLst>
        <p:guide orient="horz" pos="2161"/>
        <p:guide pos="30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564" y="1944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9" tIns="47765" rIns="95529" bIns="47765" numCol="1" anchor="t" anchorCtr="0" compatLnSpc="1">
            <a:prstTxWarp prst="textNoShape">
              <a:avLst/>
            </a:prstTxWarp>
          </a:bodyPr>
          <a:lstStyle>
            <a:lvl1pPr algn="l" defTabSz="955675" eaLnBrk="1" hangingPunct="1">
              <a:spcBef>
                <a:spcPct val="50000"/>
              </a:spcBef>
              <a:defRPr kumimoji="1" sz="1300">
                <a:solidFill>
                  <a:schemeClr val="tx1"/>
                </a:solidFill>
                <a:latin typeface="Arial Unicode MS" pitchFamily="50" charset="-128"/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9" tIns="47765" rIns="95529" bIns="47765" numCol="1" anchor="t" anchorCtr="0" compatLnSpc="1">
            <a:prstTxWarp prst="textNoShape">
              <a:avLst/>
            </a:prstTxWarp>
          </a:bodyPr>
          <a:lstStyle>
            <a:lvl1pPr algn="r" defTabSz="955675" eaLnBrk="1" hangingPunct="1">
              <a:spcBef>
                <a:spcPct val="50000"/>
              </a:spcBef>
              <a:defRPr kumimoji="1" sz="1300">
                <a:solidFill>
                  <a:schemeClr val="tx1"/>
                </a:solidFill>
                <a:latin typeface="Arial Unicode MS" pitchFamily="50" charset="-128"/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9" tIns="47765" rIns="95529" bIns="47765" numCol="1" anchor="b" anchorCtr="0" compatLnSpc="1">
            <a:prstTxWarp prst="textNoShape">
              <a:avLst/>
            </a:prstTxWarp>
          </a:bodyPr>
          <a:lstStyle>
            <a:lvl1pPr algn="l" defTabSz="955675" eaLnBrk="1" hangingPunct="1">
              <a:spcBef>
                <a:spcPct val="50000"/>
              </a:spcBef>
              <a:defRPr kumimoji="1" sz="1300">
                <a:solidFill>
                  <a:schemeClr val="tx1"/>
                </a:solidFill>
                <a:latin typeface="Arial Unicode MS" pitchFamily="50" charset="-128"/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42975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9" tIns="47765" rIns="95529" bIns="47765" numCol="1" anchor="b" anchorCtr="0" compatLnSpc="1">
            <a:prstTxWarp prst="textNoShape">
              <a:avLst/>
            </a:prstTxWarp>
          </a:bodyPr>
          <a:lstStyle>
            <a:lvl1pPr algn="r" defTabSz="955675" eaLnBrk="1" hangingPunct="1">
              <a:spcBef>
                <a:spcPct val="50000"/>
              </a:spcBef>
              <a:defRPr kumimoji="1" sz="1300">
                <a:solidFill>
                  <a:schemeClr val="tx1"/>
                </a:solidFill>
                <a:latin typeface="Arial Unicode MS" charset="0"/>
              </a:defRPr>
            </a:lvl1pPr>
          </a:lstStyle>
          <a:p>
            <a:pPr>
              <a:defRPr/>
            </a:pPr>
            <a:fld id="{17E30CE3-1DD1-DD48-BF2B-2C0FDA2E618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20619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9" tIns="47765" rIns="95529" bIns="47765" numCol="1" anchor="t" anchorCtr="0" compatLnSpc="1">
            <a:prstTxWarp prst="textNoShape">
              <a:avLst/>
            </a:prstTxWarp>
          </a:bodyPr>
          <a:lstStyle>
            <a:lvl1pPr algn="l" defTabSz="955675" eaLnBrk="1" hangingPunct="1">
              <a:spcBef>
                <a:spcPct val="50000"/>
              </a:spcBef>
              <a:defRPr kumimoji="1" sz="1300">
                <a:solidFill>
                  <a:schemeClr val="tx1"/>
                </a:solidFill>
                <a:latin typeface="Arial Unicode MS" pitchFamily="50" charset="-128"/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9" tIns="47765" rIns="95529" bIns="47765" numCol="1" anchor="t" anchorCtr="0" compatLnSpc="1">
            <a:prstTxWarp prst="textNoShape">
              <a:avLst/>
            </a:prstTxWarp>
          </a:bodyPr>
          <a:lstStyle>
            <a:lvl1pPr algn="r" defTabSz="955675" eaLnBrk="1" hangingPunct="1">
              <a:spcBef>
                <a:spcPct val="50000"/>
              </a:spcBef>
              <a:defRPr kumimoji="1" sz="1300">
                <a:solidFill>
                  <a:schemeClr val="tx1"/>
                </a:solidFill>
                <a:latin typeface="Arial Unicode MS" pitchFamily="50" charset="-128"/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0" name="Rectangle 1028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815975" y="746125"/>
            <a:ext cx="5168900" cy="3721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0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9" tIns="47765" rIns="95529" bIns="477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10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9" tIns="47765" rIns="95529" bIns="47765" numCol="1" anchor="b" anchorCtr="0" compatLnSpc="1">
            <a:prstTxWarp prst="textNoShape">
              <a:avLst/>
            </a:prstTxWarp>
          </a:bodyPr>
          <a:lstStyle>
            <a:lvl1pPr algn="l" defTabSz="955675" eaLnBrk="1" hangingPunct="1">
              <a:spcBef>
                <a:spcPct val="50000"/>
              </a:spcBef>
              <a:defRPr kumimoji="1" sz="1300">
                <a:solidFill>
                  <a:schemeClr val="tx1"/>
                </a:solidFill>
                <a:latin typeface="Arial Unicode MS" pitchFamily="50" charset="-128"/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2975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9" tIns="47765" rIns="95529" bIns="47765" numCol="1" anchor="b" anchorCtr="0" compatLnSpc="1">
            <a:prstTxWarp prst="textNoShape">
              <a:avLst/>
            </a:prstTxWarp>
          </a:bodyPr>
          <a:lstStyle>
            <a:lvl1pPr algn="r" defTabSz="955675" eaLnBrk="1" hangingPunct="1">
              <a:spcBef>
                <a:spcPct val="50000"/>
              </a:spcBef>
              <a:defRPr kumimoji="1" sz="1300">
                <a:solidFill>
                  <a:schemeClr val="tx1"/>
                </a:solidFill>
                <a:latin typeface="Arial Unicode MS" charset="0"/>
              </a:defRPr>
            </a:lvl1pPr>
          </a:lstStyle>
          <a:p>
            <a:pPr>
              <a:defRPr/>
            </a:pPr>
            <a:fld id="{7775EB69-2C1E-7747-BAA9-A2DFC34E099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625034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Unicode MS" pitchFamily="50" charset="-128"/>
        <a:ea typeface="ＭＳ Ｐ明朝" pitchFamily="18" charset="-128"/>
        <a:cs typeface="ＭＳ Ｐ明朝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Unicode MS" pitchFamily="50" charset="-128"/>
        <a:ea typeface="ＭＳ Ｐ明朝" pitchFamily="18" charset="-128"/>
        <a:cs typeface="ＭＳ Ｐ明朝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Unicode MS" pitchFamily="50" charset="-128"/>
        <a:ea typeface="ＭＳ Ｐ明朝" pitchFamily="18" charset="-128"/>
        <a:cs typeface="ＭＳ Ｐ明朝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Unicode MS" pitchFamily="50" charset="-128"/>
        <a:ea typeface="ＭＳ Ｐ明朝" pitchFamily="18" charset="-128"/>
        <a:cs typeface="ＭＳ Ｐ明朝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Unicode MS" pitchFamily="50" charset="-128"/>
        <a:ea typeface="ＭＳ Ｐ明朝" pitchFamily="18" charset="-128"/>
        <a:cs typeface="ＭＳ Ｐ明朝" charset="0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75" y="1917700"/>
            <a:ext cx="8096250" cy="1435100"/>
          </a:xfrm>
        </p:spPr>
        <p:txBody>
          <a:bodyPr/>
          <a:lstStyle>
            <a:lvl1pPr>
              <a:defRPr sz="44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893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28750" y="4352925"/>
            <a:ext cx="6667500" cy="1222375"/>
          </a:xfrm>
        </p:spPr>
        <p:txBody>
          <a:bodyPr/>
          <a:lstStyle>
            <a:lvl1pPr marL="0" indent="0" algn="ctr">
              <a:buFontTx/>
              <a:buNone/>
              <a:defRPr sz="3200"/>
            </a:lvl1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14375" y="6248400"/>
            <a:ext cx="1984375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88349" tIns="44175" rIns="88349" bIns="44175" numCol="1" anchor="t" anchorCtr="0" compatLnSpc="1">
            <a:prstTxWarp prst="textNoShape">
              <a:avLst/>
            </a:prstTxWarp>
          </a:bodyPr>
          <a:lstStyle>
            <a:lvl1pPr algn="l">
              <a:defRPr kumimoji="1" sz="1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254375" y="6248400"/>
            <a:ext cx="30162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88349" tIns="44175" rIns="88349" bIns="44175" numCol="1" anchor="t" anchorCtr="0" compatLnSpc="1">
            <a:prstTxWarp prst="textNoShape">
              <a:avLst/>
            </a:prstTxWarp>
          </a:bodyPr>
          <a:lstStyle>
            <a:lvl1pPr>
              <a:defRPr kumimoji="1" sz="1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826250" y="6248400"/>
            <a:ext cx="1984375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88349" tIns="44175" rIns="88349" bIns="44175" numCol="1" anchor="t" anchorCtr="0" compatLnSpc="1">
            <a:prstTxWarp prst="textNoShape">
              <a:avLst/>
            </a:prstTxWarp>
          </a:bodyPr>
          <a:lstStyle>
            <a:lvl1pPr algn="r">
              <a:defRPr kumimoji="1" sz="14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C140440-2A6C-A64A-8971-43C40A4015B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00225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7232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81825" y="425450"/>
            <a:ext cx="2219325" cy="6237288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23850" y="425450"/>
            <a:ext cx="6505575" cy="6237288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076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6838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52475" y="4406900"/>
            <a:ext cx="80962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52475" y="2906713"/>
            <a:ext cx="80962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4794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23850" y="1182688"/>
            <a:ext cx="4362450" cy="5480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838700" y="1182688"/>
            <a:ext cx="4362450" cy="5480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4943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6250" y="274638"/>
            <a:ext cx="85725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76250" y="1535113"/>
            <a:ext cx="42084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76250" y="2174875"/>
            <a:ext cx="42084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838700" y="1535113"/>
            <a:ext cx="42100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838700" y="2174875"/>
            <a:ext cx="42100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2354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693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12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6250" y="273050"/>
            <a:ext cx="313372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724275" y="273050"/>
            <a:ext cx="532447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76250" y="1435100"/>
            <a:ext cx="313372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703602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66900" y="4800600"/>
            <a:ext cx="57150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66900" y="612775"/>
            <a:ext cx="5715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866900" y="5367338"/>
            <a:ext cx="57150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88618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425450"/>
            <a:ext cx="884237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88349" tIns="44175" rIns="88349" bIns="4417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182688"/>
            <a:ext cx="8877300" cy="548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88349" tIns="44175" rIns="88349" bIns="441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8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defTabSz="884238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defTabSz="884238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Unicode MS" pitchFamily="50" charset="-128"/>
          <a:ea typeface="ＭＳ Ｐゴシック" pitchFamily="50" charset="-128"/>
          <a:cs typeface="ＭＳ Ｐゴシック" charset="0"/>
        </a:defRPr>
      </a:lvl2pPr>
      <a:lvl3pPr algn="ctr" defTabSz="884238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Unicode MS" pitchFamily="50" charset="-128"/>
          <a:ea typeface="ＭＳ Ｐゴシック" pitchFamily="50" charset="-128"/>
          <a:cs typeface="ＭＳ Ｐゴシック" charset="0"/>
        </a:defRPr>
      </a:lvl3pPr>
      <a:lvl4pPr algn="ctr" defTabSz="884238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Unicode MS" pitchFamily="50" charset="-128"/>
          <a:ea typeface="ＭＳ Ｐゴシック" pitchFamily="50" charset="-128"/>
          <a:cs typeface="ＭＳ Ｐゴシック" charset="0"/>
        </a:defRPr>
      </a:lvl4pPr>
      <a:lvl5pPr algn="ctr" defTabSz="884238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Unicode MS" pitchFamily="50" charset="-128"/>
          <a:ea typeface="ＭＳ Ｐゴシック" pitchFamily="50" charset="-128"/>
          <a:cs typeface="ＭＳ Ｐゴシック" charset="0"/>
        </a:defRPr>
      </a:lvl5pPr>
      <a:lvl6pPr marL="457200" algn="ctr" defTabSz="884238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Unicode MS" pitchFamily="50" charset="-128"/>
          <a:ea typeface="ＭＳ Ｐゴシック" pitchFamily="50" charset="-128"/>
        </a:defRPr>
      </a:lvl6pPr>
      <a:lvl7pPr marL="914400" algn="ctr" defTabSz="884238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Unicode MS" pitchFamily="50" charset="-128"/>
          <a:ea typeface="ＭＳ Ｐゴシック" pitchFamily="50" charset="-128"/>
        </a:defRPr>
      </a:lvl7pPr>
      <a:lvl8pPr marL="1371600" algn="ctr" defTabSz="884238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Unicode MS" pitchFamily="50" charset="-128"/>
          <a:ea typeface="ＭＳ Ｐゴシック" pitchFamily="50" charset="-128"/>
        </a:defRPr>
      </a:lvl8pPr>
      <a:lvl9pPr marL="1828800" algn="ctr" defTabSz="884238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Unicode MS" pitchFamily="50" charset="-128"/>
          <a:ea typeface="ＭＳ Ｐゴシック" pitchFamily="50" charset="-128"/>
        </a:defRPr>
      </a:lvl9pPr>
    </p:titleStyle>
    <p:bodyStyle>
      <a:lvl1pPr marL="331788" indent="-331788" algn="l" defTabSz="884238" rtl="0" eaLnBrk="0" fontAlgn="base" hangingPunct="0">
        <a:spcBef>
          <a:spcPct val="10000"/>
        </a:spcBef>
        <a:spcAft>
          <a:spcPct val="0"/>
        </a:spcAft>
        <a:buChar char="•"/>
        <a:defRPr kumimoji="1" sz="2800">
          <a:solidFill>
            <a:schemeClr val="accent2"/>
          </a:solidFill>
          <a:latin typeface="+mn-lt"/>
          <a:ea typeface="+mn-ea"/>
          <a:cs typeface="ＭＳ Ｐゴシック" charset="0"/>
        </a:defRPr>
      </a:lvl1pPr>
      <a:lvl2pPr marL="717550" indent="-276225" algn="l" defTabSz="884238" rtl="0" eaLnBrk="0" fontAlgn="base" hangingPunct="0">
        <a:spcBef>
          <a:spcPct val="10000"/>
        </a:spcBef>
        <a:spcAft>
          <a:spcPct val="0"/>
        </a:spcAft>
        <a:buChar char="–"/>
        <a:defRPr kumimoji="1" sz="2600">
          <a:solidFill>
            <a:schemeClr val="tx1"/>
          </a:solidFill>
          <a:latin typeface="+mn-lt"/>
          <a:ea typeface="+mn-ea"/>
        </a:defRPr>
      </a:lvl2pPr>
      <a:lvl3pPr marL="1104900" indent="-220663" algn="l" defTabSz="884238" rtl="0" eaLnBrk="0" fontAlgn="base" hangingPunct="0">
        <a:spcBef>
          <a:spcPct val="1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546225" indent="-220663" algn="l" defTabSz="884238" rtl="0" eaLnBrk="0" fontAlgn="base" hangingPunct="0">
        <a:spcBef>
          <a:spcPct val="10000"/>
        </a:spcBef>
        <a:spcAft>
          <a:spcPct val="0"/>
        </a:spcAft>
        <a:buChar char="–"/>
        <a:defRPr kumimoji="1" sz="2200">
          <a:solidFill>
            <a:schemeClr val="tx1"/>
          </a:solidFill>
          <a:latin typeface="+mn-lt"/>
          <a:ea typeface="+mn-ea"/>
        </a:defRPr>
      </a:lvl4pPr>
      <a:lvl5pPr marL="1987550" indent="-220663" algn="l" defTabSz="884238" rtl="0" eaLnBrk="0" fontAlgn="base" hangingPunct="0">
        <a:spcBef>
          <a:spcPct val="1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444750" indent="-220663" algn="l" defTabSz="884238" rtl="0" fontAlgn="base">
        <a:spcBef>
          <a:spcPct val="1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01950" indent="-220663" algn="l" defTabSz="884238" rtl="0" fontAlgn="base">
        <a:spcBef>
          <a:spcPct val="1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359150" indent="-220663" algn="l" defTabSz="884238" rtl="0" fontAlgn="base">
        <a:spcBef>
          <a:spcPct val="1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16350" indent="-220663" algn="l" defTabSz="884238" rtl="0" fontAlgn="base">
        <a:spcBef>
          <a:spcPct val="1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75" y="933450"/>
            <a:ext cx="8096250" cy="2794000"/>
          </a:xfrm>
        </p:spPr>
        <p:txBody>
          <a:bodyPr/>
          <a:lstStyle/>
          <a:p>
            <a:pPr eaLnBrk="1" hangingPunct="1"/>
            <a:r>
              <a:rPr kumimoji="0" lang="ja-JP" altLang="en-US" sz="2800" dirty="0">
                <a:latin typeface="Arial Unicode MS" charset="0"/>
                <a:ea typeface="ＭＳ Ｐゴシック" charset="0"/>
              </a:rPr>
              <a:t>東京理科大学</a:t>
            </a:r>
            <a:br>
              <a:rPr kumimoji="0" lang="ja-JP" altLang="en-US" sz="2800" dirty="0">
                <a:latin typeface="Arial Unicode MS" charset="0"/>
                <a:ea typeface="ＭＳ Ｐゴシック" charset="0"/>
              </a:rPr>
            </a:br>
            <a:r>
              <a:rPr kumimoji="0" lang="ja-JP" altLang="en-US" sz="2800" dirty="0">
                <a:latin typeface="Arial Unicode MS" charset="0"/>
                <a:ea typeface="ＭＳ Ｐゴシック" charset="0"/>
              </a:rPr>
              <a:t>理学部 数理情報科学科</a:t>
            </a:r>
            <a:br>
              <a:rPr kumimoji="0" lang="ja-JP" altLang="en-US" sz="2800" dirty="0">
                <a:latin typeface="Arial Unicode MS" charset="0"/>
                <a:ea typeface="ＭＳ Ｐゴシック" charset="0"/>
              </a:rPr>
            </a:br>
            <a:r>
              <a:rPr kumimoji="0" lang="ja-JP" altLang="en-US" dirty="0">
                <a:latin typeface="Arial Unicode MS" charset="0"/>
                <a:ea typeface="ＭＳ Ｐゴシック" charset="0"/>
              </a:rPr>
              <a:t/>
            </a:r>
            <a:br>
              <a:rPr kumimoji="0" lang="ja-JP" altLang="en-US" dirty="0">
                <a:latin typeface="Arial Unicode MS" charset="0"/>
                <a:ea typeface="ＭＳ Ｐゴシック" charset="0"/>
              </a:rPr>
            </a:br>
            <a:r>
              <a:rPr kumimoji="0" lang="ja-JP" altLang="en-US" dirty="0">
                <a:latin typeface="Arial Unicode MS" charset="0"/>
                <a:ea typeface="ＭＳ Ｐゴシック" charset="0"/>
              </a:rPr>
              <a:t>情報処理</a:t>
            </a:r>
            <a:r>
              <a:rPr kumimoji="0" lang="en-US" altLang="ja-JP" dirty="0">
                <a:latin typeface="Arial Unicode MS" charset="0"/>
                <a:ea typeface="ＭＳ Ｐゴシック" charset="0"/>
              </a:rPr>
              <a:t>1</a:t>
            </a:r>
            <a:br>
              <a:rPr kumimoji="0" lang="en-US" altLang="ja-JP" dirty="0">
                <a:latin typeface="Arial Unicode MS" charset="0"/>
                <a:ea typeface="ＭＳ Ｐゴシック" charset="0"/>
              </a:rPr>
            </a:br>
            <a:r>
              <a:rPr kumimoji="0" lang="en-US" altLang="ja-JP" sz="3600" dirty="0">
                <a:latin typeface="Arial Unicode MS" charset="0"/>
                <a:ea typeface="ＭＳ Ｐゴシック" charset="0"/>
              </a:rPr>
              <a:t>#</a:t>
            </a:r>
            <a:r>
              <a:rPr kumimoji="0" lang="en-US" altLang="ja-JP" sz="3600" dirty="0" smtClean="0">
                <a:latin typeface="Arial Unicode MS" charset="0"/>
                <a:ea typeface="ＭＳ Ｐゴシック" charset="0"/>
              </a:rPr>
              <a:t>04: </a:t>
            </a:r>
            <a:r>
              <a:rPr kumimoji="0" lang="ja-JP" altLang="en-US" sz="3600" dirty="0" smtClean="0">
                <a:latin typeface="Arial Unicode MS" charset="0"/>
                <a:ea typeface="ＭＳ Ｐゴシック" charset="0"/>
              </a:rPr>
              <a:t>タプルと関係</a:t>
            </a:r>
            <a:endParaRPr kumimoji="0" lang="ja-JP" altLang="en-US" sz="3600" dirty="0">
              <a:latin typeface="Arial Unicode MS" charset="0"/>
              <a:ea typeface="ＭＳ Ｐゴシック" charset="0"/>
            </a:endParaRPr>
          </a:p>
        </p:txBody>
      </p:sp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428750" y="4625975"/>
            <a:ext cx="666750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349" tIns="44175" rIns="88349" bIns="44175"/>
          <a:lstStyle/>
          <a:p>
            <a:pPr defTabSz="884238">
              <a:spcBef>
                <a:spcPct val="10000"/>
              </a:spcBef>
            </a:pPr>
            <a:r>
              <a:rPr lang="ja-JP" altLang="en-US" sz="2000" dirty="0">
                <a:solidFill>
                  <a:schemeClr val="accent2"/>
                </a:solidFill>
                <a:latin typeface="Arial Unicode MS" charset="0"/>
              </a:rPr>
              <a:t>非常勤講師</a:t>
            </a:r>
          </a:p>
          <a:p>
            <a:pPr defTabSz="884238">
              <a:spcBef>
                <a:spcPct val="10000"/>
              </a:spcBef>
            </a:pPr>
            <a:r>
              <a:rPr lang="ja-JP" altLang="en-US" sz="3200" dirty="0">
                <a:solidFill>
                  <a:schemeClr val="accent2"/>
                </a:solidFill>
                <a:latin typeface="Arial Unicode MS" charset="0"/>
              </a:rPr>
              <a:t>山本 徳秀</a:t>
            </a:r>
            <a:br>
              <a:rPr lang="ja-JP" altLang="en-US" sz="3200" dirty="0">
                <a:solidFill>
                  <a:schemeClr val="accent2"/>
                </a:solidFill>
                <a:latin typeface="Arial Unicode MS" charset="0"/>
              </a:rPr>
            </a:br>
            <a:r>
              <a:rPr lang="en-US" altLang="ja-JP" dirty="0">
                <a:solidFill>
                  <a:schemeClr val="accent2"/>
                </a:solidFill>
                <a:latin typeface="Arial Unicode MS" charset="0"/>
              </a:rPr>
              <a:t>&lt;</a:t>
            </a:r>
            <a:r>
              <a:rPr lang="en-US" altLang="ja-JP" dirty="0" err="1">
                <a:solidFill>
                  <a:schemeClr val="accent2"/>
                </a:solidFill>
                <a:latin typeface="Arial Unicode MS" charset="0"/>
              </a:rPr>
              <a:t>tokushu@</a:t>
            </a:r>
            <a:r>
              <a:rPr lang="en-US" altLang="ja-JP" dirty="0" err="1" smtClean="0">
                <a:solidFill>
                  <a:schemeClr val="accent2"/>
                </a:solidFill>
                <a:latin typeface="Arial Unicode MS" charset="0"/>
              </a:rPr>
              <a:t>rs.tus.ac.jp</a:t>
            </a:r>
            <a:r>
              <a:rPr lang="en-US" altLang="ja-JP" smtClean="0">
                <a:solidFill>
                  <a:schemeClr val="accent2"/>
                </a:solidFill>
                <a:latin typeface="Arial Unicode MS" charset="0"/>
              </a:rPr>
              <a:t>&gt;</a:t>
            </a:r>
            <a:endParaRPr lang="en-US" altLang="ja-JP" sz="3200" dirty="0">
              <a:solidFill>
                <a:schemeClr val="accent2"/>
              </a:solidFill>
              <a:latin typeface="Arial Unicode M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タプルの重複が禁止されるべき理由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															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著者</a:t>
            </a:r>
            <a:r>
              <a:rPr lang="en-US" altLang="ja-JP" sz="2400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前提知識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RDBMS </a:t>
            </a:r>
            <a:r>
              <a:rPr lang="ja-JP" altLang="en-US" dirty="0" smtClean="0"/>
              <a:t>に、ユーザのクエリを実装する最適な方法を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突き止める、オプティマイザ</a:t>
            </a:r>
            <a:r>
              <a:rPr lang="en-US" altLang="ja-JP" dirty="0" smtClean="0"/>
              <a:t> (</a:t>
            </a:r>
            <a:r>
              <a:rPr lang="ja-JP" altLang="en-US" dirty="0" smtClean="0"/>
              <a:t>最適化器</a:t>
            </a:r>
            <a:r>
              <a:rPr lang="en-US" altLang="ja-JP" dirty="0" smtClean="0"/>
              <a:t>, optimizer) </a:t>
            </a:r>
            <a:r>
              <a:rPr lang="ja-JP" altLang="en-US" dirty="0" smtClean="0"/>
              <a:t>が存在すること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オプティマイザの役割として、与えられたクエリの関係式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から、等価な評価結果を得られ、よりパフォーマンス特性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に優れた別の関係式への書き換えが含まれていること</a:t>
            </a:r>
            <a:endParaRPr kumimoji="1" lang="en-US" altLang="ja-JP" dirty="0" smtClean="0"/>
          </a:p>
          <a:p>
            <a:r>
              <a:rPr lang="ja-JP" altLang="en-US" dirty="0" smtClean="0"/>
              <a:t>「最適化が困難になる」</a:t>
            </a:r>
            <a:endParaRPr lang="en-US" altLang="ja-JP" dirty="0" smtClean="0"/>
          </a:p>
          <a:p>
            <a:pPr lvl="1"/>
            <a:r>
              <a:rPr lang="ja-JP" altLang="en-US" dirty="0"/>
              <a:t>ある問合せ要求を記述する時、重複が許されるモデルでは、クエリの書き方によって異なる結果となることがある</a:t>
            </a:r>
            <a:endParaRPr lang="en-US" altLang="ja-JP" dirty="0"/>
          </a:p>
          <a:p>
            <a:pPr lvl="1"/>
            <a:r>
              <a:rPr lang="ja-JP" altLang="en-US" dirty="0" smtClean="0"/>
              <a:t>オプティマイザのコードの保守管理が難しくなる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クエリの性能の改善をユーザが行わなければならなくなる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379227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タプルの重複が禁止</a:t>
            </a:r>
            <a:r>
              <a:rPr lang="ja-JP" altLang="en-US" dirty="0" smtClean="0"/>
              <a:t>されるべき理由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「</a:t>
            </a:r>
            <a:r>
              <a:rPr lang="en-US" altLang="ja-JP" dirty="0" smtClean="0"/>
              <a:t>SQL </a:t>
            </a:r>
            <a:r>
              <a:rPr lang="ja-JP" altLang="en-US" dirty="0" smtClean="0"/>
              <a:t>での重複排除は、重複を許すよりも処理時間がかかる」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任意の関係式の結果に対するキーを割り出せないため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lang="ja-JP" altLang="en-US" dirty="0" smtClean="0"/>
              <a:t>「基底テーブルに重複がなくとも、クエリの結果として重複が生成される可能性がある」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「テーブルを</a:t>
            </a:r>
            <a:r>
              <a:rPr lang="en-US" altLang="ja-JP" dirty="0" smtClean="0"/>
              <a:t> n </a:t>
            </a:r>
            <a:r>
              <a:rPr lang="ja-JP" altLang="en-US" dirty="0" smtClean="0"/>
              <a:t>次元空間の座標と捉えた場合、重複行は同じ座標を</a:t>
            </a:r>
            <a:r>
              <a:rPr lang="en-US" altLang="ja-JP" dirty="0" smtClean="0"/>
              <a:t> 2</a:t>
            </a:r>
            <a:r>
              <a:rPr lang="ja-JP" altLang="en-US" dirty="0" smtClean="0"/>
              <a:t>回記すだけである」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「本物の重複と、入力ミスによる重複を区別できない」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161544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null </a:t>
            </a:r>
            <a:r>
              <a:rPr kumimoji="1" lang="ja-JP" altLang="en-US" dirty="0" smtClean="0"/>
              <a:t>が禁止されるべき理由</a:t>
            </a:r>
            <a:r>
              <a:rPr kumimoji="1" lang="en-US" altLang="ja-JP" dirty="0" smtClean="0"/>
              <a:t> </a:t>
            </a:r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著者</a:t>
            </a:r>
            <a:r>
              <a:rPr kumimoji="1" lang="en-US" altLang="ja-JP" sz="2400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前提知識</a:t>
            </a:r>
            <a:endParaRPr kumimoji="1" lang="en-US" altLang="ja-JP" dirty="0" smtClean="0"/>
          </a:p>
          <a:p>
            <a:pPr lvl="1"/>
            <a:r>
              <a:rPr lang="en-US" altLang="en-US" dirty="0" smtClean="0"/>
              <a:t>左右のオペランドの少なくとも一方が null </a:t>
            </a:r>
            <a:r>
              <a:rPr lang="ja-JP" altLang="en-US" dirty="0" smtClean="0"/>
              <a:t>である比較式は、真理値</a:t>
            </a:r>
            <a:r>
              <a:rPr lang="en-US" altLang="ja-JP" dirty="0" smtClean="0"/>
              <a:t> unknown </a:t>
            </a:r>
            <a:r>
              <a:rPr lang="ja-JP" altLang="en-US" dirty="0" smtClean="0"/>
              <a:t>に評価される</a:t>
            </a:r>
            <a:r>
              <a:rPr lang="en-US" altLang="ja-JP" dirty="0" smtClean="0"/>
              <a:t> (3</a:t>
            </a:r>
            <a:r>
              <a:rPr lang="ja-JP" altLang="en-US" dirty="0" smtClean="0"/>
              <a:t>値論理</a:t>
            </a:r>
            <a:r>
              <a:rPr lang="en-US" altLang="ja-JP" dirty="0" smtClean="0"/>
              <a:t>)</a:t>
            </a:r>
          </a:p>
          <a:p>
            <a:pPr lvl="2"/>
            <a:r>
              <a:rPr kumimoji="1" lang="ja-JP" altLang="en-US" dirty="0" smtClean="0"/>
              <a:t>関係モデルは、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値論理に基づいている</a:t>
            </a:r>
            <a:endParaRPr kumimoji="1" lang="en-US" altLang="ja-JP" dirty="0" smtClean="0"/>
          </a:p>
          <a:p>
            <a:r>
              <a:rPr lang="ja-JP" altLang="en-US" dirty="0" smtClean="0"/>
              <a:t>「</a:t>
            </a:r>
            <a:r>
              <a:rPr lang="en-US" altLang="ja-JP" dirty="0" smtClean="0"/>
              <a:t>3</a:t>
            </a:r>
            <a:r>
              <a:rPr lang="ja-JP" altLang="en-US" dirty="0" smtClean="0"/>
              <a:t>値論理では正しく、実世界では誤った結果を得ることがある」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(S.CITY &lt;&gt; P.CITY) OR (P.CITY &lt;&gt; ‘Paris’)</a:t>
            </a:r>
          </a:p>
          <a:p>
            <a:pPr lvl="1"/>
            <a:r>
              <a:rPr lang="en-US" altLang="ja-JP" dirty="0" smtClean="0"/>
              <a:t>S.CITY </a:t>
            </a:r>
            <a:r>
              <a:rPr lang="ja-JP" altLang="en-US" dirty="0" smtClean="0"/>
              <a:t>は</a:t>
            </a:r>
            <a:r>
              <a:rPr lang="en-US" altLang="ja-JP" dirty="0" smtClean="0"/>
              <a:t> ‘London’</a:t>
            </a:r>
            <a:r>
              <a:rPr lang="ja-JP" altLang="en-US" dirty="0" smtClean="0"/>
              <a:t>、</a:t>
            </a:r>
            <a:r>
              <a:rPr lang="en-US" altLang="ja-JP" dirty="0" smtClean="0"/>
              <a:t>P.CITY </a:t>
            </a:r>
            <a:r>
              <a:rPr lang="ja-JP" altLang="en-US" dirty="0" smtClean="0"/>
              <a:t>は</a:t>
            </a:r>
            <a:r>
              <a:rPr lang="en-US" altLang="ja-JP" dirty="0" smtClean="0"/>
              <a:t> null </a:t>
            </a:r>
            <a:r>
              <a:rPr lang="ja-JP" altLang="en-US" dirty="0" smtClean="0"/>
              <a:t>とする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3</a:t>
            </a:r>
            <a:r>
              <a:rPr kumimoji="1" lang="ja-JP" altLang="en-US" dirty="0" smtClean="0"/>
              <a:t>値論理</a:t>
            </a:r>
            <a:r>
              <a:rPr kumimoji="1" lang="en-US" altLang="ja-JP" dirty="0" smtClean="0"/>
              <a:t>: unknown OR unknown =&gt; unknown</a:t>
            </a:r>
          </a:p>
          <a:p>
            <a:pPr lvl="1"/>
            <a:r>
              <a:rPr lang="en-US" altLang="ja-JP" dirty="0" smtClean="0"/>
              <a:t>2</a:t>
            </a:r>
            <a:r>
              <a:rPr lang="ja-JP" altLang="en-US" dirty="0"/>
              <a:t>値論理</a:t>
            </a:r>
            <a:r>
              <a:rPr lang="en-US" altLang="ja-JP" dirty="0"/>
              <a:t>: (P.CITY = ‘Paris’) =&gt; </a:t>
            </a:r>
            <a:r>
              <a:rPr lang="en-US" altLang="ja-JP" dirty="0" smtClean="0"/>
              <a:t>true OR (...) =</a:t>
            </a:r>
            <a:r>
              <a:rPr lang="en-US" altLang="ja-JP" dirty="0"/>
              <a:t>&gt; </a:t>
            </a:r>
            <a:r>
              <a:rPr lang="en-US" altLang="ja-JP" dirty="0" smtClean="0"/>
              <a:t>true</a:t>
            </a:r>
            <a:br>
              <a:rPr lang="en-US" altLang="ja-JP" dirty="0" smtClean="0"/>
            </a:br>
            <a:r>
              <a:rPr lang="en-US" altLang="ja-JP" dirty="0" smtClean="0"/>
              <a:t>		∧ (P.CITY &lt;&gt; ‘Paris’) =&gt; (...) OR true =&gt; true</a:t>
            </a:r>
            <a:endParaRPr lang="en-US" altLang="ja-JP" dirty="0"/>
          </a:p>
          <a:p>
            <a:pPr lvl="1"/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042211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TABLE_DUM 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 TABLE_DEE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0</a:t>
            </a:r>
            <a:r>
              <a:rPr kumimoji="1" lang="ja-JP" altLang="en-US" dirty="0" smtClean="0"/>
              <a:t>項関係はただ二つだけ存在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見出し</a:t>
            </a:r>
            <a:r>
              <a:rPr lang="en-US" altLang="ja-JP" dirty="0" smtClean="0"/>
              <a:t> : </a:t>
            </a:r>
            <a:r>
              <a:rPr lang="en-US" altLang="ja-JP" dirty="0" smtClean="0">
                <a:latin typeface="Consolas"/>
                <a:cs typeface="Consolas"/>
              </a:rPr>
              <a:t>relation {}</a:t>
            </a:r>
            <a:endParaRPr kumimoji="1" lang="en-US" altLang="ja-JP" dirty="0" smtClean="0">
              <a:latin typeface="Consolas"/>
              <a:cs typeface="Consolas"/>
            </a:endParaRPr>
          </a:p>
          <a:p>
            <a:endParaRPr lang="en-US" altLang="ja-JP" dirty="0" smtClean="0"/>
          </a:p>
          <a:p>
            <a:r>
              <a:rPr lang="en-US" altLang="ja-JP" dirty="0" smtClean="0"/>
              <a:t>TABLE_DUM</a:t>
            </a:r>
          </a:p>
          <a:p>
            <a:pPr lvl="1"/>
            <a:r>
              <a:rPr lang="en-US" altLang="ja-JP" dirty="0" smtClean="0">
                <a:latin typeface="Consolas"/>
                <a:cs typeface="Consolas"/>
              </a:rPr>
              <a:t>relation {}</a:t>
            </a:r>
          </a:p>
          <a:p>
            <a:pPr lvl="1"/>
            <a:r>
              <a:rPr lang="en-US" altLang="ja-JP" dirty="0" smtClean="0"/>
              <a:t>false </a:t>
            </a:r>
            <a:r>
              <a:rPr lang="ja-JP" altLang="en-US" dirty="0" smtClean="0"/>
              <a:t>の意味を持つ</a:t>
            </a:r>
            <a:endParaRPr lang="en-US" altLang="ja-JP" dirty="0" smtClean="0"/>
          </a:p>
          <a:p>
            <a:r>
              <a:rPr lang="en-US" altLang="ja-JP" dirty="0" smtClean="0"/>
              <a:t>TABLE_DEE</a:t>
            </a:r>
          </a:p>
          <a:p>
            <a:pPr lvl="1"/>
            <a:r>
              <a:rPr lang="en-US" altLang="ja-JP" dirty="0" smtClean="0">
                <a:latin typeface="Consolas"/>
                <a:cs typeface="Consolas"/>
              </a:rPr>
              <a:t>relation {tuple {}}</a:t>
            </a:r>
          </a:p>
          <a:p>
            <a:pPr lvl="1"/>
            <a:r>
              <a:rPr kumimoji="1" lang="en-US" altLang="ja-JP" dirty="0" smtClean="0"/>
              <a:t>true </a:t>
            </a:r>
            <a:r>
              <a:rPr kumimoji="1" lang="ja-JP" altLang="en-US" dirty="0" smtClean="0"/>
              <a:t>の意味を持つ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関係代数における零元に相当する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9752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タプルと関係の基本概念の定義</a:t>
            </a:r>
            <a:endParaRPr kumimoji="1" lang="en-US" altLang="ja-JP" dirty="0" smtClean="0"/>
          </a:p>
          <a:p>
            <a:r>
              <a:rPr lang="ja-JP" altLang="en-US" dirty="0" smtClean="0"/>
              <a:t>タプルと関係の型</a:t>
            </a:r>
            <a:endParaRPr lang="en-US" altLang="ja-JP" dirty="0" smtClean="0"/>
          </a:p>
          <a:p>
            <a:r>
              <a:rPr kumimoji="1" lang="ja-JP" altLang="en-US" dirty="0" smtClean="0"/>
              <a:t>タプルと関係のセレクタ呼出し</a:t>
            </a:r>
            <a:endParaRPr kumimoji="1" lang="en-US" altLang="ja-JP" dirty="0" smtClean="0"/>
          </a:p>
          <a:p>
            <a:r>
              <a:rPr lang="ja-JP" altLang="en-US" dirty="0" smtClean="0"/>
              <a:t>いくつかの重要な帰結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nul</a:t>
            </a:r>
            <a:r>
              <a:rPr lang="en-US" altLang="ja-JP" dirty="0" smtClean="0"/>
              <a:t>l </a:t>
            </a:r>
            <a:r>
              <a:rPr lang="ja-JP" altLang="en-US" dirty="0" smtClean="0"/>
              <a:t>を含むタプルや関係は存在しない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タプル、見出し、関係の部分集合もまた、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それぞれタプル、見出し、関係である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二つのタプルが等しいのは全く同じタプルである場合のみ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全てのタプルはその全ての属性に値をただ一つだけ含む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タプルおよび関係の属性は順序付けされない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関係のタプルは順序付けされない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関係に重複するタプルが含まれることはあり得ない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21187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kumimoji="0" lang="en-US" altLang="ja-JP" dirty="0" smtClean="0">
                <a:latin typeface="Arial Unicode MS" charset="0"/>
                <a:ea typeface="ＭＳ Ｐゴシック" charset="0"/>
              </a:rPr>
              <a:t>3</a:t>
            </a:r>
            <a:r>
              <a:rPr kumimoji="0" lang="ja-JP" altLang="en-US" dirty="0" smtClean="0">
                <a:latin typeface="Arial Unicode MS" charset="0"/>
                <a:ea typeface="ＭＳ Ｐゴシック" charset="0"/>
              </a:rPr>
              <a:t>章</a:t>
            </a:r>
            <a:r>
              <a:rPr kumimoji="0" lang="en-US" altLang="ja-JP" dirty="0" smtClean="0">
                <a:latin typeface="Arial Unicode MS" charset="0"/>
                <a:ea typeface="ＭＳ Ｐゴシック" charset="0"/>
              </a:rPr>
              <a:t> </a:t>
            </a:r>
            <a:r>
              <a:rPr kumimoji="0" lang="ja-JP" altLang="en-US" dirty="0" smtClean="0">
                <a:latin typeface="Arial Unicode MS" charset="0"/>
                <a:ea typeface="ＭＳ Ｐゴシック" charset="0"/>
              </a:rPr>
              <a:t>タプルと関係</a:t>
            </a:r>
            <a:endParaRPr kumimoji="0" lang="ja-JP" altLang="en-US" dirty="0">
              <a:latin typeface="Arial Unicode MS" charset="0"/>
              <a:ea typeface="ＭＳ Ｐゴシック" charset="0"/>
            </a:endParaRP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kumimoji="0" lang="ja-JP" altLang="en-US">
              <a:latin typeface="Arial Unicode MS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タプル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タプルを表現した「図」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タプルそのものではなく表現の一つにすぎない</a:t>
            </a:r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pPr lvl="1"/>
            <a:r>
              <a:rPr lang="ja-JP" altLang="en-US" dirty="0" smtClean="0"/>
              <a:t>タプルの属性は順序付けられないので、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次の図も同じタプルを表現している</a:t>
            </a:r>
            <a:endParaRPr kumimoji="1" lang="en-US" altLang="ja-JP" dirty="0" smtClean="0"/>
          </a:p>
        </p:txBody>
      </p:sp>
      <p:pic>
        <p:nvPicPr>
          <p:cNvPr id="4" name="図 3" descr="fir-03_00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889" y="2245556"/>
            <a:ext cx="7858125" cy="1039007"/>
          </a:xfrm>
          <a:prstGeom prst="rect">
            <a:avLst/>
          </a:prstGeom>
        </p:spPr>
      </p:pic>
      <p:pic>
        <p:nvPicPr>
          <p:cNvPr id="5" name="図 4" descr="fir-03_00_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889" y="4473423"/>
            <a:ext cx="7858125" cy="102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836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タプル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accent3"/>
                </a:solidFill>
              </a:rPr>
              <a:t>属性</a:t>
            </a:r>
            <a:endParaRPr kumimoji="1" lang="en-US" altLang="ja-JP" dirty="0" smtClean="0">
              <a:solidFill>
                <a:schemeClr val="accent3"/>
              </a:solidFill>
            </a:endParaRPr>
          </a:p>
          <a:p>
            <a:pPr lvl="1"/>
            <a:r>
              <a:rPr lang="ja-JP" altLang="en-US" dirty="0" smtClean="0"/>
              <a:t>ある型</a:t>
            </a:r>
            <a:r>
              <a:rPr lang="en-US" altLang="ja-JP" dirty="0" smtClean="0"/>
              <a:t> T </a:t>
            </a:r>
            <a:r>
              <a:rPr lang="ja-JP" altLang="en-US" dirty="0" smtClean="0"/>
              <a:t>と、それに関連付けられた識別可能な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属性名</a:t>
            </a:r>
            <a:r>
              <a:rPr lang="en-US" altLang="ja-JP" dirty="0" smtClean="0"/>
              <a:t> A </a:t>
            </a:r>
            <a:r>
              <a:rPr lang="ja-JP" altLang="en-US" dirty="0" smtClean="0"/>
              <a:t>の組</a:t>
            </a:r>
            <a:endParaRPr lang="en-US" altLang="ja-JP" dirty="0" smtClean="0"/>
          </a:p>
          <a:p>
            <a:r>
              <a:rPr kumimoji="1" lang="ja-JP" altLang="en-US" dirty="0" smtClean="0">
                <a:solidFill>
                  <a:schemeClr val="accent3"/>
                </a:solidFill>
              </a:rPr>
              <a:t>コンポーネント</a:t>
            </a:r>
            <a:endParaRPr kumimoji="1" lang="en-US" altLang="ja-JP" dirty="0" smtClean="0">
              <a:solidFill>
                <a:schemeClr val="accent3"/>
              </a:solidFill>
            </a:endParaRPr>
          </a:p>
          <a:p>
            <a:pPr lvl="1"/>
            <a:r>
              <a:rPr lang="ja-JP" altLang="en-US" dirty="0" smtClean="0"/>
              <a:t>ある属性と、それに関連付けられた同じ型の値</a:t>
            </a:r>
            <a:r>
              <a:rPr lang="en-US" altLang="ja-JP" dirty="0" smtClean="0"/>
              <a:t> v </a:t>
            </a:r>
            <a:r>
              <a:rPr lang="ja-JP" altLang="en-US" dirty="0" smtClean="0"/>
              <a:t>の組</a:t>
            </a:r>
            <a:endParaRPr lang="en-US" altLang="ja-JP" dirty="0"/>
          </a:p>
          <a:p>
            <a:r>
              <a:rPr kumimoji="1" lang="ja-JP" altLang="en-US" dirty="0" smtClean="0"/>
              <a:t>次数</a:t>
            </a:r>
            <a:r>
              <a:rPr kumimoji="1" lang="en-US" altLang="ja-JP" dirty="0" smtClean="0"/>
              <a:t> n </a:t>
            </a:r>
            <a:r>
              <a:rPr kumimoji="1" lang="ja-JP" altLang="en-US" dirty="0" smtClean="0"/>
              <a:t>の</a:t>
            </a:r>
            <a:r>
              <a:rPr kumimoji="1" lang="ja-JP" altLang="en-US" dirty="0" smtClean="0">
                <a:solidFill>
                  <a:schemeClr val="accent3"/>
                </a:solidFill>
              </a:rPr>
              <a:t>タプル値</a:t>
            </a:r>
            <a:r>
              <a:rPr kumimoji="1" lang="en-US" altLang="ja-JP" dirty="0" smtClean="0"/>
              <a:t> (</a:t>
            </a:r>
            <a:r>
              <a:rPr kumimoji="1" lang="ja-JP" altLang="en-US" dirty="0" smtClean="0"/>
              <a:t>あるいは、単に</a:t>
            </a:r>
            <a:r>
              <a:rPr kumimoji="1" lang="ja-JP" altLang="en-US" dirty="0" smtClean="0">
                <a:solidFill>
                  <a:schemeClr val="accent3"/>
                </a:solidFill>
              </a:rPr>
              <a:t>タプル</a:t>
            </a:r>
            <a:r>
              <a:rPr kumimoji="1" lang="en-US" altLang="ja-JP" dirty="0" smtClean="0"/>
              <a:t>)</a:t>
            </a:r>
          </a:p>
          <a:p>
            <a:pPr lvl="1"/>
            <a:r>
              <a:rPr lang="ja-JP" altLang="en-US" dirty="0" smtClean="0"/>
              <a:t>属性</a:t>
            </a:r>
            <a:r>
              <a:rPr lang="en-US" altLang="ja-JP" dirty="0" smtClean="0"/>
              <a:t> A</a:t>
            </a:r>
            <a:r>
              <a:rPr lang="en-US" altLang="ja-JP" baseline="-25000" dirty="0" smtClean="0"/>
              <a:t>i</a:t>
            </a:r>
            <a:r>
              <a:rPr lang="en-US" altLang="ja-JP" dirty="0" smtClean="0"/>
              <a:t> (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 = 1, 2, …, n) </a:t>
            </a:r>
            <a:r>
              <a:rPr lang="ja-JP" altLang="en-US" dirty="0" smtClean="0"/>
              <a:t>の</a:t>
            </a:r>
            <a:r>
              <a:rPr lang="en-US" altLang="ja-JP" dirty="0" smtClean="0"/>
              <a:t> n </a:t>
            </a:r>
            <a:r>
              <a:rPr lang="ja-JP" altLang="en-US" dirty="0" smtClean="0"/>
              <a:t>個のコンポーネントから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なる集合</a:t>
            </a:r>
            <a:r>
              <a:rPr lang="en-US" altLang="ja-JP" dirty="0"/>
              <a:t> </a:t>
            </a:r>
            <a:r>
              <a:rPr lang="en-US" altLang="ja-JP" dirty="0" smtClean="0"/>
              <a:t>t</a:t>
            </a:r>
          </a:p>
          <a:p>
            <a:pPr lvl="1"/>
            <a:r>
              <a:rPr lang="ja-JP" altLang="en-US" dirty="0"/>
              <a:t>属性名は全て異なっていなければならない</a:t>
            </a:r>
            <a:endParaRPr lang="en-US" altLang="ja-JP" dirty="0"/>
          </a:p>
          <a:p>
            <a:pPr lvl="1"/>
            <a:r>
              <a:rPr lang="ja-JP" altLang="en-US" dirty="0" smtClean="0"/>
              <a:t>同じ型の属性が含まれていてもよい</a:t>
            </a:r>
            <a:endParaRPr lang="en-US" altLang="ja-JP" dirty="0" smtClean="0"/>
          </a:p>
          <a:p>
            <a:pPr>
              <a:tabLst>
                <a:tab pos="1792288" algn="l"/>
              </a:tabLst>
            </a:pPr>
            <a:r>
              <a:rPr lang="ja-JP" altLang="en-US" dirty="0" smtClean="0">
                <a:solidFill>
                  <a:schemeClr val="accent3"/>
                </a:solidFill>
              </a:rPr>
              <a:t>見出し</a:t>
            </a:r>
            <a:r>
              <a:rPr lang="en-US" altLang="ja-JP" dirty="0" smtClean="0"/>
              <a:t> (</a:t>
            </a:r>
            <a:r>
              <a:rPr lang="ja-JP" altLang="en-US" dirty="0" smtClean="0"/>
              <a:t>あるいは、スキーマ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/>
              <a:t>属性</a:t>
            </a:r>
            <a:r>
              <a:rPr lang="en-US" altLang="ja-JP" dirty="0"/>
              <a:t> </a:t>
            </a:r>
            <a:r>
              <a:rPr lang="en-US" altLang="ja-JP" dirty="0" smtClean="0"/>
              <a:t>A</a:t>
            </a:r>
            <a:r>
              <a:rPr lang="en-US" altLang="ja-JP" baseline="-25000" dirty="0" smtClean="0"/>
              <a:t>i</a:t>
            </a:r>
            <a:r>
              <a:rPr lang="en-US" altLang="ja-JP" dirty="0" smtClean="0"/>
              <a:t> </a:t>
            </a:r>
            <a:r>
              <a:rPr lang="en-US" altLang="ja-JP" dirty="0"/>
              <a:t>(</a:t>
            </a:r>
            <a:r>
              <a:rPr lang="en-US" altLang="ja-JP" dirty="0" err="1"/>
              <a:t>i</a:t>
            </a:r>
            <a:r>
              <a:rPr lang="en-US" altLang="ja-JP" dirty="0"/>
              <a:t> = 1, 2, …, n) </a:t>
            </a:r>
            <a:r>
              <a:rPr lang="ja-JP" altLang="en-US" dirty="0" smtClean="0"/>
              <a:t>からなる集合</a:t>
            </a:r>
            <a:r>
              <a:rPr lang="en-US" altLang="ja-JP" dirty="0" smtClean="0"/>
              <a:t> (</a:t>
            </a:r>
            <a:r>
              <a:rPr lang="ja-JP" altLang="en-US" dirty="0" smtClean="0"/>
              <a:t>および制約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468240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タプル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H </a:t>
            </a:r>
            <a:r>
              <a:rPr kumimoji="1" lang="ja-JP" altLang="en-US" dirty="0" smtClean="0"/>
              <a:t>を見出しとするタプルの型</a:t>
            </a:r>
            <a:endParaRPr kumimoji="1" lang="en-US" altLang="ja-JP" dirty="0" smtClean="0"/>
          </a:p>
          <a:p>
            <a:pPr lvl="1"/>
            <a:r>
              <a:rPr lang="en-US" altLang="ja-JP" dirty="0" smtClean="0">
                <a:latin typeface="Consolas"/>
                <a:cs typeface="Consolas"/>
              </a:rPr>
              <a:t>tuple {H}</a:t>
            </a:r>
          </a:p>
          <a:p>
            <a:pPr lvl="1"/>
            <a:r>
              <a:rPr lang="ja-JP" altLang="en-US" dirty="0" smtClean="0"/>
              <a:t>例</a:t>
            </a:r>
            <a:r>
              <a:rPr lang="en-US" altLang="ja-JP" dirty="0" smtClean="0"/>
              <a:t>) </a:t>
            </a:r>
            <a:r>
              <a:rPr kumimoji="1" lang="en-US" altLang="ja-JP" dirty="0" smtClean="0">
                <a:latin typeface="Consolas"/>
                <a:cs typeface="Consolas"/>
              </a:rPr>
              <a:t>tuple {SNO SNO, SNAME NAME, </a:t>
            </a:r>
            <a:br>
              <a:rPr kumimoji="1" lang="en-US" altLang="ja-JP" dirty="0" smtClean="0">
                <a:latin typeface="Consolas"/>
                <a:cs typeface="Consolas"/>
              </a:rPr>
            </a:br>
            <a:r>
              <a:rPr kumimoji="1" lang="en-US" altLang="ja-JP" dirty="0" smtClean="0">
                <a:latin typeface="Consolas"/>
                <a:cs typeface="Consolas"/>
              </a:rPr>
              <a:t>			TATUS INTEGER, CITY CHAR}</a:t>
            </a:r>
          </a:p>
          <a:p>
            <a:r>
              <a:rPr lang="ja-JP" altLang="en-US" dirty="0" smtClean="0">
                <a:solidFill>
                  <a:schemeClr val="accent3"/>
                </a:solidFill>
              </a:rPr>
              <a:t>タプルセレクタ</a:t>
            </a:r>
            <a:endParaRPr lang="en-US" altLang="ja-JP" dirty="0" smtClean="0">
              <a:solidFill>
                <a:schemeClr val="accent3"/>
              </a:solidFill>
            </a:endParaRPr>
          </a:p>
          <a:p>
            <a:pPr lvl="1"/>
            <a:r>
              <a:rPr lang="ja-JP" altLang="en-US" dirty="0"/>
              <a:t>例</a:t>
            </a:r>
            <a:r>
              <a:rPr lang="en-US" altLang="ja-JP" dirty="0"/>
              <a:t>) </a:t>
            </a:r>
            <a:r>
              <a:rPr lang="en-US" altLang="ja-JP" dirty="0" smtClean="0">
                <a:latin typeface="Consolas"/>
                <a:cs typeface="Consolas"/>
              </a:rPr>
              <a:t>tuple {SNO SNO(‘S1’),SNAME NAME(‘Smith’),</a:t>
            </a:r>
            <a:br>
              <a:rPr lang="en-US" altLang="ja-JP" dirty="0" smtClean="0">
                <a:latin typeface="Consolas"/>
                <a:cs typeface="Consolas"/>
              </a:rPr>
            </a:br>
            <a:r>
              <a:rPr lang="en-US" altLang="ja-JP" dirty="0" smtClean="0">
                <a:latin typeface="Consolas"/>
                <a:cs typeface="Consolas"/>
              </a:rPr>
              <a:t>			STATUS 20, CITY ‘London’}</a:t>
            </a:r>
          </a:p>
          <a:p>
            <a:endParaRPr kumimoji="1" lang="en-US" altLang="ja-JP" dirty="0"/>
          </a:p>
          <a:p>
            <a:r>
              <a:rPr lang="en-US" altLang="ja-JP" dirty="0" smtClean="0"/>
              <a:t>SQL </a:t>
            </a:r>
            <a:r>
              <a:rPr lang="en-US" altLang="en-US" dirty="0" smtClean="0"/>
              <a:t>で</a:t>
            </a:r>
            <a:r>
              <a:rPr lang="ja-JP" altLang="en-US" dirty="0" smtClean="0"/>
              <a:t>は、行型</a:t>
            </a:r>
            <a:r>
              <a:rPr lang="en-US" altLang="ja-JP" dirty="0" smtClean="0"/>
              <a:t>, </a:t>
            </a:r>
            <a:r>
              <a:rPr lang="ja-JP" altLang="en-US" dirty="0" smtClean="0"/>
              <a:t>行型コンストラクタ</a:t>
            </a:r>
            <a:r>
              <a:rPr lang="en-US" altLang="ja-JP" dirty="0" smtClean="0"/>
              <a:t>, </a:t>
            </a:r>
            <a:r>
              <a:rPr lang="ja-JP" altLang="en-US" dirty="0" smtClean="0"/>
              <a:t>行値コンストラクタ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列の値の並び順に注意が必要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例</a:t>
            </a:r>
            <a:r>
              <a:rPr lang="en-US" altLang="ja-JP" dirty="0"/>
              <a:t>) </a:t>
            </a:r>
            <a:r>
              <a:rPr kumimoji="1" lang="en-US" altLang="ja-JP" dirty="0" smtClean="0">
                <a:latin typeface="Consolas"/>
                <a:cs typeface="Consolas"/>
              </a:rPr>
              <a:t>raw(1, 2)</a:t>
            </a:r>
            <a:endParaRPr kumimoji="1" lang="ja-JP" alt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41624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重要な帰結</a:t>
            </a:r>
            <a:r>
              <a:rPr kumimoji="1" lang="en-US" altLang="ja-JP" dirty="0" smtClean="0"/>
              <a:t> (</a:t>
            </a:r>
            <a:r>
              <a:rPr kumimoji="1" lang="ja-JP" altLang="en-US" dirty="0" smtClean="0"/>
              <a:t>著者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「</a:t>
            </a:r>
            <a:r>
              <a:rPr kumimoji="1" lang="en-US" altLang="ja-JP" dirty="0" smtClean="0"/>
              <a:t>null </a:t>
            </a:r>
            <a:r>
              <a:rPr kumimoji="1" lang="ja-JP" altLang="en-US" dirty="0" smtClean="0"/>
              <a:t>を含むタプルは存在しない</a:t>
            </a:r>
            <a:r>
              <a:rPr lang="ja-JP" altLang="en-US" dirty="0" smtClean="0"/>
              <a:t>」</a:t>
            </a:r>
            <a:r>
              <a:rPr lang="en-US" altLang="ja-JP" dirty="0" smtClean="0"/>
              <a:t> </a:t>
            </a:r>
          </a:p>
          <a:p>
            <a:pPr lvl="1"/>
            <a:r>
              <a:rPr lang="en-US" altLang="ja-JP" dirty="0" smtClean="0"/>
              <a:t>null </a:t>
            </a:r>
            <a:r>
              <a:rPr lang="ja-JP" altLang="en-US" dirty="0" smtClean="0"/>
              <a:t>はマーカであり、値ではないから</a:t>
            </a:r>
            <a:endParaRPr lang="en-US" altLang="ja-JP" dirty="0" smtClean="0"/>
          </a:p>
          <a:p>
            <a:r>
              <a:rPr kumimoji="1" lang="ja-JP" altLang="en-US" dirty="0" smtClean="0"/>
              <a:t>「タプルの部分集合は全てタプルである</a:t>
            </a:r>
            <a:r>
              <a:rPr lang="ja-JP" altLang="en-US" dirty="0" smtClean="0"/>
              <a:t>」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「見出しの部分集合は全て見出しである」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コンポーネントの空集合</a:t>
            </a:r>
            <a:r>
              <a:rPr lang="en-US" altLang="ja-JP" dirty="0" smtClean="0"/>
              <a:t> </a:t>
            </a:r>
            <a:r>
              <a:rPr lang="en-US" altLang="ja-JP" dirty="0" smtClean="0">
                <a:latin typeface="Consolas"/>
                <a:cs typeface="Consolas"/>
              </a:rPr>
              <a:t>tuple {}</a:t>
            </a:r>
            <a:r>
              <a:rPr lang="en-US" altLang="ja-JP" dirty="0" smtClean="0"/>
              <a:t> </a:t>
            </a:r>
            <a:r>
              <a:rPr lang="ja-JP" altLang="en-US" dirty="0" smtClean="0"/>
              <a:t>も、次数</a:t>
            </a:r>
            <a:r>
              <a:rPr lang="en-US" altLang="ja-JP" dirty="0" smtClean="0"/>
              <a:t> 0 </a:t>
            </a:r>
            <a:r>
              <a:rPr lang="ja-JP" altLang="en-US" dirty="0" smtClean="0"/>
              <a:t>のタプル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属性の空集合も</a:t>
            </a:r>
            <a:r>
              <a:rPr lang="ja-JP" altLang="en-US" dirty="0"/>
              <a:t>、次数</a:t>
            </a:r>
            <a:r>
              <a:rPr lang="en-US" altLang="ja-JP" dirty="0"/>
              <a:t> 0 </a:t>
            </a:r>
            <a:r>
              <a:rPr lang="ja-JP" altLang="en-US" dirty="0"/>
              <a:t>の</a:t>
            </a:r>
            <a:r>
              <a:rPr lang="ja-JP" altLang="en-US" dirty="0" smtClean="0"/>
              <a:t>見出し</a:t>
            </a:r>
            <a:endParaRPr lang="en-US" altLang="ja-JP" dirty="0" smtClean="0"/>
          </a:p>
          <a:p>
            <a:r>
              <a:rPr kumimoji="1" lang="ja-JP" altLang="en-US" dirty="0" smtClean="0"/>
              <a:t>「タプルの等価性」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「タプル</a:t>
            </a:r>
            <a:r>
              <a:rPr kumimoji="1" lang="en-US" altLang="ja-JP" dirty="0" smtClean="0"/>
              <a:t> t1 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 t2 </a:t>
            </a:r>
            <a:r>
              <a:rPr kumimoji="1" lang="ja-JP" altLang="en-US" dirty="0" smtClean="0"/>
              <a:t>が等しい」とは、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それらが同じ属性</a:t>
            </a:r>
            <a:r>
              <a:rPr kumimoji="1" lang="en-US" altLang="ja-JP" dirty="0" smtClean="0"/>
              <a:t> A</a:t>
            </a:r>
            <a:r>
              <a:rPr kumimoji="1" lang="en-US" altLang="ja-JP" baseline="-25000" dirty="0" smtClean="0"/>
              <a:t>i</a:t>
            </a:r>
            <a:r>
              <a:rPr kumimoji="1" lang="en-US" altLang="ja-JP" dirty="0" smtClean="0"/>
              <a:t> (</a:t>
            </a:r>
            <a:r>
              <a:rPr kumimoji="1" lang="en-US" altLang="ja-JP" dirty="0" err="1" smtClean="0"/>
              <a:t>i</a:t>
            </a:r>
            <a:r>
              <a:rPr kumimoji="1" lang="en-US" altLang="ja-JP" dirty="0" smtClean="0"/>
              <a:t> = 1, 2, …, n) (n&gt;=0) </a:t>
            </a:r>
            <a:r>
              <a:rPr kumimoji="1" lang="ja-JP" altLang="en-US" dirty="0" smtClean="0"/>
              <a:t>を持ち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即ち、</a:t>
            </a:r>
            <a:r>
              <a:rPr lang="ja-JP" altLang="en-US" dirty="0" smtClean="0"/>
              <a:t>型が</a:t>
            </a:r>
            <a:r>
              <a:rPr kumimoji="1" lang="ja-JP" altLang="en-US" dirty="0" smtClean="0"/>
              <a:t>同じであり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、かつ、全ての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i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において</a:t>
            </a:r>
            <a:r>
              <a:rPr lang="ja-JP" altLang="en-US" dirty="0" smtClean="0"/>
              <a:t>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t1 </a:t>
            </a:r>
            <a:r>
              <a:rPr lang="ja-JP" altLang="en-US" dirty="0" smtClean="0"/>
              <a:t>の</a:t>
            </a:r>
            <a:r>
              <a:rPr lang="en-US" altLang="ja-JP" dirty="0" smtClean="0"/>
              <a:t> A</a:t>
            </a:r>
            <a:r>
              <a:rPr lang="en-US" altLang="ja-JP" baseline="-25000" dirty="0" smtClean="0"/>
              <a:t>i</a:t>
            </a:r>
            <a:r>
              <a:rPr lang="en-US" altLang="ja-JP" dirty="0" smtClean="0"/>
              <a:t> </a:t>
            </a:r>
            <a:r>
              <a:rPr lang="ja-JP" altLang="en-US" dirty="0" smtClean="0"/>
              <a:t>の値</a:t>
            </a:r>
            <a:r>
              <a:rPr lang="en-US" altLang="ja-JP" dirty="0" smtClean="0"/>
              <a:t> v1 </a:t>
            </a:r>
            <a:r>
              <a:rPr lang="ja-JP" altLang="en-US" dirty="0" smtClean="0"/>
              <a:t>と</a:t>
            </a:r>
            <a:r>
              <a:rPr lang="en-US" altLang="ja-JP" dirty="0" smtClean="0"/>
              <a:t> t2 </a:t>
            </a:r>
            <a:r>
              <a:rPr lang="ja-JP" altLang="en-US" dirty="0" smtClean="0"/>
              <a:t>の</a:t>
            </a:r>
            <a:r>
              <a:rPr lang="en-US" altLang="ja-JP" dirty="0" smtClean="0"/>
              <a:t> A</a:t>
            </a:r>
            <a:r>
              <a:rPr lang="en-US" altLang="ja-JP" baseline="-25000" dirty="0" smtClean="0"/>
              <a:t>i</a:t>
            </a:r>
            <a:r>
              <a:rPr lang="en-US" altLang="ja-JP" dirty="0" smtClean="0"/>
              <a:t> </a:t>
            </a:r>
            <a:r>
              <a:rPr lang="ja-JP" altLang="en-US" dirty="0" smtClean="0"/>
              <a:t>の値</a:t>
            </a:r>
            <a:r>
              <a:rPr lang="en-US" altLang="ja-JP" dirty="0" smtClean="0"/>
              <a:t> v2 </a:t>
            </a:r>
            <a:r>
              <a:rPr lang="ja-JP" altLang="en-US" dirty="0" smtClean="0"/>
              <a:t>が等しいこと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二つのタプルが等しい場合にのみ「複製」である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09115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関係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前提</a:t>
            </a:r>
            <a:endParaRPr lang="en-US" altLang="ja-JP" dirty="0"/>
          </a:p>
          <a:p>
            <a:pPr lvl="1"/>
            <a:r>
              <a:rPr lang="en-US" altLang="ja-JP" dirty="0"/>
              <a:t>{H</a:t>
            </a:r>
            <a:r>
              <a:rPr lang="en-US" altLang="ja-JP" dirty="0" smtClean="0"/>
              <a:t>}</a:t>
            </a:r>
            <a:r>
              <a:rPr lang="en-US" altLang="ja-JP" dirty="0"/>
              <a:t> </a:t>
            </a:r>
            <a:r>
              <a:rPr lang="ja-JP" altLang="en-US" dirty="0" smtClean="0"/>
              <a:t>を</a:t>
            </a:r>
            <a:r>
              <a:rPr kumimoji="1" lang="ja-JP" altLang="en-US" dirty="0" smtClean="0"/>
              <a:t>タプルの見出し</a:t>
            </a:r>
            <a:r>
              <a:rPr lang="ja-JP" altLang="en-US" dirty="0" smtClean="0"/>
              <a:t>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A</a:t>
            </a:r>
            <a:r>
              <a:rPr lang="en-US" altLang="ja-JP" baseline="-25000" dirty="0" smtClean="0"/>
              <a:t>i</a:t>
            </a:r>
            <a:r>
              <a:rPr lang="en-US" altLang="ja-JP" dirty="0" smtClean="0"/>
              <a:t> (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 = 1, 2, …, n) (n &gt;= 0) </a:t>
            </a:r>
            <a:r>
              <a:rPr lang="ja-JP" altLang="en-US" dirty="0" smtClean="0"/>
              <a:t>を</a:t>
            </a:r>
            <a:r>
              <a:rPr lang="en-US" altLang="ja-JP" dirty="0" smtClean="0"/>
              <a:t> {H} </a:t>
            </a:r>
            <a:r>
              <a:rPr lang="ja-JP" altLang="en-US" dirty="0" smtClean="0"/>
              <a:t>を構成する属性、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/>
              <a:t>t</a:t>
            </a:r>
            <a:r>
              <a:rPr lang="en-US" altLang="ja-JP" baseline="-25000" dirty="0" err="1"/>
              <a:t>j</a:t>
            </a:r>
            <a:r>
              <a:rPr lang="en-US" altLang="ja-JP" dirty="0"/>
              <a:t> (j = 1, 2, …, m) (m&gt;=0) </a:t>
            </a:r>
            <a:r>
              <a:rPr lang="ja-JP" altLang="en-US" dirty="0" smtClean="0"/>
              <a:t>を</a:t>
            </a:r>
            <a:r>
              <a:rPr lang="en-US" altLang="ja-JP" dirty="0" smtClean="0"/>
              <a:t> {H} </a:t>
            </a:r>
            <a:r>
              <a:rPr lang="ja-JP" altLang="en-US" dirty="0" smtClean="0"/>
              <a:t>に準拠するタプルとする</a:t>
            </a:r>
            <a:endParaRPr lang="en-US" altLang="ja-JP" dirty="0" smtClean="0"/>
          </a:p>
          <a:p>
            <a:r>
              <a:rPr lang="ja-JP" altLang="en-US" dirty="0">
                <a:solidFill>
                  <a:schemeClr val="accent3"/>
                </a:solidFill>
              </a:rPr>
              <a:t>関係値</a:t>
            </a:r>
            <a:r>
              <a:rPr lang="en-US" altLang="ja-JP" dirty="0"/>
              <a:t> (</a:t>
            </a:r>
            <a:r>
              <a:rPr lang="ja-JP" altLang="en-US" dirty="0"/>
              <a:t>あるいは、単に</a:t>
            </a:r>
            <a:r>
              <a:rPr lang="ja-JP" altLang="en-US" dirty="0">
                <a:solidFill>
                  <a:schemeClr val="accent3"/>
                </a:solidFill>
              </a:rPr>
              <a:t>関係</a:t>
            </a:r>
            <a:r>
              <a:rPr lang="en-US" altLang="ja-JP" dirty="0"/>
              <a:t>)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{H} </a:t>
            </a:r>
            <a:r>
              <a:rPr lang="ja-JP" altLang="en-US" dirty="0" smtClean="0"/>
              <a:t>と</a:t>
            </a:r>
            <a:r>
              <a:rPr lang="en-US" altLang="ja-JP" dirty="0" smtClean="0"/>
              <a:t> </a:t>
            </a:r>
            <a:r>
              <a:rPr lang="ja-JP" altLang="en-US" dirty="0" smtClean="0"/>
              <a:t>タプル集合</a:t>
            </a:r>
            <a:r>
              <a:rPr lang="en-US" altLang="ja-JP" dirty="0" smtClean="0"/>
              <a:t> {</a:t>
            </a:r>
            <a:r>
              <a:rPr lang="en-US" altLang="ja-JP" dirty="0" err="1" smtClean="0"/>
              <a:t>tj</a:t>
            </a:r>
            <a:r>
              <a:rPr lang="en-US" altLang="ja-JP" dirty="0" smtClean="0"/>
              <a:t>} </a:t>
            </a:r>
            <a:r>
              <a:rPr lang="ja-JP" altLang="en-US" dirty="0" smtClean="0"/>
              <a:t>の組合せ</a:t>
            </a:r>
            <a:r>
              <a:rPr lang="en-US" altLang="ja-JP" dirty="0" smtClean="0"/>
              <a:t> r</a:t>
            </a:r>
          </a:p>
          <a:p>
            <a:pPr lvl="2"/>
            <a:r>
              <a:rPr lang="en-US" altLang="ja-JP" dirty="0" smtClean="0"/>
              <a:t>{H}, </a:t>
            </a:r>
            <a:r>
              <a:rPr lang="en-US" altLang="ja-JP" dirty="0"/>
              <a:t>{</a:t>
            </a:r>
            <a:r>
              <a:rPr lang="en-US" altLang="ja-JP" dirty="0" err="1"/>
              <a:t>t</a:t>
            </a:r>
            <a:r>
              <a:rPr lang="en-US" altLang="ja-JP" baseline="-25000" dirty="0" err="1"/>
              <a:t>j</a:t>
            </a:r>
            <a:r>
              <a:rPr lang="en-US" altLang="ja-JP" dirty="0" smtClean="0"/>
              <a:t>}, m </a:t>
            </a:r>
            <a:r>
              <a:rPr lang="ja-JP" altLang="en-US" dirty="0" smtClean="0"/>
              <a:t>を</a:t>
            </a:r>
            <a:r>
              <a:rPr lang="en-US" altLang="ja-JP" dirty="0" smtClean="0"/>
              <a:t> r </a:t>
            </a:r>
            <a:r>
              <a:rPr lang="ja-JP" altLang="en-US" dirty="0" smtClean="0"/>
              <a:t>の見出し</a:t>
            </a:r>
            <a:r>
              <a:rPr lang="en-US" altLang="ja-JP" dirty="0" smtClean="0"/>
              <a:t>, </a:t>
            </a:r>
            <a:r>
              <a:rPr lang="ja-JP" altLang="en-US" dirty="0" smtClean="0"/>
              <a:t>本体</a:t>
            </a:r>
            <a:r>
              <a:rPr lang="en-US" altLang="ja-JP" dirty="0" smtClean="0"/>
              <a:t>, </a:t>
            </a:r>
            <a:r>
              <a:rPr lang="ja-JP" altLang="en-US" dirty="0" smtClean="0"/>
              <a:t>濃度</a:t>
            </a:r>
            <a:endParaRPr lang="en-US" altLang="ja-JP" dirty="0" smtClean="0"/>
          </a:p>
          <a:p>
            <a:r>
              <a:rPr kumimoji="1" lang="ja-JP" altLang="en-US" dirty="0" smtClean="0"/>
              <a:t>数学の用語としての「関係」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n </a:t>
            </a:r>
            <a:r>
              <a:rPr kumimoji="1" lang="ja-JP" altLang="en-US" dirty="0" smtClean="0"/>
              <a:t>値からなる集合で</a:t>
            </a:r>
            <a:r>
              <a:rPr kumimoji="1" lang="en-US" altLang="ja-JP" dirty="0" smtClean="0"/>
              <a:t> n </a:t>
            </a:r>
            <a:r>
              <a:rPr kumimoji="1" lang="ja-JP" altLang="en-US" dirty="0" smtClean="0"/>
              <a:t>項の関係性</a:t>
            </a:r>
            <a:r>
              <a:rPr kumimoji="1" lang="en-US" altLang="ja-JP" dirty="0" smtClean="0"/>
              <a:t> (relationship) </a:t>
            </a:r>
            <a:r>
              <a:rPr kumimoji="1" lang="ja-JP" altLang="en-US" dirty="0" smtClean="0"/>
              <a:t>を表す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関係</a:t>
            </a:r>
            <a:r>
              <a:rPr lang="en-US" altLang="ja-JP" dirty="0" smtClean="0"/>
              <a:t> (relation) </a:t>
            </a:r>
            <a:r>
              <a:rPr lang="ja-JP" altLang="en-US" dirty="0" smtClean="0"/>
              <a:t>の本体が、その時点で存在する全ての関係性を表す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原義としては、「テーブル同士を関係づける」からではない</a:t>
            </a: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199888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関係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H </a:t>
            </a:r>
            <a:r>
              <a:rPr lang="ja-JP" altLang="en-US" dirty="0" smtClean="0"/>
              <a:t>を見出しとする関係の型</a:t>
            </a:r>
            <a:endParaRPr lang="en-US" altLang="ja-JP" dirty="0"/>
          </a:p>
          <a:p>
            <a:pPr lvl="1"/>
            <a:r>
              <a:rPr lang="en-US" altLang="ja-JP" dirty="0" smtClean="0">
                <a:latin typeface="Consolas"/>
                <a:cs typeface="Consolas"/>
              </a:rPr>
              <a:t>relation </a:t>
            </a:r>
            <a:r>
              <a:rPr lang="en-US" altLang="ja-JP" dirty="0">
                <a:latin typeface="Consolas"/>
                <a:cs typeface="Consolas"/>
              </a:rPr>
              <a:t>{H</a:t>
            </a:r>
            <a:r>
              <a:rPr lang="en-US" altLang="ja-JP" dirty="0" smtClean="0">
                <a:latin typeface="Consolas"/>
                <a:cs typeface="Consolas"/>
              </a:rPr>
              <a:t>}</a:t>
            </a:r>
            <a:endParaRPr lang="en-US" altLang="ja-JP" dirty="0">
              <a:latin typeface="Consolas"/>
              <a:cs typeface="Consolas"/>
            </a:endParaRPr>
          </a:p>
          <a:p>
            <a:pPr lvl="1"/>
            <a:r>
              <a:rPr lang="ja-JP" altLang="en-US" dirty="0" smtClean="0">
                <a:latin typeface="Consolas"/>
                <a:cs typeface="Consolas"/>
              </a:rPr>
              <a:t>例</a:t>
            </a:r>
            <a:r>
              <a:rPr lang="en-US" altLang="ja-JP" dirty="0" smtClean="0">
                <a:latin typeface="Consolas"/>
                <a:cs typeface="Consolas"/>
              </a:rPr>
              <a:t>)</a:t>
            </a:r>
            <a:r>
              <a:rPr lang="en-US" altLang="ja-JP" dirty="0" smtClean="0"/>
              <a:t> </a:t>
            </a:r>
            <a:r>
              <a:rPr lang="en-US" altLang="ja-JP" dirty="0" smtClean="0">
                <a:latin typeface="Consolas"/>
                <a:cs typeface="Consolas"/>
              </a:rPr>
              <a:t>relation {SNO </a:t>
            </a:r>
            <a:r>
              <a:rPr lang="en-US" altLang="ja-JP" dirty="0">
                <a:latin typeface="Consolas"/>
                <a:cs typeface="Consolas"/>
              </a:rPr>
              <a:t>SNO, SNAME NAME, </a:t>
            </a:r>
            <a:br>
              <a:rPr lang="en-US" altLang="ja-JP" dirty="0">
                <a:latin typeface="Consolas"/>
                <a:cs typeface="Consolas"/>
              </a:rPr>
            </a:br>
            <a:r>
              <a:rPr lang="en-US" altLang="ja-JP" dirty="0" smtClean="0">
                <a:latin typeface="Consolas"/>
                <a:cs typeface="Consolas"/>
              </a:rPr>
              <a:t>	             TATUS </a:t>
            </a:r>
            <a:r>
              <a:rPr lang="en-US" altLang="ja-JP" dirty="0">
                <a:latin typeface="Consolas"/>
                <a:cs typeface="Consolas"/>
              </a:rPr>
              <a:t>INTEGER, CITY CHAR }</a:t>
            </a:r>
          </a:p>
          <a:p>
            <a:r>
              <a:rPr lang="ja-JP" altLang="en-US" dirty="0" smtClean="0">
                <a:solidFill>
                  <a:schemeClr val="accent3"/>
                </a:solidFill>
              </a:rPr>
              <a:t>関係セレクタ</a:t>
            </a:r>
            <a:endParaRPr lang="en-US" altLang="ja-JP" dirty="0">
              <a:solidFill>
                <a:schemeClr val="accent3"/>
              </a:solidFill>
            </a:endParaRPr>
          </a:p>
          <a:p>
            <a:pPr lvl="1"/>
            <a:r>
              <a:rPr lang="ja-JP" altLang="en-US" dirty="0">
                <a:latin typeface="Consolas"/>
                <a:cs typeface="Consolas"/>
              </a:rPr>
              <a:t>例</a:t>
            </a:r>
            <a:r>
              <a:rPr lang="en-US" altLang="ja-JP" dirty="0">
                <a:latin typeface="Consolas"/>
                <a:cs typeface="Consolas"/>
              </a:rPr>
              <a:t>)</a:t>
            </a:r>
            <a:r>
              <a:rPr lang="en-US" altLang="ja-JP" dirty="0" smtClean="0"/>
              <a:t> </a:t>
            </a:r>
            <a:r>
              <a:rPr lang="en-US" altLang="ja-JP" dirty="0" smtClean="0">
                <a:latin typeface="Consolas"/>
                <a:cs typeface="Consolas"/>
              </a:rPr>
              <a:t>relation {tuple {...}, tuple {...}, ...}</a:t>
            </a:r>
          </a:p>
          <a:p>
            <a:pPr lvl="1"/>
            <a:r>
              <a:rPr lang="ja-JP" altLang="en-US" dirty="0" smtClean="0"/>
              <a:t>タプルを指定する順序は任意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lang="en-US" altLang="ja-JP" dirty="0"/>
              <a:t>SQL </a:t>
            </a:r>
            <a:r>
              <a:rPr lang="ja-JP" altLang="en-US" dirty="0"/>
              <a:t>には</a:t>
            </a:r>
            <a:r>
              <a:rPr lang="ja-JP" altLang="en-US" dirty="0" smtClean="0"/>
              <a:t>、直接対応するものはない</a:t>
            </a:r>
            <a:endParaRPr lang="en-US" altLang="ja-JP" dirty="0"/>
          </a:p>
          <a:p>
            <a:pPr lvl="1"/>
            <a:r>
              <a:rPr lang="ja-JP" altLang="en-US" dirty="0" smtClean="0"/>
              <a:t>特定の行型の行の多重集合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テーブル値コンストラクタ</a:t>
            </a:r>
            <a:endParaRPr lang="en-US" altLang="ja-JP" dirty="0" smtClean="0"/>
          </a:p>
          <a:p>
            <a:pPr lvl="1"/>
            <a:r>
              <a:rPr lang="ja-JP" altLang="en-US" dirty="0">
                <a:latin typeface="Consolas"/>
                <a:cs typeface="Consolas"/>
              </a:rPr>
              <a:t>例</a:t>
            </a:r>
            <a:r>
              <a:rPr lang="en-US" altLang="ja-JP" dirty="0">
                <a:latin typeface="Consolas"/>
                <a:cs typeface="Consolas"/>
              </a:rPr>
              <a:t>)</a:t>
            </a:r>
            <a:r>
              <a:rPr lang="en-US" altLang="ja-JP" dirty="0" smtClean="0"/>
              <a:t> </a:t>
            </a:r>
            <a:r>
              <a:rPr lang="en-US" altLang="ja-JP" dirty="0" smtClean="0">
                <a:latin typeface="Consolas"/>
                <a:cs typeface="Consolas"/>
              </a:rPr>
              <a:t>values (1, 2), (2, 1), (1, 1), (1, 2)</a:t>
            </a:r>
            <a:endParaRPr lang="ja-JP" altLang="en-US" dirty="0">
              <a:latin typeface="Consolas"/>
              <a:cs typeface="Consolas"/>
            </a:endParaRP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31082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その他の重要な帰結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「本体の部分集合は全て本体」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タプルの空集合を本体とする関係を空の関係という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「関係は表として図示できるが、関係は表ではない」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行と列からなる</a:t>
            </a:r>
            <a:r>
              <a:rPr lang="en-US" altLang="ja-JP" dirty="0"/>
              <a:t> </a:t>
            </a:r>
            <a:r>
              <a:rPr lang="en-US" altLang="ja-JP" dirty="0" smtClean="0"/>
              <a:t>2</a:t>
            </a:r>
            <a:r>
              <a:rPr lang="ja-JP" altLang="en-US" dirty="0" smtClean="0"/>
              <a:t>次元の空間ではない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n </a:t>
            </a:r>
            <a:r>
              <a:rPr kumimoji="1" lang="ja-JP" altLang="en-US" dirty="0" smtClean="0"/>
              <a:t>個の属性からなるタプルは</a:t>
            </a:r>
            <a:r>
              <a:rPr kumimoji="1" lang="en-US" altLang="ja-JP" dirty="0" smtClean="0"/>
              <a:t> n </a:t>
            </a:r>
            <a:r>
              <a:rPr kumimoji="1" lang="ja-JP" altLang="en-US" dirty="0" smtClean="0"/>
              <a:t>次元空間の点である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4611031"/>
      </p:ext>
    </p:extLst>
  </p:cSld>
  <p:clrMapOvr>
    <a:masterClrMapping/>
  </p:clrMapOvr>
</p:sld>
</file>

<file path=ppt/theme/theme1.xml><?xml version="1.0" encoding="utf-8"?>
<a:theme xmlns:a="http://schemas.openxmlformats.org/drawingml/2006/main" name="darkblue">
  <a:themeElements>
    <a:clrScheme name="ユーザー設定 3">
      <a:dk1>
        <a:srgbClr val="FFFFFF"/>
      </a:dk1>
      <a:lt1>
        <a:srgbClr val="000000"/>
      </a:lt1>
      <a:dk2>
        <a:srgbClr val="FFFFFF"/>
      </a:dk2>
      <a:lt2>
        <a:srgbClr val="0000B1"/>
      </a:lt2>
      <a:accent1>
        <a:srgbClr val="DAFFB9"/>
      </a:accent1>
      <a:accent2>
        <a:srgbClr val="ED8C29"/>
      </a:accent2>
      <a:accent3>
        <a:srgbClr val="FC0006"/>
      </a:accent3>
      <a:accent4>
        <a:srgbClr val="FC5FFF"/>
      </a:accent4>
      <a:accent5>
        <a:srgbClr val="139202"/>
      </a:accent5>
      <a:accent6>
        <a:srgbClr val="0B65FF"/>
      </a:accent6>
      <a:hlink>
        <a:srgbClr val="5EFFFF"/>
      </a:hlink>
      <a:folHlink>
        <a:srgbClr val="5FFFFF"/>
      </a:folHlink>
    </a:clrScheme>
    <a:fontScheme name="darkblue">
      <a:majorFont>
        <a:latin typeface="Arial Unicode MS"/>
        <a:ea typeface="ＭＳ Ｐゴシック"/>
        <a:cs typeface=""/>
      </a:majorFont>
      <a:minorFont>
        <a:latin typeface="Arial Unicode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1E1FF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8349" tIns="44175" rIns="88349" bIns="44175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ja-JP" alt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1E1FF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8349" tIns="44175" rIns="88349" bIns="44175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ja-JP" alt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pitchFamily="50" charset="-128"/>
          </a:defRPr>
        </a:defPPr>
      </a:lstStyle>
    </a:lnDef>
  </a:objectDefaults>
  <a:extraClrSchemeLst>
    <a:extraClrScheme>
      <a:clrScheme name="darkblue 1">
        <a:dk1>
          <a:srgbClr val="000066"/>
        </a:dk1>
        <a:lt1>
          <a:srgbClr val="F2F2F2"/>
        </a:lt1>
        <a:dk2>
          <a:srgbClr val="00009F"/>
        </a:dk2>
        <a:lt2>
          <a:srgbClr val="FFCC66"/>
        </a:lt2>
        <a:accent1>
          <a:srgbClr val="9FFF7F"/>
        </a:accent1>
        <a:accent2>
          <a:srgbClr val="FFFFAF"/>
        </a:accent2>
        <a:accent3>
          <a:srgbClr val="AAAACD"/>
        </a:accent3>
        <a:accent4>
          <a:srgbClr val="CFCFCF"/>
        </a:accent4>
        <a:accent5>
          <a:srgbClr val="CDFFC0"/>
        </a:accent5>
        <a:accent6>
          <a:srgbClr val="E7E79E"/>
        </a:accent6>
        <a:hlink>
          <a:srgbClr val="9FFF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rkblue 2">
        <a:dk1>
          <a:srgbClr val="000000"/>
        </a:dk1>
        <a:lt1>
          <a:srgbClr val="FFFFFF"/>
        </a:lt1>
        <a:dk2>
          <a:srgbClr val="0000FF"/>
        </a:dk2>
        <a:lt2>
          <a:srgbClr val="FFFFFF"/>
        </a:lt2>
        <a:accent1>
          <a:srgbClr val="00BF00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ADCAA"/>
        </a:accent5>
        <a:accent6>
          <a:srgbClr val="E75C00"/>
        </a:accent6>
        <a:hlink>
          <a:srgbClr val="3366FF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rkblue 3">
        <a:dk1>
          <a:srgbClr val="000000"/>
        </a:dk1>
        <a:lt1>
          <a:srgbClr val="EFEFEF"/>
        </a:lt1>
        <a:dk2>
          <a:srgbClr val="000066"/>
        </a:dk2>
        <a:lt2>
          <a:srgbClr val="FFCC66"/>
        </a:lt2>
        <a:accent1>
          <a:srgbClr val="9FFF7F"/>
        </a:accent1>
        <a:accent2>
          <a:srgbClr val="FFFFAF"/>
        </a:accent2>
        <a:accent3>
          <a:srgbClr val="AAAAB8"/>
        </a:accent3>
        <a:accent4>
          <a:srgbClr val="CCCCCC"/>
        </a:accent4>
        <a:accent5>
          <a:srgbClr val="CDFFC0"/>
        </a:accent5>
        <a:accent6>
          <a:srgbClr val="E7E79E"/>
        </a:accent6>
        <a:hlink>
          <a:srgbClr val="9FFF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rkblue 4">
        <a:dk1>
          <a:srgbClr val="000000"/>
        </a:dk1>
        <a:lt1>
          <a:srgbClr val="EFEFEF"/>
        </a:lt1>
        <a:dk2>
          <a:srgbClr val="000066"/>
        </a:dk2>
        <a:lt2>
          <a:srgbClr val="FFCA61"/>
        </a:lt2>
        <a:accent1>
          <a:srgbClr val="9FFF7F"/>
        </a:accent1>
        <a:accent2>
          <a:srgbClr val="FFFFAF"/>
        </a:accent2>
        <a:accent3>
          <a:srgbClr val="AAAAB8"/>
        </a:accent3>
        <a:accent4>
          <a:srgbClr val="CCCCCC"/>
        </a:accent4>
        <a:accent5>
          <a:srgbClr val="CDFFC0"/>
        </a:accent5>
        <a:accent6>
          <a:srgbClr val="E7E79E"/>
        </a:accent6>
        <a:hlink>
          <a:srgbClr val="9FFF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darkblue</Template>
  <TotalTime>14064</TotalTime>
  <Words>545</Words>
  <Application>Microsoft Macintosh PowerPoint</Application>
  <PresentationFormat>ユーザー設定</PresentationFormat>
  <Paragraphs>119</Paragraphs>
  <Slides>14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5" baseType="lpstr">
      <vt:lpstr>darkblue</vt:lpstr>
      <vt:lpstr>東京理科大学 理学部 数理情報科学科  情報処理1 #04: タプルと関係</vt:lpstr>
      <vt:lpstr>3章 タプルと関係</vt:lpstr>
      <vt:lpstr>タプル</vt:lpstr>
      <vt:lpstr>タプル</vt:lpstr>
      <vt:lpstr>タプル</vt:lpstr>
      <vt:lpstr>重要な帰結 (著者)</vt:lpstr>
      <vt:lpstr>関係</vt:lpstr>
      <vt:lpstr>関係</vt:lpstr>
      <vt:lpstr>その他の重要な帰結</vt:lpstr>
      <vt:lpstr> タプルの重複が禁止されるべき理由                 (著者)</vt:lpstr>
      <vt:lpstr>タプルの重複が禁止されるべき理由</vt:lpstr>
      <vt:lpstr>null が禁止されるべき理由 (著者)</vt:lpstr>
      <vt:lpstr>TABLE_DUM と TABLE_DEE</vt:lpstr>
      <vt:lpstr>まとめ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Siena.</dc:creator>
  <cp:lastModifiedBy>山本 徳秀</cp:lastModifiedBy>
  <cp:revision>2010</cp:revision>
  <cp:lastPrinted>2000-07-21T07:47:07Z</cp:lastPrinted>
  <dcterms:created xsi:type="dcterms:W3CDTF">2004-10-01T19:46:39Z</dcterms:created>
  <dcterms:modified xsi:type="dcterms:W3CDTF">2016-04-19T18:34:17Z</dcterms:modified>
</cp:coreProperties>
</file>