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8"/>
  </p:notesMasterIdLst>
  <p:handoutMasterIdLst>
    <p:handoutMasterId r:id="rId29"/>
  </p:handoutMasterIdLst>
  <p:sldIdLst>
    <p:sldId id="317" r:id="rId2"/>
    <p:sldId id="306" r:id="rId3"/>
    <p:sldId id="318" r:id="rId4"/>
    <p:sldId id="319" r:id="rId5"/>
    <p:sldId id="340" r:id="rId6"/>
    <p:sldId id="341" r:id="rId7"/>
    <p:sldId id="320" r:id="rId8"/>
    <p:sldId id="323" r:id="rId9"/>
    <p:sldId id="321" r:id="rId10"/>
    <p:sldId id="324" r:id="rId11"/>
    <p:sldId id="322" r:id="rId12"/>
    <p:sldId id="325" r:id="rId13"/>
    <p:sldId id="326" r:id="rId14"/>
    <p:sldId id="327" r:id="rId15"/>
    <p:sldId id="330" r:id="rId16"/>
    <p:sldId id="331" r:id="rId17"/>
    <p:sldId id="328" r:id="rId18"/>
    <p:sldId id="329" r:id="rId19"/>
    <p:sldId id="332" r:id="rId20"/>
    <p:sldId id="333" r:id="rId21"/>
    <p:sldId id="334" r:id="rId22"/>
    <p:sldId id="335" r:id="rId23"/>
    <p:sldId id="336" r:id="rId24"/>
    <p:sldId id="337" r:id="rId25"/>
    <p:sldId id="338" r:id="rId26"/>
    <p:sldId id="339" r:id="rId27"/>
  </p:sldIdLst>
  <p:sldSz cx="9525000" cy="6858000"/>
  <p:notesSz cx="6797675" cy="9926638"/>
  <p:defaultTextStyle>
    <a:defPPr>
      <a:defRPr lang="ja-JP"/>
    </a:defPPr>
    <a:lvl1pPr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1pPr>
    <a:lvl2pPr marL="4572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2pPr>
    <a:lvl3pPr marL="9144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3pPr>
    <a:lvl4pPr marL="13716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4pPr>
    <a:lvl5pPr marL="18288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4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4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4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400" kern="1200">
        <a:solidFill>
          <a:srgbClr val="000000"/>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6E1FF"/>
    <a:srgbClr val="CBC1FF"/>
    <a:srgbClr val="FFE1FF"/>
    <a:srgbClr val="45D145"/>
    <a:srgbClr val="FFFF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676" autoAdjust="0"/>
  </p:normalViewPr>
  <p:slideViewPr>
    <p:cSldViewPr snapToGrid="0">
      <p:cViewPr varScale="1">
        <p:scale>
          <a:sx n="104" d="100"/>
          <a:sy n="104" d="100"/>
        </p:scale>
        <p:origin x="-104" y="-96"/>
      </p:cViewPr>
      <p:guideLst>
        <p:guide orient="horz" pos="2161"/>
        <p:guide pos="30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564" y="194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2051" name="Rectangle 3"/>
          <p:cNvSpPr>
            <a:spLocks noGrp="1" noChangeArrowheads="1"/>
          </p:cNvSpPr>
          <p:nvPr>
            <p:ph type="dt" sz="quarter" idx="1"/>
          </p:nvPr>
        </p:nvSpPr>
        <p:spPr bwMode="auto">
          <a:xfrm>
            <a:off x="3852863" y="0"/>
            <a:ext cx="2944812"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r"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2052"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2053" name="Rectangle 5"/>
          <p:cNvSpPr>
            <a:spLocks noGrp="1" noChangeArrowheads="1"/>
          </p:cNvSpPr>
          <p:nvPr>
            <p:ph type="sldNum" sz="quarter" idx="3"/>
          </p:nvPr>
        </p:nvSpPr>
        <p:spPr bwMode="auto">
          <a:xfrm>
            <a:off x="3852863" y="9429750"/>
            <a:ext cx="2944812"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r" defTabSz="955675" eaLnBrk="1" hangingPunct="1">
              <a:spcBef>
                <a:spcPct val="50000"/>
              </a:spcBef>
              <a:defRPr kumimoji="1" sz="1300">
                <a:solidFill>
                  <a:schemeClr val="tx1"/>
                </a:solidFill>
                <a:latin typeface="Arial Unicode MS" charset="0"/>
              </a:defRPr>
            </a:lvl1pPr>
          </a:lstStyle>
          <a:p>
            <a:pPr>
              <a:defRPr/>
            </a:pPr>
            <a:fld id="{17E30CE3-1DD1-DD48-BF2B-2C0FDA2E618F}" type="slidenum">
              <a:rPr lang="en-US" altLang="ja-JP"/>
              <a:pPr>
                <a:defRPr/>
              </a:pPr>
              <a:t>‹#›</a:t>
            </a:fld>
            <a:endParaRPr lang="en-US" altLang="ja-JP"/>
          </a:p>
        </p:txBody>
      </p:sp>
    </p:spTree>
    <p:extLst>
      <p:ext uri="{BB962C8B-B14F-4D97-AF65-F5344CB8AC3E}">
        <p14:creationId xmlns:p14="http://schemas.microsoft.com/office/powerpoint/2010/main" val="3820619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4813"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4099" name="Rectangle 1027"/>
          <p:cNvSpPr>
            <a:spLocks noGrp="1" noChangeArrowheads="1"/>
          </p:cNvSpPr>
          <p:nvPr>
            <p:ph type="dt" idx="1"/>
          </p:nvPr>
        </p:nvSpPr>
        <p:spPr bwMode="auto">
          <a:xfrm>
            <a:off x="3852863" y="0"/>
            <a:ext cx="2944812"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r"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4100" name="Rectangle 1028"/>
          <p:cNvSpPr>
            <a:spLocks noGrp="1" noRot="1" noChangeAspect="1" noChangeArrowheads="1"/>
          </p:cNvSpPr>
          <p:nvPr>
            <p:ph type="sldImg" idx="2"/>
          </p:nvPr>
        </p:nvSpPr>
        <p:spPr bwMode="auto">
          <a:xfrm>
            <a:off x="815975" y="746125"/>
            <a:ext cx="5168900" cy="3721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1029"/>
          <p:cNvSpPr>
            <a:spLocks noGrp="1" noChangeArrowheads="1"/>
          </p:cNvSpPr>
          <p:nvPr>
            <p:ph type="body" sz="quarter" idx="3"/>
          </p:nvPr>
        </p:nvSpPr>
        <p:spPr bwMode="auto">
          <a:xfrm>
            <a:off x="906463" y="4714875"/>
            <a:ext cx="4984750" cy="446563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p>
            <a:pPr lvl="0"/>
            <a:r>
              <a:rPr lang="ja-JP" altLang="en-US"/>
              <a:t>マスターテキストの書式設定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2" name="Rectangle 1030"/>
          <p:cNvSpPr>
            <a:spLocks noGrp="1" noChangeArrowheads="1"/>
          </p:cNvSpPr>
          <p:nvPr>
            <p:ph type="ftr" sz="quarter" idx="4"/>
          </p:nvPr>
        </p:nvSpPr>
        <p:spPr bwMode="auto">
          <a:xfrm>
            <a:off x="0" y="9429750"/>
            <a:ext cx="2944813"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4103" name="Rectangle 1031"/>
          <p:cNvSpPr>
            <a:spLocks noGrp="1" noChangeArrowheads="1"/>
          </p:cNvSpPr>
          <p:nvPr>
            <p:ph type="sldNum" sz="quarter" idx="5"/>
          </p:nvPr>
        </p:nvSpPr>
        <p:spPr bwMode="auto">
          <a:xfrm>
            <a:off x="3852863" y="9429750"/>
            <a:ext cx="2944812"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r" defTabSz="955675" eaLnBrk="1" hangingPunct="1">
              <a:spcBef>
                <a:spcPct val="50000"/>
              </a:spcBef>
              <a:defRPr kumimoji="1" sz="1300">
                <a:solidFill>
                  <a:schemeClr val="tx1"/>
                </a:solidFill>
                <a:latin typeface="Arial Unicode MS" charset="0"/>
              </a:defRPr>
            </a:lvl1pPr>
          </a:lstStyle>
          <a:p>
            <a:pPr>
              <a:defRPr/>
            </a:pPr>
            <a:fld id="{7775EB69-2C1E-7747-BAA9-A2DFC34E099E}" type="slidenum">
              <a:rPr lang="en-US" altLang="ja-JP"/>
              <a:pPr>
                <a:defRPr/>
              </a:pPr>
              <a:t>‹#›</a:t>
            </a:fld>
            <a:endParaRPr lang="en-US" altLang="ja-JP"/>
          </a:p>
        </p:txBody>
      </p:sp>
    </p:spTree>
    <p:extLst>
      <p:ext uri="{BB962C8B-B14F-4D97-AF65-F5344CB8AC3E}">
        <p14:creationId xmlns:p14="http://schemas.microsoft.com/office/powerpoint/2010/main" val="3662503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93954" name="Rectangle 2"/>
          <p:cNvSpPr>
            <a:spLocks noGrp="1" noChangeArrowheads="1"/>
          </p:cNvSpPr>
          <p:nvPr>
            <p:ph type="ctrTitle"/>
          </p:nvPr>
        </p:nvSpPr>
        <p:spPr>
          <a:xfrm>
            <a:off x="714375" y="1917700"/>
            <a:ext cx="8096250" cy="1435100"/>
          </a:xfrm>
        </p:spPr>
        <p:txBody>
          <a:bodyPr/>
          <a:lstStyle>
            <a:lvl1pPr>
              <a:defRPr sz="4400"/>
            </a:lvl1pPr>
          </a:lstStyle>
          <a:p>
            <a:r>
              <a:rPr lang="ja-JP" altLang="en-US"/>
              <a:t>マスター タイトルの書式設定</a:t>
            </a:r>
          </a:p>
        </p:txBody>
      </p:sp>
      <p:sp>
        <p:nvSpPr>
          <p:cNvPr id="893955" name="Rectangle 3"/>
          <p:cNvSpPr>
            <a:spLocks noGrp="1" noChangeArrowheads="1"/>
          </p:cNvSpPr>
          <p:nvPr>
            <p:ph type="subTitle" idx="1"/>
          </p:nvPr>
        </p:nvSpPr>
        <p:spPr>
          <a:xfrm>
            <a:off x="1428750" y="4352925"/>
            <a:ext cx="6667500" cy="1222375"/>
          </a:xfrm>
        </p:spPr>
        <p:txBody>
          <a:bodyPr/>
          <a:lstStyle>
            <a:lvl1pPr marL="0" indent="0" algn="ctr">
              <a:buFontTx/>
              <a:buNone/>
              <a:defRPr sz="3200"/>
            </a:lvl1pPr>
          </a:lstStyle>
          <a:p>
            <a:r>
              <a:rPr lang="ja-JP" altLang="en-US"/>
              <a:t>マスター サブタイトルの書式設定</a:t>
            </a:r>
          </a:p>
        </p:txBody>
      </p:sp>
      <p:sp>
        <p:nvSpPr>
          <p:cNvPr id="4" name="Rectangle 4"/>
          <p:cNvSpPr>
            <a:spLocks noGrp="1" noChangeArrowheads="1"/>
          </p:cNvSpPr>
          <p:nvPr>
            <p:ph type="dt" sz="half" idx="10"/>
          </p:nvPr>
        </p:nvSpPr>
        <p:spPr bwMode="auto">
          <a:xfrm>
            <a:off x="714375" y="6248400"/>
            <a:ext cx="1984375" cy="457200"/>
          </a:xfrm>
          <a:prstGeom prst="rect">
            <a:avLst/>
          </a:prstGeom>
          <a:ln>
            <a:miter lim="800000"/>
            <a:headEnd/>
            <a:tailEnd/>
          </a:ln>
        </p:spPr>
        <p:txBody>
          <a:bodyPr vert="horz" wrap="square" lIns="88349" tIns="44175" rIns="88349" bIns="44175" numCol="1" anchor="t" anchorCtr="0" compatLnSpc="1">
            <a:prstTxWarp prst="textNoShape">
              <a:avLst/>
            </a:prstTxWarp>
          </a:bodyPr>
          <a:lstStyle>
            <a:lvl1pPr algn="l">
              <a:defRPr kumimoji="1" sz="1400">
                <a:solidFill>
                  <a:schemeClr val="tx1"/>
                </a:solidFill>
                <a:latin typeface="Times New Roman" pitchFamily="18" charset="0"/>
                <a:ea typeface="ＭＳ Ｐゴシック" pitchFamily="50" charset="-128"/>
                <a:cs typeface="+mn-cs"/>
              </a:defRPr>
            </a:lvl1pPr>
          </a:lstStyle>
          <a:p>
            <a:pPr>
              <a:defRPr/>
            </a:pPr>
            <a:endParaRPr lang="en-US" altLang="ja-JP"/>
          </a:p>
        </p:txBody>
      </p:sp>
      <p:sp>
        <p:nvSpPr>
          <p:cNvPr id="5" name="Rectangle 5"/>
          <p:cNvSpPr>
            <a:spLocks noGrp="1" noChangeArrowheads="1"/>
          </p:cNvSpPr>
          <p:nvPr>
            <p:ph type="ftr" sz="quarter" idx="11"/>
          </p:nvPr>
        </p:nvSpPr>
        <p:spPr bwMode="auto">
          <a:xfrm>
            <a:off x="3254375" y="6248400"/>
            <a:ext cx="3016250" cy="457200"/>
          </a:xfrm>
          <a:prstGeom prst="rect">
            <a:avLst/>
          </a:prstGeom>
          <a:ln>
            <a:miter lim="800000"/>
            <a:headEnd/>
            <a:tailEnd/>
          </a:ln>
        </p:spPr>
        <p:txBody>
          <a:bodyPr vert="horz" wrap="square" lIns="88349" tIns="44175" rIns="88349" bIns="44175" numCol="1" anchor="t" anchorCtr="0" compatLnSpc="1">
            <a:prstTxWarp prst="textNoShape">
              <a:avLst/>
            </a:prstTxWarp>
          </a:bodyPr>
          <a:lstStyle>
            <a:lvl1pPr>
              <a:defRPr kumimoji="1" sz="1400">
                <a:solidFill>
                  <a:schemeClr val="tx1"/>
                </a:solidFill>
                <a:latin typeface="Times New Roman" pitchFamily="18" charset="0"/>
                <a:ea typeface="ＭＳ Ｐゴシック" pitchFamily="50" charset="-128"/>
                <a:cs typeface="+mn-cs"/>
              </a:defRPr>
            </a:lvl1pPr>
          </a:lstStyle>
          <a:p>
            <a:pPr>
              <a:defRPr/>
            </a:pPr>
            <a:endParaRPr lang="en-US" altLang="ja-JP"/>
          </a:p>
        </p:txBody>
      </p:sp>
      <p:sp>
        <p:nvSpPr>
          <p:cNvPr id="6" name="Rectangle 6"/>
          <p:cNvSpPr>
            <a:spLocks noGrp="1" noChangeArrowheads="1"/>
          </p:cNvSpPr>
          <p:nvPr>
            <p:ph type="sldNum" sz="quarter" idx="12"/>
          </p:nvPr>
        </p:nvSpPr>
        <p:spPr bwMode="auto">
          <a:xfrm>
            <a:off x="6826250" y="6248400"/>
            <a:ext cx="1984375" cy="457200"/>
          </a:xfrm>
          <a:prstGeom prst="rect">
            <a:avLst/>
          </a:prstGeom>
          <a:ln>
            <a:miter lim="800000"/>
            <a:headEnd/>
            <a:tailEnd/>
          </a:ln>
        </p:spPr>
        <p:txBody>
          <a:bodyPr vert="horz" wrap="square" lIns="88349" tIns="44175" rIns="88349" bIns="44175" numCol="1" anchor="t" anchorCtr="0" compatLnSpc="1">
            <a:prstTxWarp prst="textNoShape">
              <a:avLst/>
            </a:prstTxWarp>
          </a:bodyPr>
          <a:lstStyle>
            <a:lvl1pPr algn="r">
              <a:defRPr kumimoji="1" sz="1400">
                <a:solidFill>
                  <a:schemeClr val="tx1"/>
                </a:solidFill>
                <a:latin typeface="Times New Roman" charset="0"/>
              </a:defRPr>
            </a:lvl1pPr>
          </a:lstStyle>
          <a:p>
            <a:pPr>
              <a:defRPr/>
            </a:pPr>
            <a:fld id="{9C140440-2A6C-A64A-8971-43C40A4015BF}" type="slidenum">
              <a:rPr lang="en-US" altLang="ja-JP"/>
              <a:pPr>
                <a:defRPr/>
              </a:pPr>
              <a:t>‹#›</a:t>
            </a:fld>
            <a:endParaRPr lang="en-US" altLang="ja-JP"/>
          </a:p>
        </p:txBody>
      </p:sp>
    </p:spTree>
    <p:extLst>
      <p:ext uri="{BB962C8B-B14F-4D97-AF65-F5344CB8AC3E}">
        <p14:creationId xmlns:p14="http://schemas.microsoft.com/office/powerpoint/2010/main" val="400022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67232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81825" y="425450"/>
            <a:ext cx="2219325" cy="623728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23850" y="425450"/>
            <a:ext cx="6505575" cy="623728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4076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6838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2475" y="4406900"/>
            <a:ext cx="809625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52475" y="2906713"/>
            <a:ext cx="80962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44794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182688"/>
            <a:ext cx="4362450" cy="548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838700" y="1182688"/>
            <a:ext cx="4362450" cy="548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4943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76250" y="274638"/>
            <a:ext cx="85725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76250" y="1535113"/>
            <a:ext cx="42084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76250" y="2174875"/>
            <a:ext cx="42084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838700" y="1535113"/>
            <a:ext cx="42100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838700" y="2174875"/>
            <a:ext cx="42100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2354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17693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12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6250" y="273050"/>
            <a:ext cx="3133725"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724275" y="273050"/>
            <a:ext cx="53244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76250" y="1435100"/>
            <a:ext cx="31337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70360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66900" y="4800600"/>
            <a:ext cx="57150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866900" y="612775"/>
            <a:ext cx="5715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866900" y="5367338"/>
            <a:ext cx="5715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20886188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425450"/>
            <a:ext cx="88423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8349" tIns="44175" rIns="88349" bIns="44175" numCol="1" anchor="ctr" anchorCtr="0" compatLnSpc="1">
            <a:prstTxWarp prst="textNoShape">
              <a:avLst/>
            </a:prstTxWarp>
          </a:bodyPr>
          <a:lstStyle/>
          <a:p>
            <a:pPr lvl="0"/>
            <a:r>
              <a:rPr lang="ja-JP" altLang="en-US"/>
              <a:t>マスター タイトルの書式設定</a:t>
            </a:r>
          </a:p>
        </p:txBody>
      </p:sp>
      <p:sp>
        <p:nvSpPr>
          <p:cNvPr id="1027" name="Rectangle 3"/>
          <p:cNvSpPr>
            <a:spLocks noGrp="1" noChangeArrowheads="1"/>
          </p:cNvSpPr>
          <p:nvPr>
            <p:ph type="body" idx="1"/>
          </p:nvPr>
        </p:nvSpPr>
        <p:spPr bwMode="auto">
          <a:xfrm>
            <a:off x="323850" y="1182688"/>
            <a:ext cx="88773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8349" tIns="44175" rIns="88349" bIns="44175"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dk2" tx1="lt1" bg2="dk1" tx2="lt2" accent1="accent1" accent2="accent2" accent3="accent3" accent4="accent4" accent5="accent5" accent6="accent6" hlink="hlink" folHlink="folHlink"/>
  <p:sldLayoutIdLst>
    <p:sldLayoutId id="2147483738"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884238" rtl="0" eaLnBrk="0" fontAlgn="base" hangingPunct="0">
        <a:spcBef>
          <a:spcPct val="0"/>
        </a:spcBef>
        <a:spcAft>
          <a:spcPct val="0"/>
        </a:spcAft>
        <a:defRPr kumimoji="1" sz="4000">
          <a:solidFill>
            <a:schemeClr val="tx2"/>
          </a:solidFill>
          <a:latin typeface="+mj-lt"/>
          <a:ea typeface="+mj-ea"/>
          <a:cs typeface="ＭＳ Ｐゴシック" charset="0"/>
        </a:defRPr>
      </a:lvl1pPr>
      <a:lvl2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2pPr>
      <a:lvl3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3pPr>
      <a:lvl4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4pPr>
      <a:lvl5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5pPr>
      <a:lvl6pPr marL="4572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6pPr>
      <a:lvl7pPr marL="9144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7pPr>
      <a:lvl8pPr marL="13716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8pPr>
      <a:lvl9pPr marL="18288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9pPr>
    </p:titleStyle>
    <p:bodyStyle>
      <a:lvl1pPr marL="331788" indent="-331788" algn="l" defTabSz="884238" rtl="0" eaLnBrk="0" fontAlgn="base" hangingPunct="0">
        <a:spcBef>
          <a:spcPct val="10000"/>
        </a:spcBef>
        <a:spcAft>
          <a:spcPct val="0"/>
        </a:spcAft>
        <a:buChar char="•"/>
        <a:defRPr kumimoji="1" sz="2800">
          <a:solidFill>
            <a:schemeClr val="accent2"/>
          </a:solidFill>
          <a:latin typeface="+mn-lt"/>
          <a:ea typeface="+mn-ea"/>
          <a:cs typeface="ＭＳ Ｐゴシック" charset="0"/>
        </a:defRPr>
      </a:lvl1pPr>
      <a:lvl2pPr marL="717550" indent="-276225" algn="l" defTabSz="884238" rtl="0" eaLnBrk="0" fontAlgn="base" hangingPunct="0">
        <a:spcBef>
          <a:spcPct val="10000"/>
        </a:spcBef>
        <a:spcAft>
          <a:spcPct val="0"/>
        </a:spcAft>
        <a:buChar char="–"/>
        <a:defRPr kumimoji="1" sz="2600">
          <a:solidFill>
            <a:schemeClr val="tx1"/>
          </a:solidFill>
          <a:latin typeface="+mn-lt"/>
          <a:ea typeface="+mn-ea"/>
        </a:defRPr>
      </a:lvl2pPr>
      <a:lvl3pPr marL="1104900" indent="-220663" algn="l" defTabSz="884238" rtl="0" eaLnBrk="0" fontAlgn="base" hangingPunct="0">
        <a:spcBef>
          <a:spcPct val="10000"/>
        </a:spcBef>
        <a:spcAft>
          <a:spcPct val="0"/>
        </a:spcAft>
        <a:buChar char="•"/>
        <a:defRPr kumimoji="1" sz="2400">
          <a:solidFill>
            <a:schemeClr val="tx1"/>
          </a:solidFill>
          <a:latin typeface="+mn-lt"/>
          <a:ea typeface="+mn-ea"/>
        </a:defRPr>
      </a:lvl3pPr>
      <a:lvl4pPr marL="1546225" indent="-220663" algn="l" defTabSz="884238" rtl="0" eaLnBrk="0" fontAlgn="base" hangingPunct="0">
        <a:spcBef>
          <a:spcPct val="10000"/>
        </a:spcBef>
        <a:spcAft>
          <a:spcPct val="0"/>
        </a:spcAft>
        <a:buChar char="–"/>
        <a:defRPr kumimoji="1" sz="2200">
          <a:solidFill>
            <a:schemeClr val="tx1"/>
          </a:solidFill>
          <a:latin typeface="+mn-lt"/>
          <a:ea typeface="+mn-ea"/>
        </a:defRPr>
      </a:lvl4pPr>
      <a:lvl5pPr marL="1987550" indent="-220663" algn="l" defTabSz="884238" rtl="0" eaLnBrk="0" fontAlgn="base" hangingPunct="0">
        <a:spcBef>
          <a:spcPct val="10000"/>
        </a:spcBef>
        <a:spcAft>
          <a:spcPct val="0"/>
        </a:spcAft>
        <a:buChar char="»"/>
        <a:defRPr kumimoji="1" sz="2000">
          <a:solidFill>
            <a:schemeClr val="tx1"/>
          </a:solidFill>
          <a:latin typeface="+mn-lt"/>
          <a:ea typeface="+mn-ea"/>
        </a:defRPr>
      </a:lvl5pPr>
      <a:lvl6pPr marL="2444750" indent="-220663" algn="l" defTabSz="884238" rtl="0" fontAlgn="base">
        <a:spcBef>
          <a:spcPct val="10000"/>
        </a:spcBef>
        <a:spcAft>
          <a:spcPct val="0"/>
        </a:spcAft>
        <a:buChar char="»"/>
        <a:defRPr sz="2000">
          <a:solidFill>
            <a:schemeClr val="tx1"/>
          </a:solidFill>
          <a:latin typeface="+mn-lt"/>
          <a:ea typeface="+mn-ea"/>
        </a:defRPr>
      </a:lvl6pPr>
      <a:lvl7pPr marL="2901950" indent="-220663" algn="l" defTabSz="884238" rtl="0" fontAlgn="base">
        <a:spcBef>
          <a:spcPct val="10000"/>
        </a:spcBef>
        <a:spcAft>
          <a:spcPct val="0"/>
        </a:spcAft>
        <a:buChar char="»"/>
        <a:defRPr sz="2000">
          <a:solidFill>
            <a:schemeClr val="tx1"/>
          </a:solidFill>
          <a:latin typeface="+mn-lt"/>
          <a:ea typeface="+mn-ea"/>
        </a:defRPr>
      </a:lvl7pPr>
      <a:lvl8pPr marL="3359150" indent="-220663" algn="l" defTabSz="884238" rtl="0" fontAlgn="base">
        <a:spcBef>
          <a:spcPct val="10000"/>
        </a:spcBef>
        <a:spcAft>
          <a:spcPct val="0"/>
        </a:spcAft>
        <a:buChar char="»"/>
        <a:defRPr sz="2000">
          <a:solidFill>
            <a:schemeClr val="tx1"/>
          </a:solidFill>
          <a:latin typeface="+mn-lt"/>
          <a:ea typeface="+mn-ea"/>
        </a:defRPr>
      </a:lvl8pPr>
      <a:lvl9pPr marL="3816350" indent="-220663" algn="l" defTabSz="884238" rtl="0" fontAlgn="base">
        <a:spcBef>
          <a:spcPct val="10000"/>
        </a:spcBef>
        <a:spcAft>
          <a:spcPct val="0"/>
        </a:spcAft>
        <a:buChar cha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714375" y="933450"/>
            <a:ext cx="8096250" cy="2794000"/>
          </a:xfrm>
        </p:spPr>
        <p:txBody>
          <a:bodyPr/>
          <a:lstStyle/>
          <a:p>
            <a:pPr eaLnBrk="1" hangingPunct="1"/>
            <a:r>
              <a:rPr kumimoji="0" lang="ja-JP" altLang="en-US" sz="2800" dirty="0">
                <a:latin typeface="Arial Unicode MS" charset="0"/>
                <a:ea typeface="ＭＳ Ｐゴシック" charset="0"/>
              </a:rPr>
              <a:t>東京理科大学</a:t>
            </a:r>
            <a:br>
              <a:rPr kumimoji="0" lang="ja-JP" altLang="en-US" sz="2800" dirty="0">
                <a:latin typeface="Arial Unicode MS" charset="0"/>
                <a:ea typeface="ＭＳ Ｐゴシック" charset="0"/>
              </a:rPr>
            </a:br>
            <a:r>
              <a:rPr kumimoji="0" lang="ja-JP" altLang="en-US" sz="2800" dirty="0">
                <a:latin typeface="Arial Unicode MS" charset="0"/>
                <a:ea typeface="ＭＳ Ｐゴシック" charset="0"/>
              </a:rPr>
              <a:t>理学部 数理情報科学科</a:t>
            </a:r>
            <a:br>
              <a:rPr kumimoji="0" lang="ja-JP" altLang="en-US" sz="2800" dirty="0">
                <a:latin typeface="Arial Unicode MS" charset="0"/>
                <a:ea typeface="ＭＳ Ｐゴシック" charset="0"/>
              </a:rPr>
            </a:br>
            <a:r>
              <a:rPr kumimoji="0" lang="ja-JP" altLang="en-US" dirty="0">
                <a:latin typeface="Arial Unicode MS" charset="0"/>
                <a:ea typeface="ＭＳ Ｐゴシック" charset="0"/>
              </a:rPr>
              <a:t/>
            </a:r>
            <a:br>
              <a:rPr kumimoji="0" lang="ja-JP" altLang="en-US" dirty="0">
                <a:latin typeface="Arial Unicode MS" charset="0"/>
                <a:ea typeface="ＭＳ Ｐゴシック" charset="0"/>
              </a:rPr>
            </a:br>
            <a:r>
              <a:rPr kumimoji="0" lang="ja-JP" altLang="en-US" dirty="0">
                <a:latin typeface="Arial Unicode MS" charset="0"/>
                <a:ea typeface="ＭＳ Ｐゴシック" charset="0"/>
              </a:rPr>
              <a:t>情報処理</a:t>
            </a:r>
            <a:r>
              <a:rPr kumimoji="0" lang="en-US" altLang="ja-JP" dirty="0">
                <a:latin typeface="Arial Unicode MS" charset="0"/>
                <a:ea typeface="ＭＳ Ｐゴシック" charset="0"/>
              </a:rPr>
              <a:t>1</a:t>
            </a:r>
            <a:br>
              <a:rPr kumimoji="0" lang="en-US" altLang="ja-JP" dirty="0">
                <a:latin typeface="Arial Unicode MS" charset="0"/>
                <a:ea typeface="ＭＳ Ｐゴシック" charset="0"/>
              </a:rPr>
            </a:br>
            <a:r>
              <a:rPr kumimoji="0" lang="en-US" altLang="ja-JP" sz="3600" dirty="0">
                <a:latin typeface="Arial Unicode MS" charset="0"/>
                <a:ea typeface="ＭＳ Ｐゴシック" charset="0"/>
              </a:rPr>
              <a:t>#</a:t>
            </a:r>
            <a:r>
              <a:rPr kumimoji="0" lang="en-US" altLang="ja-JP" sz="3600" dirty="0" smtClean="0">
                <a:latin typeface="Arial Unicode MS" charset="0"/>
                <a:ea typeface="ＭＳ Ｐゴシック" charset="0"/>
              </a:rPr>
              <a:t>05: </a:t>
            </a:r>
            <a:r>
              <a:rPr kumimoji="0" lang="ja-JP" altLang="en-US" sz="3600" dirty="0" smtClean="0">
                <a:latin typeface="Arial Unicode MS" charset="0"/>
                <a:ea typeface="ＭＳ Ｐゴシック" charset="0"/>
              </a:rPr>
              <a:t>関係変数</a:t>
            </a:r>
            <a:endParaRPr kumimoji="0" lang="ja-JP" altLang="en-US" sz="3600" dirty="0">
              <a:latin typeface="Arial Unicode MS" charset="0"/>
              <a:ea typeface="ＭＳ Ｐゴシック" charset="0"/>
            </a:endParaRPr>
          </a:p>
        </p:txBody>
      </p:sp>
      <p:sp>
        <p:nvSpPr>
          <p:cNvPr id="5122" name="Rectangle 3"/>
          <p:cNvSpPr>
            <a:spLocks noChangeArrowheads="1"/>
          </p:cNvSpPr>
          <p:nvPr/>
        </p:nvSpPr>
        <p:spPr bwMode="auto">
          <a:xfrm>
            <a:off x="1428750" y="4625975"/>
            <a:ext cx="66675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p>
            <a:pPr defTabSz="884238">
              <a:spcBef>
                <a:spcPct val="10000"/>
              </a:spcBef>
            </a:pPr>
            <a:r>
              <a:rPr lang="ja-JP" altLang="en-US" sz="2000" dirty="0">
                <a:solidFill>
                  <a:schemeClr val="accent2"/>
                </a:solidFill>
                <a:latin typeface="Arial Unicode MS" charset="0"/>
              </a:rPr>
              <a:t>非常勤講師</a:t>
            </a:r>
          </a:p>
          <a:p>
            <a:pPr defTabSz="884238">
              <a:spcBef>
                <a:spcPct val="10000"/>
              </a:spcBef>
            </a:pPr>
            <a:r>
              <a:rPr lang="ja-JP" altLang="en-US" sz="3200" dirty="0">
                <a:solidFill>
                  <a:schemeClr val="accent2"/>
                </a:solidFill>
                <a:latin typeface="Arial Unicode MS" charset="0"/>
              </a:rPr>
              <a:t>山本 徳秀</a:t>
            </a:r>
            <a:br>
              <a:rPr lang="ja-JP" altLang="en-US" sz="3200" dirty="0">
                <a:solidFill>
                  <a:schemeClr val="accent2"/>
                </a:solidFill>
                <a:latin typeface="Arial Unicode MS" charset="0"/>
              </a:rPr>
            </a:br>
            <a:r>
              <a:rPr lang="en-US" altLang="ja-JP" dirty="0" smtClean="0">
                <a:solidFill>
                  <a:schemeClr val="accent2"/>
                </a:solidFill>
                <a:latin typeface="Arial Unicode MS" charset="0"/>
              </a:rPr>
              <a:t>&lt;</a:t>
            </a:r>
            <a:r>
              <a:rPr lang="en-US" altLang="ja-JP" dirty="0" err="1" smtClean="0">
                <a:solidFill>
                  <a:schemeClr val="accent2"/>
                </a:solidFill>
                <a:latin typeface="Arial Unicode MS" charset="0"/>
              </a:rPr>
              <a:t>tokushu@rs.tus.ac.jp</a:t>
            </a:r>
            <a:r>
              <a:rPr lang="en-US" altLang="ja-JP" dirty="0" smtClean="0">
                <a:solidFill>
                  <a:schemeClr val="accent2"/>
                </a:solidFill>
                <a:latin typeface="Arial Unicode MS" charset="0"/>
              </a:rPr>
              <a:t>&gt;</a:t>
            </a:r>
            <a:endParaRPr lang="en-US" altLang="ja-JP" sz="3200" dirty="0">
              <a:solidFill>
                <a:schemeClr val="accent2"/>
              </a:solidFill>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候補キー</a:t>
            </a:r>
            <a:r>
              <a:rPr lang="en-US" altLang="ja-JP" dirty="0"/>
              <a:t> (</a:t>
            </a:r>
            <a:r>
              <a:rPr lang="ja-JP" altLang="en-US" dirty="0"/>
              <a:t>キー</a:t>
            </a:r>
            <a:r>
              <a:rPr lang="en-US" altLang="ja-JP" dirty="0"/>
              <a:t>)</a:t>
            </a:r>
            <a:endParaRPr kumimoji="1" lang="ja-JP" altLang="en-US" dirty="0"/>
          </a:p>
        </p:txBody>
      </p:sp>
      <p:sp>
        <p:nvSpPr>
          <p:cNvPr id="4" name="タイトル 1"/>
          <p:cNvSpPr>
            <a:spLocks noGrp="1"/>
          </p:cNvSpPr>
          <p:nvPr>
            <p:ph idx="1"/>
          </p:nvPr>
        </p:nvSpPr>
        <p:spPr/>
        <p:txBody>
          <a:bodyPr/>
          <a:lstStyle/>
          <a:p>
            <a:r>
              <a:rPr kumimoji="1" lang="ja-JP" altLang="en-US" dirty="0" smtClean="0"/>
              <a:t>キーを複数持つ関係変数の例</a:t>
            </a:r>
            <a:endParaRPr kumimoji="1" lang="en-US" altLang="ja-JP" dirty="0" smtClean="0"/>
          </a:p>
          <a:p>
            <a:pPr lvl="1"/>
            <a:r>
              <a:rPr lang="en-US" altLang="ja-JP" dirty="0" err="1" smtClean="0">
                <a:latin typeface="Consolas"/>
                <a:cs typeface="Consolas"/>
              </a:rPr>
              <a:t>var</a:t>
            </a:r>
            <a:r>
              <a:rPr lang="en-US" altLang="ja-JP" dirty="0" smtClean="0">
                <a:latin typeface="Consolas"/>
                <a:cs typeface="Consolas"/>
              </a:rPr>
              <a:t> TAX_BRACKET base relation	##</a:t>
            </a:r>
            <a:r>
              <a:rPr lang="ja-JP" altLang="en-US" dirty="0">
                <a:latin typeface="Consolas"/>
                <a:cs typeface="Consolas"/>
              </a:rPr>
              <a:t>　</a:t>
            </a:r>
            <a:r>
              <a:rPr lang="ja-JP" altLang="en-US" dirty="0" smtClean="0">
                <a:latin typeface="Consolas"/>
                <a:cs typeface="Consolas"/>
              </a:rPr>
              <a:t>課税区分</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{LOW MONEY, HIGH MONEY, </a:t>
            </a:r>
            <a:br>
              <a:rPr lang="en-US" altLang="ja-JP" dirty="0" smtClean="0">
                <a:latin typeface="Consolas"/>
                <a:cs typeface="Consolas"/>
              </a:rPr>
            </a:br>
            <a:r>
              <a:rPr lang="en-US" altLang="ja-JP" dirty="0" smtClean="0">
                <a:latin typeface="Consolas"/>
                <a:cs typeface="Consolas"/>
              </a:rPr>
              <a:t>     PERCENTAGE INTEGER}</a:t>
            </a:r>
            <a:br>
              <a:rPr lang="en-US" altLang="ja-JP" dirty="0" smtClean="0">
                <a:latin typeface="Consolas"/>
                <a:cs typeface="Consolas"/>
              </a:rPr>
            </a:br>
            <a:r>
              <a:rPr lang="en-US" altLang="ja-JP" dirty="0" smtClean="0">
                <a:latin typeface="Consolas"/>
                <a:cs typeface="Consolas"/>
              </a:rPr>
              <a:t>    key {LOW}</a:t>
            </a:r>
            <a:br>
              <a:rPr lang="en-US" altLang="ja-JP" dirty="0" smtClean="0">
                <a:latin typeface="Consolas"/>
                <a:cs typeface="Consolas"/>
              </a:rPr>
            </a:br>
            <a:r>
              <a:rPr lang="en-US" altLang="ja-JP" dirty="0">
                <a:latin typeface="Consolas"/>
                <a:cs typeface="Consolas"/>
              </a:rPr>
              <a:t> </a:t>
            </a:r>
            <a:r>
              <a:rPr lang="en-US" altLang="ja-JP" dirty="0" smtClean="0">
                <a:latin typeface="Consolas"/>
                <a:cs typeface="Consolas"/>
              </a:rPr>
              <a:t>   key {HIGH}</a:t>
            </a:r>
            <a:r>
              <a:rPr lang="en-US" altLang="ja-JP" dirty="0">
                <a:latin typeface="Consolas"/>
                <a:cs typeface="Consolas"/>
              </a:rPr>
              <a:t/>
            </a:r>
            <a:br>
              <a:rPr lang="en-US" altLang="ja-JP" dirty="0">
                <a:latin typeface="Consolas"/>
                <a:cs typeface="Consolas"/>
              </a:rPr>
            </a:br>
            <a:r>
              <a:rPr lang="en-US" altLang="ja-JP" dirty="0" smtClean="0">
                <a:latin typeface="Consolas"/>
                <a:cs typeface="Consolas"/>
              </a:rPr>
              <a:t>    key {PERCENTAGE};</a:t>
            </a:r>
          </a:p>
          <a:p>
            <a:pPr lvl="1"/>
            <a:endParaRPr lang="en-US" altLang="ja-JP" dirty="0" smtClean="0">
              <a:latin typeface="Consolas"/>
              <a:cs typeface="Consolas"/>
            </a:endParaRPr>
          </a:p>
          <a:p>
            <a:pPr lvl="1"/>
            <a:r>
              <a:rPr lang="en-US" altLang="ja-JP" dirty="0" err="1" smtClean="0">
                <a:latin typeface="Consolas"/>
                <a:cs typeface="Consolas"/>
              </a:rPr>
              <a:t>var</a:t>
            </a:r>
            <a:r>
              <a:rPr lang="en-US" altLang="ja-JP" dirty="0" smtClean="0">
                <a:latin typeface="Consolas"/>
                <a:cs typeface="Consolas"/>
              </a:rPr>
              <a:t> ROSTER base relation		## </a:t>
            </a:r>
            <a:r>
              <a:rPr lang="ja-JP" altLang="en-US" dirty="0" smtClean="0">
                <a:latin typeface="Consolas"/>
                <a:cs typeface="Consolas"/>
              </a:rPr>
              <a:t>当番表</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{DAY DAY_OF_WEEK, TIME TIME_OF_DAY,</a:t>
            </a:r>
            <a:br>
              <a:rPr lang="en-US" altLang="ja-JP" dirty="0" smtClean="0">
                <a:latin typeface="Consolas"/>
                <a:cs typeface="Consolas"/>
              </a:rPr>
            </a:br>
            <a:r>
              <a:rPr lang="en-US" altLang="ja-JP" dirty="0" smtClean="0">
                <a:latin typeface="Consolas"/>
                <a:cs typeface="Consolas"/>
              </a:rPr>
              <a:t>     GATE GATE, PILOT NAME}</a:t>
            </a:r>
            <a:br>
              <a:rPr lang="en-US" altLang="ja-JP" dirty="0" smtClean="0">
                <a:latin typeface="Consolas"/>
                <a:cs typeface="Consolas"/>
              </a:rPr>
            </a:br>
            <a:r>
              <a:rPr lang="en-US" altLang="ja-JP" dirty="0" smtClean="0">
                <a:latin typeface="Consolas"/>
                <a:cs typeface="Consolas"/>
              </a:rPr>
              <a:t>    key {DAY, TIME, GATE}</a:t>
            </a:r>
            <a:br>
              <a:rPr lang="en-US" altLang="ja-JP" dirty="0" smtClean="0">
                <a:latin typeface="Consolas"/>
                <a:cs typeface="Consolas"/>
              </a:rPr>
            </a:br>
            <a:r>
              <a:rPr lang="en-US" altLang="ja-JP" dirty="0" smtClean="0">
                <a:latin typeface="Consolas"/>
                <a:cs typeface="Consolas"/>
              </a:rPr>
              <a:t>    key {DAY, TIME, PILOT};</a:t>
            </a:r>
          </a:p>
        </p:txBody>
      </p:sp>
      <p:sp>
        <p:nvSpPr>
          <p:cNvPr id="5" name="テキスト ボックス 4"/>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4.2</a:t>
            </a:r>
            <a:endParaRPr kumimoji="1" lang="ja-JP" altLang="en-US" sz="1800" dirty="0">
              <a:solidFill>
                <a:schemeClr val="tx1"/>
              </a:solidFill>
            </a:endParaRPr>
          </a:p>
        </p:txBody>
      </p:sp>
    </p:spTree>
    <p:extLst>
      <p:ext uri="{BB962C8B-B14F-4D97-AF65-F5344CB8AC3E}">
        <p14:creationId xmlns:p14="http://schemas.microsoft.com/office/powerpoint/2010/main" val="36178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関数従属性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関数従属性</a:t>
            </a:r>
            <a:r>
              <a:rPr kumimoji="1" lang="en-US" altLang="ja-JP" dirty="0" smtClean="0"/>
              <a:t> X → A</a:t>
            </a:r>
          </a:p>
          <a:p>
            <a:pPr lvl="1"/>
            <a:r>
              <a:rPr lang="ja-JP" altLang="en-US" dirty="0" smtClean="0"/>
              <a:t>ある関係において、ある属性の組</a:t>
            </a:r>
            <a:r>
              <a:rPr lang="en-US" altLang="ja-JP" dirty="0" smtClean="0"/>
              <a:t> X </a:t>
            </a:r>
            <a:r>
              <a:rPr lang="ja-JP" altLang="en-US" dirty="0" smtClean="0"/>
              <a:t>の値に対して、</a:t>
            </a:r>
            <a:r>
              <a:rPr lang="en-US" altLang="ja-JP" dirty="0" smtClean="0"/>
              <a:t/>
            </a:r>
            <a:br>
              <a:rPr lang="en-US" altLang="ja-JP" dirty="0" smtClean="0"/>
            </a:br>
            <a:r>
              <a:rPr lang="ja-JP" altLang="en-US" dirty="0" smtClean="0"/>
              <a:t>属性</a:t>
            </a:r>
            <a:r>
              <a:rPr lang="en-US" altLang="ja-JP" dirty="0" smtClean="0"/>
              <a:t> A </a:t>
            </a:r>
            <a:r>
              <a:rPr lang="ja-JP" altLang="en-US" dirty="0" smtClean="0"/>
              <a:t>の値が一意に定まるという性質</a:t>
            </a:r>
            <a:endParaRPr lang="en-US" altLang="ja-JP" dirty="0" smtClean="0"/>
          </a:p>
          <a:p>
            <a:endParaRPr lang="en-US" altLang="ja-JP" dirty="0"/>
          </a:p>
          <a:p>
            <a:r>
              <a:rPr lang="ja-JP" altLang="en-US" dirty="0" smtClean="0"/>
              <a:t>キーの定義から、必然的に次が成立</a:t>
            </a:r>
            <a:endParaRPr lang="en-US" altLang="ja-JP" dirty="0" smtClean="0"/>
          </a:p>
          <a:p>
            <a:pPr lvl="1"/>
            <a:r>
              <a:rPr lang="en-US" altLang="ja-JP" dirty="0" smtClean="0"/>
              <a:t>K </a:t>
            </a:r>
            <a:r>
              <a:rPr lang="ja-JP" altLang="en-US" dirty="0" smtClean="0"/>
              <a:t>が関係</a:t>
            </a:r>
            <a:r>
              <a:rPr lang="en-US" altLang="ja-JP" dirty="0" smtClean="0"/>
              <a:t> R </a:t>
            </a:r>
            <a:r>
              <a:rPr lang="ja-JP" altLang="en-US" dirty="0" smtClean="0"/>
              <a:t>のキーであり、</a:t>
            </a:r>
            <a:r>
              <a:rPr lang="en-US" altLang="ja-JP" dirty="0" smtClean="0"/>
              <a:t>A </a:t>
            </a:r>
            <a:r>
              <a:rPr lang="ja-JP" altLang="en-US" dirty="0" smtClean="0"/>
              <a:t>が</a:t>
            </a:r>
            <a:r>
              <a:rPr lang="en-US" altLang="ja-JP" dirty="0"/>
              <a:t> </a:t>
            </a:r>
            <a:r>
              <a:rPr lang="en-US" altLang="ja-JP" dirty="0" smtClean="0"/>
              <a:t>R </a:t>
            </a:r>
            <a:r>
              <a:rPr lang="ja-JP" altLang="en-US" dirty="0" smtClean="0"/>
              <a:t>の何らかの</a:t>
            </a:r>
            <a:r>
              <a:rPr lang="en-US" altLang="ja-JP" dirty="0" smtClean="0"/>
              <a:t/>
            </a:r>
            <a:br>
              <a:rPr lang="en-US" altLang="ja-JP" dirty="0" smtClean="0"/>
            </a:br>
            <a:r>
              <a:rPr lang="ja-JP" altLang="en-US" dirty="0" smtClean="0"/>
              <a:t>属性である時、</a:t>
            </a:r>
            <a:r>
              <a:rPr lang="en-US" altLang="ja-JP" dirty="0" smtClean="0"/>
              <a:t>R </a:t>
            </a:r>
            <a:r>
              <a:rPr lang="ja-JP" altLang="en-US" dirty="0" smtClean="0"/>
              <a:t>は関数従属性</a:t>
            </a:r>
            <a:r>
              <a:rPr lang="en-US" altLang="ja-JP" dirty="0" smtClean="0"/>
              <a:t> K→A </a:t>
            </a:r>
            <a:r>
              <a:rPr lang="ja-JP" altLang="en-US" dirty="0" smtClean="0"/>
              <a:t>を満たす</a:t>
            </a:r>
            <a:endParaRPr lang="en-US" altLang="ja-JP" dirty="0" smtClean="0"/>
          </a:p>
          <a:p>
            <a:pPr lvl="1"/>
            <a:r>
              <a:rPr lang="en-US" altLang="ja-JP" dirty="0" smtClean="0"/>
              <a:t>※ </a:t>
            </a:r>
            <a:r>
              <a:rPr lang="ja-JP" altLang="en-US" dirty="0" smtClean="0"/>
              <a:t>キー値が等しいタプルは互いに等しい</a:t>
            </a:r>
            <a:r>
              <a:rPr lang="en-US" altLang="ja-JP" dirty="0" smtClean="0"/>
              <a:t/>
            </a:r>
            <a:br>
              <a:rPr lang="en-US" altLang="ja-JP" dirty="0" smtClean="0"/>
            </a:br>
            <a:r>
              <a:rPr lang="ja-JP" altLang="en-US" dirty="0" smtClean="0"/>
              <a:t>即ち、キー値の等価性がタプルの等価性を決定し、</a:t>
            </a:r>
            <a:r>
              <a:rPr lang="en-US" altLang="ja-JP" dirty="0" smtClean="0"/>
              <a:t/>
            </a:r>
            <a:br>
              <a:rPr lang="en-US" altLang="ja-JP" dirty="0" smtClean="0"/>
            </a:br>
            <a:r>
              <a:rPr lang="en-US" altLang="ja-JP" dirty="0" smtClean="0"/>
              <a:t>		</a:t>
            </a:r>
            <a:r>
              <a:rPr lang="ja-JP" altLang="en-US" dirty="0" smtClean="0"/>
              <a:t>キー以外の属性の値が必ず等価になる</a:t>
            </a:r>
            <a:endParaRPr lang="en-US" altLang="ja-JP" dirty="0" smtClean="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4.2</a:t>
            </a:r>
            <a:endParaRPr kumimoji="1" lang="ja-JP" altLang="en-US" sz="1800" dirty="0">
              <a:solidFill>
                <a:schemeClr val="tx1"/>
              </a:solidFill>
            </a:endParaRPr>
          </a:p>
        </p:txBody>
      </p:sp>
    </p:spTree>
    <p:extLst>
      <p:ext uri="{BB962C8B-B14F-4D97-AF65-F5344CB8AC3E}">
        <p14:creationId xmlns:p14="http://schemas.microsoft.com/office/powerpoint/2010/main" val="279675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外部キー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外部キー</a:t>
            </a:r>
            <a:endParaRPr kumimoji="1" lang="en-US" altLang="ja-JP" dirty="0" smtClean="0"/>
          </a:p>
          <a:p>
            <a:pPr lvl="1"/>
            <a:r>
              <a:rPr lang="ja-JP" altLang="en-US" dirty="0" smtClean="0"/>
              <a:t>関係変数</a:t>
            </a:r>
            <a:r>
              <a:rPr lang="en-US" altLang="ja-JP" dirty="0" smtClean="0"/>
              <a:t> R1, R2 </a:t>
            </a:r>
            <a:r>
              <a:rPr lang="ja-JP" altLang="en-US" dirty="0" smtClean="0"/>
              <a:t>において、次であるとき</a:t>
            </a:r>
            <a:endParaRPr lang="en-US" altLang="ja-JP" dirty="0" smtClean="0"/>
          </a:p>
          <a:p>
            <a:pPr lvl="2"/>
            <a:r>
              <a:rPr lang="en-US" altLang="ja-JP" dirty="0" smtClean="0"/>
              <a:t>R1 </a:t>
            </a:r>
            <a:r>
              <a:rPr lang="ja-JP" altLang="en-US" dirty="0" smtClean="0"/>
              <a:t>のキーを</a:t>
            </a:r>
            <a:r>
              <a:rPr lang="en-US" altLang="ja-JP" dirty="0" smtClean="0"/>
              <a:t> K </a:t>
            </a:r>
            <a:r>
              <a:rPr lang="ja-JP" altLang="en-US" dirty="0" smtClean="0"/>
              <a:t>とする</a:t>
            </a:r>
            <a:endParaRPr lang="en-US" altLang="ja-JP" dirty="0" smtClean="0"/>
          </a:p>
          <a:p>
            <a:pPr lvl="2"/>
            <a:r>
              <a:rPr lang="en-US" altLang="ja-JP" dirty="0" smtClean="0"/>
              <a:t>R2 </a:t>
            </a:r>
            <a:r>
              <a:rPr lang="ja-JP" altLang="en-US" dirty="0" smtClean="0"/>
              <a:t>の見出しの部分集合</a:t>
            </a:r>
            <a:r>
              <a:rPr lang="en-US" altLang="ja-JP" dirty="0" smtClean="0"/>
              <a:t> FK </a:t>
            </a:r>
            <a:r>
              <a:rPr lang="ja-JP" altLang="en-US" dirty="0" smtClean="0"/>
              <a:t>は</a:t>
            </a:r>
            <a:r>
              <a:rPr lang="en-US" altLang="ja-JP" dirty="0" smtClean="0"/>
              <a:t> K </a:t>
            </a:r>
            <a:r>
              <a:rPr lang="ja-JP" altLang="en-US" dirty="0" smtClean="0"/>
              <a:t>と全く同じ属性を持つ</a:t>
            </a:r>
            <a:r>
              <a:rPr lang="en-US" altLang="ja-JP" dirty="0" smtClean="0"/>
              <a:t/>
            </a:r>
            <a:br>
              <a:rPr lang="en-US" altLang="ja-JP" dirty="0" smtClean="0"/>
            </a:br>
            <a:r>
              <a:rPr lang="en-US" altLang="ja-JP" dirty="0"/>
              <a:t>(</a:t>
            </a:r>
            <a:r>
              <a:rPr lang="ja-JP" altLang="en-US" dirty="0"/>
              <a:t>属性名を</a:t>
            </a:r>
            <a:r>
              <a:rPr lang="ja-JP" altLang="en-US" dirty="0" smtClean="0"/>
              <a:t>変更してもよい</a:t>
            </a:r>
            <a:r>
              <a:rPr lang="en-US" altLang="ja-JP" dirty="0" smtClean="0"/>
              <a:t>)</a:t>
            </a:r>
          </a:p>
          <a:p>
            <a:pPr lvl="1"/>
            <a:r>
              <a:rPr lang="en-US" altLang="ja-JP" dirty="0" smtClean="0"/>
              <a:t>FK </a:t>
            </a:r>
            <a:r>
              <a:rPr lang="ja-JP" altLang="en-US" dirty="0" smtClean="0"/>
              <a:t>が外部キーであるとは、次を満たす属性の集合であること</a:t>
            </a:r>
            <a:endParaRPr lang="en-US" altLang="ja-JP" dirty="0" smtClean="0"/>
          </a:p>
          <a:p>
            <a:pPr lvl="2"/>
            <a:r>
              <a:rPr lang="en-US" altLang="ja-JP" dirty="0" smtClean="0"/>
              <a:t>R2 </a:t>
            </a:r>
            <a:r>
              <a:rPr lang="ja-JP" altLang="en-US" dirty="0" smtClean="0"/>
              <a:t>の任意のタプルについて、その</a:t>
            </a:r>
            <a:r>
              <a:rPr lang="en-US" altLang="ja-JP" dirty="0" smtClean="0"/>
              <a:t> FK </a:t>
            </a:r>
            <a:r>
              <a:rPr lang="ja-JP" altLang="en-US" dirty="0" smtClean="0"/>
              <a:t>の値と等しい</a:t>
            </a:r>
            <a:r>
              <a:rPr lang="en-US" altLang="ja-JP" dirty="0" smtClean="0"/>
              <a:t> </a:t>
            </a:r>
            <a:br>
              <a:rPr lang="en-US" altLang="ja-JP" dirty="0" smtClean="0"/>
            </a:br>
            <a:r>
              <a:rPr lang="en-US" altLang="ja-JP" dirty="0" smtClean="0"/>
              <a:t>K </a:t>
            </a:r>
            <a:r>
              <a:rPr lang="ja-JP" altLang="en-US" dirty="0" smtClean="0"/>
              <a:t>の値を持つタプルが</a:t>
            </a:r>
            <a:r>
              <a:rPr lang="ja-JP" altLang="en-US" dirty="0"/>
              <a:t>その時点における</a:t>
            </a:r>
            <a:r>
              <a:rPr lang="en-US" altLang="ja-JP" dirty="0"/>
              <a:t> R1 </a:t>
            </a:r>
            <a:r>
              <a:rPr lang="ja-JP" altLang="en-US" dirty="0" smtClean="0"/>
              <a:t>に存在する</a:t>
            </a:r>
            <a:endParaRPr lang="en-US" altLang="ja-JP" dirty="0" smtClean="0"/>
          </a:p>
          <a:p>
            <a:r>
              <a:rPr lang="ja-JP" altLang="en-US" dirty="0" smtClean="0"/>
              <a:t>外部キーの例</a:t>
            </a:r>
            <a:endParaRPr lang="en-US" altLang="ja-JP" dirty="0" smtClean="0"/>
          </a:p>
          <a:p>
            <a:pPr lvl="1"/>
            <a:r>
              <a:rPr lang="ja-JP" altLang="en-US" dirty="0" smtClean="0"/>
              <a:t>サプライヤと部品のデータベースの</a:t>
            </a:r>
            <a:r>
              <a:rPr lang="en-US" altLang="ja-JP" dirty="0" smtClean="0"/>
              <a:t> SP </a:t>
            </a:r>
            <a:r>
              <a:rPr lang="ja-JP" altLang="en-US" dirty="0" smtClean="0"/>
              <a:t>において、</a:t>
            </a:r>
            <a:r>
              <a:rPr lang="en-US" altLang="ja-JP" dirty="0" smtClean="0"/>
              <a:t/>
            </a:r>
            <a:br>
              <a:rPr lang="en-US" altLang="ja-JP" dirty="0" smtClean="0"/>
            </a:br>
            <a:r>
              <a:rPr lang="en-US" altLang="ja-JP" dirty="0" smtClean="0"/>
              <a:t>{SNO}, {PNO} </a:t>
            </a:r>
            <a:r>
              <a:rPr lang="ja-JP" altLang="en-US" dirty="0" smtClean="0"/>
              <a:t>はそれぞれ</a:t>
            </a:r>
            <a:r>
              <a:rPr lang="en-US" altLang="ja-JP" dirty="0" smtClean="0"/>
              <a:t> S, P </a:t>
            </a:r>
            <a:r>
              <a:rPr lang="ja-JP" altLang="en-US" dirty="0" smtClean="0"/>
              <a:t>の候補キーを参照する</a:t>
            </a:r>
            <a:endParaRPr lang="en-US" altLang="ja-JP" dirty="0" smtClean="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4.3</a:t>
            </a:r>
            <a:endParaRPr kumimoji="1" lang="ja-JP" altLang="en-US" sz="1800" dirty="0">
              <a:solidFill>
                <a:schemeClr val="tx1"/>
              </a:solidFill>
            </a:endParaRPr>
          </a:p>
        </p:txBody>
      </p:sp>
    </p:spTree>
    <p:extLst>
      <p:ext uri="{BB962C8B-B14F-4D97-AF65-F5344CB8AC3E}">
        <p14:creationId xmlns:p14="http://schemas.microsoft.com/office/powerpoint/2010/main" val="40416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外部キーと参照動作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SQL </a:t>
            </a:r>
            <a:r>
              <a:rPr kumimoji="1" lang="ja-JP" altLang="en-US" dirty="0" smtClean="0"/>
              <a:t>では、更新時に外部キーで紐付けられた</a:t>
            </a:r>
            <a:r>
              <a:rPr kumimoji="1" lang="en-US" altLang="ja-JP" dirty="0" smtClean="0"/>
              <a:t/>
            </a:r>
            <a:br>
              <a:rPr kumimoji="1" lang="en-US" altLang="ja-JP" dirty="0" smtClean="0"/>
            </a:br>
            <a:r>
              <a:rPr kumimoji="1" lang="ja-JP" altLang="en-US" dirty="0" smtClean="0"/>
              <a:t>タプルへも更新を反映させることができる</a:t>
            </a:r>
            <a:endParaRPr kumimoji="1" lang="en-US" altLang="ja-JP" dirty="0" smtClean="0"/>
          </a:p>
          <a:p>
            <a:pPr lvl="1"/>
            <a:r>
              <a:rPr lang="ja-JP" altLang="en-US" dirty="0" smtClean="0"/>
              <a:t>出荷のテーブル定義で次のような仕様を与えたとする</a:t>
            </a:r>
            <a:endParaRPr lang="en-US" altLang="ja-JP" dirty="0" smtClean="0"/>
          </a:p>
          <a:p>
            <a:pPr lvl="2"/>
            <a:r>
              <a:rPr lang="en-US" altLang="ja-JP" dirty="0" smtClean="0">
                <a:latin typeface="Consolas"/>
                <a:cs typeface="Consolas"/>
              </a:rPr>
              <a:t>foreign key (SNO) references S(SNO)</a:t>
            </a:r>
            <a:br>
              <a:rPr lang="en-US" altLang="ja-JP" dirty="0" smtClean="0">
                <a:latin typeface="Consolas"/>
                <a:cs typeface="Consolas"/>
              </a:rPr>
            </a:br>
            <a:r>
              <a:rPr lang="en-US" altLang="ja-JP" dirty="0" smtClean="0">
                <a:latin typeface="Consolas"/>
                <a:cs typeface="Consolas"/>
              </a:rPr>
              <a:t>		on delete cascade;</a:t>
            </a:r>
          </a:p>
          <a:p>
            <a:pPr lvl="1"/>
            <a:r>
              <a:rPr lang="en-US" altLang="ja-JP" dirty="0" smtClean="0"/>
              <a:t>S </a:t>
            </a:r>
            <a:r>
              <a:rPr lang="ja-JP" altLang="en-US" dirty="0" smtClean="0"/>
              <a:t>に含まれる特定のサプライヤを削除するとき、</a:t>
            </a:r>
            <a:r>
              <a:rPr lang="en-US" altLang="ja-JP" dirty="0" smtClean="0"/>
              <a:t/>
            </a:r>
            <a:br>
              <a:rPr lang="en-US" altLang="ja-JP" dirty="0" smtClean="0"/>
            </a:br>
            <a:r>
              <a:rPr lang="ja-JP" altLang="en-US" dirty="0" smtClean="0"/>
              <a:t>そのサプライヤと紐付いた出荷も全て削除される</a:t>
            </a:r>
            <a:endParaRPr lang="en-US" altLang="ja-JP" dirty="0" smtClean="0"/>
          </a:p>
          <a:p>
            <a:pPr lvl="1"/>
            <a:r>
              <a:rPr kumimoji="1" lang="ja-JP" altLang="en-US" dirty="0" smtClean="0"/>
              <a:t>これらの出荷を削除しないと、存在しないサプライヤを参照することになり、参照整合性に違反する</a:t>
            </a:r>
            <a:endParaRPr lang="en-US" altLang="ja-JP" dirty="0"/>
          </a:p>
          <a:p>
            <a:r>
              <a:rPr kumimoji="1" lang="ja-JP" altLang="en-US" dirty="0" smtClean="0"/>
              <a:t>註</a:t>
            </a:r>
            <a:endParaRPr kumimoji="1" lang="en-US" altLang="ja-JP" dirty="0" smtClean="0"/>
          </a:p>
          <a:p>
            <a:pPr lvl="1"/>
            <a:r>
              <a:rPr kumimoji="1" lang="ja-JP" altLang="en-US" dirty="0" smtClean="0"/>
              <a:t>参照動作は、関係データモデルの一部ではない</a:t>
            </a:r>
            <a:endParaRPr lang="en-US" altLang="ja-JP" dirty="0"/>
          </a:p>
          <a:p>
            <a:pPr lvl="1"/>
            <a:r>
              <a:rPr lang="ja-JP" altLang="en-US" dirty="0" smtClean="0"/>
              <a:t>外部キーは、基本原理の一つではなく、必要になる</a:t>
            </a:r>
            <a:r>
              <a:rPr lang="en-US" altLang="ja-JP" dirty="0" smtClean="0"/>
              <a:t/>
            </a:r>
            <a:br>
              <a:rPr lang="en-US" altLang="ja-JP" dirty="0" smtClean="0"/>
            </a:br>
            <a:r>
              <a:rPr lang="ja-JP" altLang="en-US" dirty="0" smtClean="0"/>
              <a:t>ことが多い整合性制約の省略記法の一つにすぎない</a:t>
            </a:r>
            <a:endParaRPr kumimoji="1" lang="en-US" altLang="ja-JP" dirty="0" smtClean="0"/>
          </a:p>
          <a:p>
            <a:endParaRPr kumimoji="1" lang="en-US" altLang="ja-JP" dirty="0" smtClean="0"/>
          </a:p>
          <a:p>
            <a:pPr marL="441325" lvl="1" indent="0">
              <a:buNone/>
            </a:pPr>
            <a:endParaRPr kumimoji="1" lang="ja-JP" altLang="en-US"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4.3</a:t>
            </a:r>
            <a:endParaRPr kumimoji="1" lang="ja-JP" altLang="en-US" sz="1800" dirty="0">
              <a:solidFill>
                <a:schemeClr val="tx1"/>
              </a:solidFill>
            </a:endParaRPr>
          </a:p>
        </p:txBody>
      </p:sp>
    </p:spTree>
    <p:extLst>
      <p:ext uri="{BB962C8B-B14F-4D97-AF65-F5344CB8AC3E}">
        <p14:creationId xmlns:p14="http://schemas.microsoft.com/office/powerpoint/2010/main" val="256497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ビュー</a:t>
            </a:r>
            <a:r>
              <a:rPr lang="en-US" altLang="ja-JP" dirty="0" smtClean="0"/>
              <a:t> (view, </a:t>
            </a:r>
            <a:r>
              <a:rPr lang="ja-JP" altLang="en-US" dirty="0" smtClean="0"/>
              <a:t>仮想関数変数</a:t>
            </a:r>
            <a:r>
              <a:rPr lang="en-US" altLang="ja-JP" dirty="0" smtClean="0"/>
              <a:t>)</a:t>
            </a:r>
          </a:p>
          <a:p>
            <a:pPr lvl="1"/>
            <a:r>
              <a:rPr kumimoji="1" lang="ja-JP" altLang="en-US" dirty="0" smtClean="0"/>
              <a:t>ある時点</a:t>
            </a:r>
            <a:r>
              <a:rPr lang="ja-JP" altLang="en-US" dirty="0" smtClean="0"/>
              <a:t>で</a:t>
            </a:r>
            <a:r>
              <a:rPr kumimoji="1" lang="ja-JP" altLang="en-US" dirty="0" smtClean="0"/>
              <a:t>特定の関係式を評価した結果を持つ関係変数</a:t>
            </a:r>
            <a:endParaRPr kumimoji="1" lang="en-US" altLang="ja-JP" dirty="0" smtClean="0"/>
          </a:p>
          <a:p>
            <a:pPr lvl="1"/>
            <a:r>
              <a:rPr kumimoji="1" lang="ja-JP" altLang="en-US" dirty="0" smtClean="0"/>
              <a:t>この関係式は、ビュー定義時に指定される</a:t>
            </a:r>
            <a:endParaRPr kumimoji="1" lang="en-US" altLang="ja-JP" dirty="0" smtClean="0"/>
          </a:p>
          <a:p>
            <a:pPr lvl="1"/>
            <a:r>
              <a:rPr lang="ja-JP" altLang="en-US" dirty="0" smtClean="0"/>
              <a:t>少なくとも一つの関係変数を参照しなければならない</a:t>
            </a:r>
            <a:endParaRPr kumimoji="1" lang="en-US" altLang="ja-JP" dirty="0" smtClean="0"/>
          </a:p>
          <a:p>
            <a:r>
              <a:rPr kumimoji="1" lang="ja-JP" altLang="en-US" dirty="0" smtClean="0"/>
              <a:t>例</a:t>
            </a:r>
            <a:r>
              <a:rPr kumimoji="1" lang="en-US" altLang="ja-JP" dirty="0" smtClean="0"/>
              <a:t>: </a:t>
            </a:r>
            <a:r>
              <a:rPr kumimoji="1" lang="ja-JP" altLang="en-US" dirty="0" smtClean="0"/>
              <a:t>ロンドンのサプライヤ</a:t>
            </a:r>
            <a:endParaRPr kumimoji="1" lang="en-US" altLang="ja-JP" dirty="0" smtClean="0"/>
          </a:p>
          <a:p>
            <a:pPr lvl="1"/>
            <a:r>
              <a:rPr lang="en-US" altLang="ja-JP" dirty="0" smtClean="0"/>
              <a:t>SQL</a:t>
            </a:r>
          </a:p>
          <a:p>
            <a:pPr lvl="2"/>
            <a:r>
              <a:rPr kumimoji="1" lang="en-US" altLang="ja-JP" dirty="0" smtClean="0">
                <a:latin typeface="Consolas"/>
                <a:cs typeface="Consolas"/>
              </a:rPr>
              <a:t>create view LS as</a:t>
            </a:r>
            <a:br>
              <a:rPr kumimoji="1" lang="en-US" altLang="ja-JP" dirty="0" smtClean="0">
                <a:latin typeface="Consolas"/>
                <a:cs typeface="Consolas"/>
              </a:rPr>
            </a:br>
            <a:r>
              <a:rPr kumimoji="1" lang="en-US" altLang="ja-JP" dirty="0" smtClean="0">
                <a:latin typeface="Consolas"/>
                <a:cs typeface="Consolas"/>
              </a:rPr>
              <a:t>(select S.*</a:t>
            </a:r>
            <a:br>
              <a:rPr kumimoji="1" lang="en-US" altLang="ja-JP" dirty="0" smtClean="0">
                <a:latin typeface="Consolas"/>
                <a:cs typeface="Consolas"/>
              </a:rPr>
            </a:br>
            <a:r>
              <a:rPr kumimoji="1" lang="en-US" altLang="ja-JP" dirty="0" smtClean="0">
                <a:latin typeface="Consolas"/>
                <a:cs typeface="Consolas"/>
              </a:rPr>
              <a:t> from S</a:t>
            </a:r>
            <a:br>
              <a:rPr kumimoji="1" lang="en-US" altLang="ja-JP" dirty="0" smtClean="0">
                <a:latin typeface="Consolas"/>
                <a:cs typeface="Consolas"/>
              </a:rPr>
            </a:br>
            <a:r>
              <a:rPr kumimoji="1" lang="en-US" altLang="ja-JP" dirty="0" smtClean="0">
                <a:latin typeface="Consolas"/>
                <a:cs typeface="Consolas"/>
              </a:rPr>
              <a:t> where S.CITY = ‘London’);</a:t>
            </a:r>
          </a:p>
          <a:p>
            <a:pPr lvl="1"/>
            <a:r>
              <a:rPr lang="en-US" altLang="ja-JP" dirty="0" smtClean="0"/>
              <a:t>Tutorial D</a:t>
            </a:r>
          </a:p>
          <a:p>
            <a:pPr lvl="2"/>
            <a:r>
              <a:rPr lang="en-US" altLang="ja-JP" dirty="0" err="1" smtClean="0">
                <a:latin typeface="Consolas"/>
                <a:cs typeface="Consolas"/>
              </a:rPr>
              <a:t>var</a:t>
            </a:r>
            <a:r>
              <a:rPr lang="en-US" altLang="ja-JP" dirty="0" smtClean="0">
                <a:latin typeface="Consolas"/>
                <a:cs typeface="Consolas"/>
              </a:rPr>
              <a:t> LS virtual</a:t>
            </a:r>
            <a:br>
              <a:rPr lang="en-US" altLang="ja-JP" dirty="0" smtClean="0">
                <a:latin typeface="Consolas"/>
                <a:cs typeface="Consolas"/>
              </a:rPr>
            </a:br>
            <a:r>
              <a:rPr lang="en-US" altLang="ja-JP" dirty="0" smtClean="0">
                <a:latin typeface="Consolas"/>
                <a:cs typeface="Consolas"/>
              </a:rPr>
              <a:t>(S where CITY = ‘London’)</a:t>
            </a:r>
            <a:endParaRPr kumimoji="1" lang="ja-JP" altLang="en-US" dirty="0">
              <a:latin typeface="Consolas"/>
              <a:cs typeface="Consolas"/>
            </a:endParaRPr>
          </a:p>
        </p:txBody>
      </p:sp>
      <p:sp>
        <p:nvSpPr>
          <p:cNvPr id="4" name="タイトル 3"/>
          <p:cNvSpPr>
            <a:spLocks noGrp="1"/>
          </p:cNvSpPr>
          <p:nvPr>
            <p:ph type="title"/>
          </p:nvPr>
        </p:nvSpPr>
        <p:spPr/>
        <p:txBody>
          <a:bodyPr/>
          <a:lstStyle/>
          <a:p>
            <a:r>
              <a:rPr kumimoji="1" lang="ja-JP" altLang="en-US" dirty="0" smtClean="0"/>
              <a:t>ビュー</a:t>
            </a:r>
            <a:endParaRPr kumimoji="1" lang="ja-JP" altLang="en-US" dirty="0"/>
          </a:p>
        </p:txBody>
      </p:sp>
      <p:sp>
        <p:nvSpPr>
          <p:cNvPr id="6" name="大かっこ 5"/>
          <p:cNvSpPr>
            <a:spLocks/>
          </p:cNvSpPr>
          <p:nvPr/>
        </p:nvSpPr>
        <p:spPr bwMode="auto">
          <a:xfrm>
            <a:off x="4949027" y="3189704"/>
            <a:ext cx="3254220" cy="915949"/>
          </a:xfrm>
          <a:prstGeom prst="bracketPair">
            <a:avLst/>
          </a:prstGeom>
          <a:noFill/>
          <a:ln w="19050" cap="flat" cmpd="sng" algn="ctr">
            <a:solidFill>
              <a:schemeClr val="tx1"/>
            </a:solidFill>
            <a:prstDash val="solid"/>
            <a:round/>
            <a:headEnd type="none" w="med" len="med"/>
            <a:tailEnd type="none" w="med" len="med"/>
          </a:ln>
          <a:effectLst/>
        </p:spPr>
        <p:txBody>
          <a:bodyPr vert="horz" wrap="none" lIns="88349" tIns="44175" rIns="88349" bIns="44175" numCol="1" rtlCol="0" anchor="ctr" anchorCtr="0" compatLnSpc="1">
            <a:prstTxWarp prst="textNoShape">
              <a:avLst/>
            </a:prstTxWarp>
            <a:spAutoFit/>
          </a:bodyPr>
          <a:lstStyle/>
          <a:p>
            <a:pPr algn="l"/>
            <a:r>
              <a:rPr kumimoji="1" lang="ja-JP" altLang="en-US" dirty="0" smtClean="0">
                <a:solidFill>
                  <a:schemeClr val="tx1"/>
                </a:solidFill>
              </a:rPr>
              <a:t>ロンドン外のサプライヤ</a:t>
            </a:r>
            <a:r>
              <a:rPr kumimoji="1" lang="en-US" altLang="ja-JP" dirty="0">
                <a:solidFill>
                  <a:schemeClr val="tx1"/>
                </a:solidFill>
              </a:rPr>
              <a:t/>
            </a:r>
            <a:br>
              <a:rPr kumimoji="1" lang="en-US" altLang="ja-JP" dirty="0">
                <a:solidFill>
                  <a:schemeClr val="tx1"/>
                </a:solidFill>
              </a:rPr>
            </a:br>
            <a:r>
              <a:rPr kumimoji="1" lang="en-US" altLang="ja-JP" dirty="0">
                <a:solidFill>
                  <a:schemeClr val="tx1"/>
                </a:solidFill>
              </a:rPr>
              <a:t>NLS </a:t>
            </a:r>
            <a:r>
              <a:rPr kumimoji="1" lang="ja-JP" altLang="en-US" dirty="0">
                <a:solidFill>
                  <a:schemeClr val="tx1"/>
                </a:solidFill>
              </a:rPr>
              <a:t>も同様に定義</a:t>
            </a:r>
            <a:endParaRPr kumimoji="0" lang="ja-JP" altLang="en-US" sz="2400" b="0" i="0" u="none" strike="noStrike" cap="none" normalizeH="0" baseline="0" dirty="0" smtClean="0">
              <a:ln>
                <a:noFill/>
              </a:ln>
              <a:solidFill>
                <a:srgbClr val="000000"/>
              </a:solidFill>
              <a:effectLst/>
              <a:latin typeface="Arial" charset="0"/>
              <a:ea typeface="ＭＳ Ｐゴシック" pitchFamily="50" charset="-128"/>
            </a:endParaRPr>
          </a:p>
        </p:txBody>
      </p:sp>
      <p:sp>
        <p:nvSpPr>
          <p:cNvPr id="5" name="テキスト ボックス 4"/>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4.4</a:t>
            </a:r>
            <a:endParaRPr kumimoji="1" lang="ja-JP" altLang="en-US" sz="1800" dirty="0">
              <a:solidFill>
                <a:schemeClr val="tx1"/>
              </a:solidFill>
            </a:endParaRPr>
          </a:p>
        </p:txBody>
      </p:sp>
    </p:spTree>
    <p:extLst>
      <p:ext uri="{BB962C8B-B14F-4D97-AF65-F5344CB8AC3E}">
        <p14:creationId xmlns:p14="http://schemas.microsoft.com/office/powerpoint/2010/main" val="37459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交換可能性の原理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基底県警変数と仮想関係変数の</a:t>
            </a:r>
            <a:r>
              <a:rPr kumimoji="1" lang="en-US" altLang="ja-JP" dirty="0" smtClean="0"/>
              <a:t>)</a:t>
            </a:r>
            <a:br>
              <a:rPr kumimoji="1" lang="en-US" altLang="ja-JP" dirty="0" smtClean="0"/>
            </a:br>
            <a:r>
              <a:rPr kumimoji="1" lang="ja-JP" altLang="en-US" dirty="0" smtClean="0"/>
              <a:t>交換可能性の原理</a:t>
            </a:r>
            <a:r>
              <a:rPr lang="en-US" altLang="ja-JP" dirty="0" smtClean="0"/>
              <a:t> </a:t>
            </a:r>
            <a:r>
              <a:rPr kumimoji="1" lang="en-US" altLang="ja-JP" dirty="0" smtClean="0"/>
              <a:t>(principle of interchangeability)</a:t>
            </a:r>
          </a:p>
          <a:p>
            <a:pPr lvl="1"/>
            <a:r>
              <a:rPr lang="ja-JP" altLang="en-US" dirty="0" smtClean="0"/>
              <a:t>どの関係変数が基底であり、どの関係変数が仮想であるかに関する原理がないこと</a:t>
            </a:r>
            <a:endParaRPr lang="en-US" altLang="ja-JP" dirty="0" smtClean="0"/>
          </a:p>
          <a:p>
            <a:pPr lvl="1"/>
            <a:r>
              <a:rPr lang="ja-JP" altLang="en-US" dirty="0" smtClean="0"/>
              <a:t>それゆえ、それらの間に不要な区別があってはならない</a:t>
            </a:r>
            <a:endParaRPr lang="en-US" altLang="ja-JP" dirty="0" smtClean="0"/>
          </a:p>
          <a:p>
            <a:r>
              <a:rPr kumimoji="1" lang="ja-JP" altLang="en-US" dirty="0" smtClean="0"/>
              <a:t>例</a:t>
            </a:r>
            <a:endParaRPr kumimoji="1" lang="en-US" altLang="ja-JP" dirty="0" smtClean="0"/>
          </a:p>
          <a:p>
            <a:pPr lvl="1"/>
            <a:r>
              <a:rPr lang="en-US" altLang="ja-JP" dirty="0" smtClean="0"/>
              <a:t>LS </a:t>
            </a:r>
            <a:r>
              <a:rPr lang="ja-JP" altLang="en-US" dirty="0" smtClean="0"/>
              <a:t>と</a:t>
            </a:r>
            <a:r>
              <a:rPr lang="en-US" altLang="ja-JP" dirty="0" smtClean="0"/>
              <a:t> NLS </a:t>
            </a:r>
            <a:r>
              <a:rPr lang="ja-JP" altLang="en-US" dirty="0" smtClean="0"/>
              <a:t>は</a:t>
            </a:r>
            <a:r>
              <a:rPr lang="en-US" altLang="ja-JP" dirty="0" smtClean="0"/>
              <a:t> S </a:t>
            </a:r>
            <a:r>
              <a:rPr lang="ja-JP" altLang="en-US" dirty="0" smtClean="0"/>
              <a:t>のビューとして定義可能</a:t>
            </a:r>
            <a:r>
              <a:rPr lang="en-US" altLang="ja-JP" dirty="0" smtClean="0"/>
              <a:t> (</a:t>
            </a:r>
            <a:r>
              <a:rPr lang="ja-JP" altLang="en-US" dirty="0" smtClean="0"/>
              <a:t>前述</a:t>
            </a:r>
            <a:r>
              <a:rPr lang="en-US" altLang="ja-JP" dirty="0" smtClean="0"/>
              <a:t>)</a:t>
            </a:r>
          </a:p>
          <a:p>
            <a:pPr lvl="1"/>
            <a:r>
              <a:rPr kumimoji="1" lang="en-US" altLang="ja-JP" dirty="0" smtClean="0"/>
              <a:t>S </a:t>
            </a:r>
            <a:r>
              <a:rPr kumimoji="1" lang="ja-JP" altLang="en-US" dirty="0" smtClean="0"/>
              <a:t>は</a:t>
            </a:r>
            <a:r>
              <a:rPr kumimoji="1" lang="en-US" altLang="ja-JP" dirty="0" smtClean="0"/>
              <a:t> LS </a:t>
            </a:r>
            <a:r>
              <a:rPr kumimoji="1" lang="ja-JP" altLang="en-US" dirty="0" smtClean="0"/>
              <a:t>と</a:t>
            </a:r>
            <a:r>
              <a:rPr kumimoji="1" lang="en-US" altLang="ja-JP" dirty="0" smtClean="0"/>
              <a:t> NLS </a:t>
            </a:r>
            <a:r>
              <a:rPr kumimoji="1" lang="ja-JP" altLang="en-US" dirty="0" smtClean="0"/>
              <a:t>の和集合であるビューとして定義可能</a:t>
            </a:r>
            <a:endParaRPr kumimoji="1" lang="en-US" altLang="ja-JP" dirty="0" smtClean="0"/>
          </a:p>
          <a:p>
            <a:pPr lvl="1"/>
            <a:endParaRPr kumimoji="1" lang="ja-JP" altLang="en-US"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4.4</a:t>
            </a:r>
            <a:endParaRPr kumimoji="1" lang="ja-JP" altLang="en-US" sz="1800" dirty="0">
              <a:solidFill>
                <a:schemeClr val="tx1"/>
              </a:solidFill>
            </a:endParaRPr>
          </a:p>
        </p:txBody>
      </p:sp>
    </p:spTree>
    <p:extLst>
      <p:ext uri="{BB962C8B-B14F-4D97-AF65-F5344CB8AC3E}">
        <p14:creationId xmlns:p14="http://schemas.microsoft.com/office/powerpoint/2010/main" val="4050629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交換可能性の原理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ビュー</a:t>
            </a:r>
            <a:r>
              <a:rPr lang="ja-JP" altLang="en-US" dirty="0"/>
              <a:t>も整合性制約の</a:t>
            </a:r>
            <a:r>
              <a:rPr lang="ja-JP" altLang="en-US" dirty="0" smtClean="0"/>
              <a:t>対象</a:t>
            </a:r>
            <a:endParaRPr lang="en-US" altLang="ja-JP" dirty="0" smtClean="0"/>
          </a:p>
          <a:p>
            <a:pPr lvl="1"/>
            <a:r>
              <a:rPr lang="ja-JP" altLang="en-US" dirty="0" smtClean="0"/>
              <a:t>一般に、整合性制約は基底関係変数に対してのみ</a:t>
            </a:r>
            <a:r>
              <a:rPr lang="en-US" altLang="ja-JP" dirty="0" smtClean="0"/>
              <a:t/>
            </a:r>
            <a:br>
              <a:rPr lang="en-US" altLang="ja-JP" dirty="0" smtClean="0"/>
            </a:br>
            <a:r>
              <a:rPr lang="ja-JP" altLang="en-US" dirty="0" smtClean="0"/>
              <a:t>適用されるものと考えられている</a:t>
            </a:r>
            <a:endParaRPr lang="en-US" altLang="ja-JP" dirty="0"/>
          </a:p>
          <a:p>
            <a:r>
              <a:rPr lang="ja-JP" altLang="en-US" dirty="0"/>
              <a:t>ビュー</a:t>
            </a:r>
            <a:r>
              <a:rPr lang="ja-JP" altLang="en-US" dirty="0" smtClean="0"/>
              <a:t>も候補キー</a:t>
            </a:r>
            <a:r>
              <a:rPr lang="ja-JP" altLang="en-US" dirty="0"/>
              <a:t>を</a:t>
            </a:r>
            <a:r>
              <a:rPr lang="ja-JP" altLang="en-US" dirty="0" smtClean="0"/>
              <a:t>持つ</a:t>
            </a:r>
            <a:endParaRPr lang="en-US" altLang="ja-JP" dirty="0" smtClean="0"/>
          </a:p>
          <a:p>
            <a:pPr lvl="1"/>
            <a:r>
              <a:rPr lang="en-US" altLang="ja-JP" dirty="0" smtClean="0"/>
              <a:t>SQL</a:t>
            </a:r>
            <a:r>
              <a:rPr lang="ja-JP" altLang="en-US" dirty="0" smtClean="0"/>
              <a:t>では候補キー</a:t>
            </a:r>
            <a:r>
              <a:rPr lang="ja-JP" altLang="en-US" dirty="0"/>
              <a:t>を定義</a:t>
            </a:r>
            <a:r>
              <a:rPr lang="ja-JP" altLang="en-US" dirty="0" smtClean="0"/>
              <a:t>できない</a:t>
            </a:r>
            <a:endParaRPr lang="en-US" altLang="ja-JP" dirty="0" smtClean="0"/>
          </a:p>
          <a:p>
            <a:r>
              <a:rPr lang="ja-JP" altLang="en-US" dirty="0" smtClean="0"/>
              <a:t>実体整合性制約は交換可能性の原理に違反</a:t>
            </a:r>
            <a:endParaRPr lang="en-US" altLang="ja-JP" dirty="0" smtClean="0"/>
          </a:p>
          <a:p>
            <a:pPr lvl="1"/>
            <a:r>
              <a:rPr lang="ja-JP" altLang="en-US" dirty="0" smtClean="0"/>
              <a:t>基底関係変数にのみ適用されることになっている</a:t>
            </a:r>
            <a:endParaRPr lang="en-US" altLang="ja-JP" dirty="0" smtClean="0"/>
          </a:p>
          <a:p>
            <a:r>
              <a:rPr lang="en-US" altLang="ja-JP" dirty="0" smtClean="0"/>
              <a:t>SQL </a:t>
            </a:r>
            <a:r>
              <a:rPr lang="ja-JP" altLang="en-US" dirty="0" smtClean="0"/>
              <a:t>の行</a:t>
            </a:r>
            <a:r>
              <a:rPr lang="en-US" altLang="ja-JP" dirty="0" smtClean="0"/>
              <a:t>ID</a:t>
            </a:r>
            <a:r>
              <a:rPr lang="ja-JP" altLang="en-US" dirty="0" smtClean="0"/>
              <a:t>機能は、ビューに適用されないならば</a:t>
            </a:r>
            <a:r>
              <a:rPr lang="en-US" altLang="ja-JP" dirty="0" smtClean="0"/>
              <a:t/>
            </a:r>
            <a:br>
              <a:rPr lang="en-US" altLang="ja-JP" dirty="0" smtClean="0"/>
            </a:br>
            <a:r>
              <a:rPr lang="ja-JP" altLang="en-US" dirty="0" smtClean="0"/>
              <a:t>交換可能性の原理に違反</a:t>
            </a:r>
            <a:endParaRPr lang="en-US" altLang="ja-JP" dirty="0" smtClean="0"/>
          </a:p>
          <a:p>
            <a:pPr lvl="1"/>
            <a:r>
              <a:rPr lang="ja-JP" altLang="en-US" dirty="0" smtClean="0"/>
              <a:t>行</a:t>
            </a:r>
            <a:r>
              <a:rPr lang="en-US" altLang="ja-JP" dirty="0" smtClean="0"/>
              <a:t>ID</a:t>
            </a:r>
            <a:r>
              <a:rPr lang="ja-JP" altLang="en-US" dirty="0" smtClean="0"/>
              <a:t>自体は、モデルと整合する範囲ならば問題ではない</a:t>
            </a:r>
            <a:endParaRPr lang="en-US" altLang="ja-JP" dirty="0" smtClean="0"/>
          </a:p>
          <a:p>
            <a:pPr lvl="1"/>
            <a:r>
              <a:rPr lang="ja-JP" altLang="en-US" dirty="0" smtClean="0"/>
              <a:t>オブジェクト</a:t>
            </a:r>
            <a:r>
              <a:rPr lang="en-US" altLang="ja-JP" dirty="0" smtClean="0"/>
              <a:t>ID </a:t>
            </a:r>
            <a:r>
              <a:rPr lang="ja-JP" altLang="en-US" dirty="0" smtClean="0"/>
              <a:t>とみなされるならば、禁止されるべきもの</a:t>
            </a:r>
            <a:endParaRPr lang="en-US" altLang="ja-JP" dirty="0"/>
          </a:p>
          <a:p>
            <a:pPr lvl="2"/>
            <a:r>
              <a:rPr lang="ja-JP" altLang="en-US" dirty="0" smtClean="0"/>
              <a:t>関係モデルでは、ポインタを明示的に禁止</a:t>
            </a:r>
            <a:endParaRPr lang="en-US" altLang="ja-JP" dirty="0" smtClean="0"/>
          </a:p>
          <a:p>
            <a:endParaRPr lang="en-US" altLang="ja-JP"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4.4</a:t>
            </a:r>
            <a:endParaRPr kumimoji="1" lang="ja-JP" altLang="en-US" sz="1800" dirty="0">
              <a:solidFill>
                <a:schemeClr val="tx1"/>
              </a:solidFill>
            </a:endParaRPr>
          </a:p>
        </p:txBody>
      </p:sp>
    </p:spTree>
    <p:extLst>
      <p:ext uri="{BB962C8B-B14F-4D97-AF65-F5344CB8AC3E}">
        <p14:creationId xmlns:p14="http://schemas.microsoft.com/office/powerpoint/2010/main" val="372171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ビューは、基底関係変数と同じように操作できる</a:t>
            </a:r>
            <a:endParaRPr kumimoji="1" lang="en-US" altLang="ja-JP" dirty="0" smtClean="0"/>
          </a:p>
          <a:p>
            <a:pPr lvl="1"/>
            <a:r>
              <a:rPr lang="en-US" altLang="ja-JP" dirty="0">
                <a:latin typeface="Consolas"/>
                <a:cs typeface="Consolas"/>
              </a:rPr>
              <a:t>create view LS_STATUS as</a:t>
            </a:r>
            <a:br>
              <a:rPr lang="en-US" altLang="ja-JP" dirty="0">
                <a:latin typeface="Consolas"/>
                <a:cs typeface="Consolas"/>
              </a:rPr>
            </a:br>
            <a:r>
              <a:rPr lang="en-US" altLang="ja-JP" dirty="0">
                <a:latin typeface="Consolas"/>
                <a:cs typeface="Consolas"/>
              </a:rPr>
              <a:t>(select LS.SNO, LS.STATUS from LS)</a:t>
            </a:r>
            <a:r>
              <a:rPr lang="en-US" altLang="ja-JP" dirty="0" smtClean="0">
                <a:latin typeface="Consolas"/>
                <a:cs typeface="Consolas"/>
              </a:rPr>
              <a:t>;</a:t>
            </a:r>
            <a:endParaRPr lang="en-US" altLang="ja-JP" dirty="0" smtClean="0"/>
          </a:p>
          <a:p>
            <a:r>
              <a:rPr lang="ja-JP" altLang="en-US" dirty="0" smtClean="0"/>
              <a:t>ビューに対する操作は、それが参照する基底関係変数に対する操作にマッピングされる</a:t>
            </a:r>
            <a:endParaRPr kumimoji="1" lang="en-US" altLang="ja-JP" dirty="0" smtClean="0"/>
          </a:p>
          <a:p>
            <a:pPr lvl="1"/>
            <a:r>
              <a:rPr kumimoji="1" lang="en-US" altLang="ja-JP" dirty="0" smtClean="0">
                <a:latin typeface="Consolas"/>
                <a:cs typeface="Consolas"/>
              </a:rPr>
              <a:t>select LS.SNO from LS where LS.STATUS &gt; 10;</a:t>
            </a:r>
          </a:p>
          <a:p>
            <a:pPr lvl="1"/>
            <a:r>
              <a:rPr kumimoji="1" lang="en-US" altLang="ja-JP" dirty="0" smtClean="0">
                <a:latin typeface="Consolas"/>
                <a:cs typeface="Consolas"/>
              </a:rPr>
              <a:t>select LS.SNO from </a:t>
            </a:r>
            <a:br>
              <a:rPr kumimoji="1" lang="en-US" altLang="ja-JP" dirty="0" smtClean="0">
                <a:latin typeface="Consolas"/>
                <a:cs typeface="Consolas"/>
              </a:rPr>
            </a:br>
            <a:r>
              <a:rPr kumimoji="1" lang="en-US" altLang="ja-JP" dirty="0" smtClean="0">
                <a:latin typeface="Consolas"/>
                <a:cs typeface="Consolas"/>
              </a:rPr>
              <a:t>(select S.* from S where S.CITY = ‘London’)</a:t>
            </a:r>
            <a:br>
              <a:rPr kumimoji="1" lang="en-US" altLang="ja-JP" dirty="0" smtClean="0">
                <a:latin typeface="Consolas"/>
                <a:cs typeface="Consolas"/>
              </a:rPr>
            </a:br>
            <a:r>
              <a:rPr kumimoji="1" lang="en-US" altLang="ja-JP" dirty="0" smtClean="0">
                <a:latin typeface="Consolas"/>
                <a:cs typeface="Consolas"/>
              </a:rPr>
              <a:t>                as LS where LS.STATUS &gt; 10;</a:t>
            </a:r>
          </a:p>
          <a:p>
            <a:pPr lvl="1"/>
            <a:r>
              <a:rPr lang="en-US" altLang="ja-JP" dirty="0" smtClean="0">
                <a:latin typeface="Consolas"/>
                <a:cs typeface="Consolas"/>
              </a:rPr>
              <a:t>select S.SNO from S where S.CITY = ‘London’</a:t>
            </a:r>
            <a:br>
              <a:rPr lang="en-US" altLang="ja-JP" dirty="0" smtClean="0">
                <a:latin typeface="Consolas"/>
                <a:cs typeface="Consolas"/>
              </a:rPr>
            </a:br>
            <a:r>
              <a:rPr lang="en-US" altLang="ja-JP" dirty="0" smtClean="0">
                <a:latin typeface="Consolas"/>
                <a:cs typeface="Consolas"/>
              </a:rPr>
              <a:t>                         and S.STATUS &gt; 10;</a:t>
            </a:r>
            <a:endParaRPr lang="en-US" altLang="ja-JP" dirty="0" smtClean="0"/>
          </a:p>
          <a:p>
            <a:r>
              <a:rPr kumimoji="1" lang="ja-JP" altLang="en-US" dirty="0" smtClean="0">
                <a:latin typeface="Consolas"/>
                <a:cs typeface="Consolas"/>
              </a:rPr>
              <a:t>これらの性質は、関係代数の閉包性による</a:t>
            </a:r>
            <a:endParaRPr kumimoji="1" lang="ja-JP" altLang="en-US" dirty="0">
              <a:latin typeface="Consolas"/>
              <a:cs typeface="Consolas"/>
            </a:endParaRPr>
          </a:p>
        </p:txBody>
      </p:sp>
      <p:sp>
        <p:nvSpPr>
          <p:cNvPr id="4" name="タイトル 3"/>
          <p:cNvSpPr>
            <a:spLocks noGrp="1"/>
          </p:cNvSpPr>
          <p:nvPr>
            <p:ph type="title"/>
          </p:nvPr>
        </p:nvSpPr>
        <p:spPr/>
        <p:txBody>
          <a:bodyPr/>
          <a:lstStyle/>
          <a:p>
            <a:r>
              <a:rPr kumimoji="1" lang="ja-JP" altLang="en-US" dirty="0" smtClean="0"/>
              <a:t>ビューの取得</a:t>
            </a:r>
            <a:r>
              <a:rPr kumimoji="1" lang="en-US" altLang="ja-JP" dirty="0" smtClean="0"/>
              <a:t> (SQL)</a:t>
            </a:r>
            <a:endParaRPr kumimoji="1" lang="ja-JP" altLang="en-US" dirty="0"/>
          </a:p>
        </p:txBody>
      </p:sp>
      <p:sp>
        <p:nvSpPr>
          <p:cNvPr id="5" name="テキスト ボックス 4"/>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4.4.1</a:t>
            </a:r>
            <a:endParaRPr kumimoji="1" lang="ja-JP" altLang="en-US" sz="1800" dirty="0">
              <a:solidFill>
                <a:schemeClr val="tx1"/>
              </a:solidFill>
            </a:endParaRPr>
          </a:p>
        </p:txBody>
      </p:sp>
    </p:spTree>
    <p:extLst>
      <p:ext uri="{BB962C8B-B14F-4D97-AF65-F5344CB8AC3E}">
        <p14:creationId xmlns:p14="http://schemas.microsoft.com/office/powerpoint/2010/main" val="180107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ビューの更新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ビューは、</a:t>
            </a:r>
            <a:r>
              <a:rPr kumimoji="1" lang="en-US" altLang="ja-JP" dirty="0" smtClean="0"/>
              <a:t>(</a:t>
            </a:r>
            <a:r>
              <a:rPr kumimoji="1" lang="ja-JP" altLang="en-US" dirty="0" smtClean="0"/>
              <a:t>可能な限り</a:t>
            </a:r>
            <a:r>
              <a:rPr kumimoji="1" lang="en-US" altLang="ja-JP" dirty="0" smtClean="0"/>
              <a:t>) </a:t>
            </a:r>
            <a:r>
              <a:rPr kumimoji="1" lang="ja-JP" altLang="en-US" dirty="0" smtClean="0"/>
              <a:t>更新できなければならない</a:t>
            </a:r>
            <a:endParaRPr kumimoji="1" lang="en-US" altLang="ja-JP" dirty="0" smtClean="0"/>
          </a:p>
          <a:p>
            <a:pPr lvl="1"/>
            <a:r>
              <a:rPr lang="ja-JP" altLang="en-US" dirty="0" smtClean="0"/>
              <a:t>交換可能性の原理による</a:t>
            </a:r>
            <a:endParaRPr lang="en-US" altLang="ja-JP" dirty="0" smtClean="0"/>
          </a:p>
          <a:p>
            <a:pPr lvl="1"/>
            <a:r>
              <a:rPr kumimoji="1" lang="en-US" altLang="ja-JP" dirty="0" smtClean="0"/>
              <a:t>SQL </a:t>
            </a:r>
            <a:r>
              <a:rPr kumimoji="1" lang="ja-JP" altLang="en-US" dirty="0" smtClean="0"/>
              <a:t>ではきわめて弱いサポート</a:t>
            </a:r>
            <a:endParaRPr kumimoji="1" lang="en-US" altLang="ja-JP" dirty="0" smtClean="0"/>
          </a:p>
          <a:p>
            <a:pPr lvl="2"/>
            <a:r>
              <a:rPr lang="ja-JP" altLang="en-US" dirty="0" smtClean="0"/>
              <a:t>単一の基底関係変数の単純な制限もしくは射影のみ</a:t>
            </a:r>
            <a:endParaRPr lang="en-US" altLang="ja-JP" dirty="0" smtClean="0"/>
          </a:p>
          <a:p>
            <a:r>
              <a:rPr kumimoji="1" lang="ja-JP" altLang="en-US" dirty="0" smtClean="0"/>
              <a:t>例</a:t>
            </a:r>
            <a:r>
              <a:rPr kumimoji="1" lang="en-US" altLang="ja-JP" dirty="0" smtClean="0"/>
              <a:t> (SQL)</a:t>
            </a:r>
          </a:p>
          <a:p>
            <a:pPr lvl="1"/>
            <a:r>
              <a:rPr kumimoji="1" lang="en-US" altLang="ja-JP" dirty="0" smtClean="0">
                <a:latin typeface="Consolas"/>
                <a:cs typeface="Consolas"/>
              </a:rPr>
              <a:t>create view SST_PARIS as</a:t>
            </a:r>
            <a:br>
              <a:rPr kumimoji="1" lang="en-US" altLang="ja-JP" dirty="0" smtClean="0">
                <a:latin typeface="Consolas"/>
                <a:cs typeface="Consolas"/>
              </a:rPr>
            </a:br>
            <a:r>
              <a:rPr kumimoji="1" lang="en-US" altLang="ja-JP" dirty="0" smtClean="0">
                <a:latin typeface="Consolas"/>
                <a:cs typeface="Consolas"/>
              </a:rPr>
              <a:t>(select </a:t>
            </a:r>
            <a:r>
              <a:rPr lang="en-US" altLang="ja-JP" dirty="0">
                <a:latin typeface="Consolas"/>
                <a:cs typeface="Consolas"/>
              </a:rPr>
              <a:t>S</a:t>
            </a:r>
            <a:r>
              <a:rPr kumimoji="1" lang="en-US" altLang="ja-JP" dirty="0" smtClean="0">
                <a:latin typeface="Consolas"/>
                <a:cs typeface="Consolas"/>
              </a:rPr>
              <a:t>.SNO, S.STATUS from S</a:t>
            </a:r>
            <a:br>
              <a:rPr kumimoji="1" lang="en-US" altLang="ja-JP" dirty="0" smtClean="0">
                <a:latin typeface="Consolas"/>
                <a:cs typeface="Consolas"/>
              </a:rPr>
            </a:br>
            <a:r>
              <a:rPr kumimoji="1" lang="en-US" altLang="ja-JP" dirty="0" smtClean="0">
                <a:latin typeface="Consolas"/>
                <a:cs typeface="Consolas"/>
              </a:rPr>
              <a:t> where S.CITY = ‘Paris’)</a:t>
            </a:r>
          </a:p>
          <a:p>
            <a:pPr lvl="1"/>
            <a:r>
              <a:rPr lang="en-US" altLang="ja-JP" dirty="0" smtClean="0">
                <a:latin typeface="Consolas"/>
                <a:cs typeface="Consolas"/>
              </a:rPr>
              <a:t>delete from SST_PARIS</a:t>
            </a:r>
            <a:br>
              <a:rPr lang="en-US" altLang="ja-JP" dirty="0" smtClean="0">
                <a:latin typeface="Consolas"/>
                <a:cs typeface="Consolas"/>
              </a:rPr>
            </a:br>
            <a:r>
              <a:rPr lang="en-US" altLang="ja-JP" dirty="0" smtClean="0">
                <a:latin typeface="Consolas"/>
                <a:cs typeface="Consolas"/>
              </a:rPr>
              <a:t>where SST_PARIS.STATUS &gt; 15;</a:t>
            </a:r>
          </a:p>
          <a:p>
            <a:pPr lvl="1"/>
            <a:endParaRPr lang="en-US" altLang="ja-JP" dirty="0" smtClean="0">
              <a:latin typeface="Consolas"/>
              <a:cs typeface="Consolas"/>
            </a:endParaRPr>
          </a:p>
          <a:p>
            <a:pPr lvl="1"/>
            <a:r>
              <a:rPr kumimoji="1" lang="en-US" altLang="ja-JP" dirty="0" smtClean="0">
                <a:latin typeface="Consolas"/>
                <a:cs typeface="Consolas"/>
              </a:rPr>
              <a:t>delete from S</a:t>
            </a:r>
            <a:br>
              <a:rPr kumimoji="1" lang="en-US" altLang="ja-JP" dirty="0" smtClean="0">
                <a:latin typeface="Consolas"/>
                <a:cs typeface="Consolas"/>
              </a:rPr>
            </a:br>
            <a:r>
              <a:rPr kumimoji="1" lang="en-US" altLang="ja-JP" dirty="0" smtClean="0">
                <a:latin typeface="Consolas"/>
                <a:cs typeface="Consolas"/>
              </a:rPr>
              <a:t>where S.CITY = ‘Paris’ and S.STATUS &gt; 15;</a:t>
            </a:r>
          </a:p>
        </p:txBody>
      </p:sp>
      <p:sp>
        <p:nvSpPr>
          <p:cNvPr id="4" name="テキスト ボックス 3"/>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4.4.2</a:t>
            </a:r>
            <a:endParaRPr kumimoji="1" lang="ja-JP" altLang="en-US" sz="1800" dirty="0">
              <a:solidFill>
                <a:schemeClr val="tx1"/>
              </a:solidFill>
            </a:endParaRPr>
          </a:p>
        </p:txBody>
      </p:sp>
    </p:spTree>
    <p:extLst>
      <p:ext uri="{BB962C8B-B14F-4D97-AF65-F5344CB8AC3E}">
        <p14:creationId xmlns:p14="http://schemas.microsoft.com/office/powerpoint/2010/main" val="109395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その他の注意点</a:t>
            </a:r>
            <a:endParaRPr kumimoji="1" lang="ja-JP" altLang="en-US" dirty="0"/>
          </a:p>
        </p:txBody>
      </p:sp>
      <p:sp>
        <p:nvSpPr>
          <p:cNvPr id="3" name="コンテンツ プレースホルダー 2"/>
          <p:cNvSpPr>
            <a:spLocks noGrp="1"/>
          </p:cNvSpPr>
          <p:nvPr>
            <p:ph idx="1"/>
          </p:nvPr>
        </p:nvSpPr>
        <p:spPr>
          <a:xfrm>
            <a:off x="332794" y="1182688"/>
            <a:ext cx="8877300" cy="5480050"/>
          </a:xfrm>
        </p:spPr>
        <p:txBody>
          <a:bodyPr/>
          <a:lstStyle/>
          <a:p>
            <a:r>
              <a:rPr lang="ja-JP" altLang="en-US" dirty="0" smtClean="0"/>
              <a:t>ビューの目的</a:t>
            </a:r>
            <a:endParaRPr lang="en-US" altLang="ja-JP" dirty="0" smtClean="0"/>
          </a:p>
          <a:p>
            <a:pPr lvl="1"/>
            <a:r>
              <a:rPr kumimoji="1" lang="ja-JP" altLang="en-US" dirty="0" smtClean="0"/>
              <a:t>ビュー</a:t>
            </a:r>
            <a:r>
              <a:rPr kumimoji="1" lang="en-US" altLang="ja-JP" dirty="0" smtClean="0"/>
              <a:t> V </a:t>
            </a:r>
            <a:r>
              <a:rPr kumimoji="1" lang="ja-JP" altLang="en-US" dirty="0" smtClean="0"/>
              <a:t>を定義するユーザは、</a:t>
            </a:r>
            <a:r>
              <a:rPr kumimoji="1" lang="en-US" altLang="ja-JP" dirty="0" smtClean="0"/>
              <a:t>V </a:t>
            </a:r>
            <a:r>
              <a:rPr lang="ja-JP" altLang="en-US" dirty="0" smtClean="0"/>
              <a:t>を定義する式</a:t>
            </a:r>
            <a:r>
              <a:rPr lang="en-US" altLang="ja-JP" dirty="0" smtClean="0"/>
              <a:t> X </a:t>
            </a:r>
            <a:r>
              <a:rPr lang="ja-JP" altLang="en-US" dirty="0" smtClean="0"/>
              <a:t>を知っており、</a:t>
            </a:r>
            <a:r>
              <a:rPr lang="en-US" altLang="ja-JP" dirty="0" smtClean="0"/>
              <a:t>X </a:t>
            </a:r>
            <a:r>
              <a:rPr lang="ja-JP" altLang="en-US" dirty="0" smtClean="0"/>
              <a:t>に相当する全ての場所で</a:t>
            </a:r>
            <a:r>
              <a:rPr lang="en-US" altLang="ja-JP" dirty="0" smtClean="0"/>
              <a:t> V </a:t>
            </a:r>
            <a:r>
              <a:rPr lang="ja-JP" altLang="en-US" dirty="0" smtClean="0"/>
              <a:t>を使用できる</a:t>
            </a:r>
            <a:endParaRPr lang="en-US" altLang="ja-JP" dirty="0" smtClean="0"/>
          </a:p>
          <a:p>
            <a:pPr lvl="1"/>
            <a:r>
              <a:rPr kumimoji="1" lang="en-US" altLang="ja-JP" dirty="0" smtClean="0"/>
              <a:t>V </a:t>
            </a:r>
            <a:r>
              <a:rPr lang="ja-JP" altLang="en-US" dirty="0" smtClean="0"/>
              <a:t>を利用できることを知っているだけのユーザは、</a:t>
            </a:r>
            <a:r>
              <a:rPr lang="en-US" altLang="ja-JP" dirty="0" smtClean="0"/>
              <a:t>X </a:t>
            </a:r>
            <a:r>
              <a:rPr lang="ja-JP" altLang="en-US" dirty="0" smtClean="0"/>
              <a:t>のことを知らないかもしれず、基底関係変数と区別することなく、</a:t>
            </a:r>
            <a:r>
              <a:rPr lang="en-US" altLang="ja-JP" dirty="0" smtClean="0"/>
              <a:t>V </a:t>
            </a:r>
            <a:r>
              <a:rPr lang="ja-JP" altLang="en-US" dirty="0" smtClean="0"/>
              <a:t>を利用できる</a:t>
            </a:r>
            <a:endParaRPr lang="en-US" altLang="ja-JP" dirty="0" smtClean="0"/>
          </a:p>
          <a:p>
            <a:r>
              <a:rPr kumimoji="1" lang="ja-JP" altLang="en-US" dirty="0" smtClean="0"/>
              <a:t>ビューを定義する関係式が関係変数を一つも</a:t>
            </a:r>
            <a:r>
              <a:rPr kumimoji="1" lang="en-US" altLang="ja-JP" dirty="0" smtClean="0"/>
              <a:t/>
            </a:r>
            <a:br>
              <a:rPr kumimoji="1" lang="en-US" altLang="ja-JP" dirty="0" smtClean="0"/>
            </a:br>
            <a:r>
              <a:rPr kumimoji="1" lang="ja-JP" altLang="en-US" dirty="0" smtClean="0"/>
              <a:t>参照しない時、定数になる</a:t>
            </a:r>
            <a:endParaRPr kumimoji="1" lang="ja-JP" altLang="en-US" dirty="0"/>
          </a:p>
        </p:txBody>
      </p:sp>
      <p:sp>
        <p:nvSpPr>
          <p:cNvPr id="4" name="テキスト ボックス 3"/>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4.4.3</a:t>
            </a:r>
            <a:endParaRPr kumimoji="1" lang="ja-JP" altLang="en-US" sz="1800" dirty="0">
              <a:solidFill>
                <a:schemeClr val="tx1"/>
              </a:solidFill>
            </a:endParaRPr>
          </a:p>
        </p:txBody>
      </p:sp>
    </p:spTree>
    <p:extLst>
      <p:ext uri="{BB962C8B-B14F-4D97-AF65-F5344CB8AC3E}">
        <p14:creationId xmlns:p14="http://schemas.microsoft.com/office/powerpoint/2010/main" val="44390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p:txBody>
          <a:bodyPr/>
          <a:lstStyle/>
          <a:p>
            <a:pPr eaLnBrk="1" hangingPunct="1"/>
            <a:r>
              <a:rPr kumimoji="0" lang="en-US" altLang="ja-JP" dirty="0" smtClean="0">
                <a:latin typeface="Arial Unicode MS" charset="0"/>
                <a:ea typeface="ＭＳ Ｐゴシック" charset="0"/>
              </a:rPr>
              <a:t>4</a:t>
            </a:r>
            <a:r>
              <a:rPr kumimoji="0" lang="ja-JP" altLang="en-US" dirty="0" smtClean="0">
                <a:latin typeface="Arial Unicode MS" charset="0"/>
                <a:ea typeface="ＭＳ Ｐゴシック" charset="0"/>
              </a:rPr>
              <a:t>章</a:t>
            </a:r>
            <a:r>
              <a:rPr kumimoji="0" lang="en-US" altLang="ja-JP" dirty="0" smtClean="0">
                <a:latin typeface="Arial Unicode MS" charset="0"/>
                <a:ea typeface="ＭＳ Ｐゴシック" charset="0"/>
              </a:rPr>
              <a:t> </a:t>
            </a:r>
            <a:r>
              <a:rPr kumimoji="0" lang="ja-JP" altLang="en-US" dirty="0" smtClean="0">
                <a:latin typeface="Arial Unicode MS" charset="0"/>
                <a:ea typeface="ＭＳ Ｐゴシック" charset="0"/>
              </a:rPr>
              <a:t>関係変数</a:t>
            </a:r>
            <a:endParaRPr kumimoji="0" lang="ja-JP" altLang="en-US" dirty="0">
              <a:latin typeface="Arial Unicode MS" charset="0"/>
              <a:ea typeface="ＭＳ Ｐゴシック" charset="0"/>
            </a:endParaRPr>
          </a:p>
        </p:txBody>
      </p:sp>
      <p:sp>
        <p:nvSpPr>
          <p:cNvPr id="6146" name="Rectangle 3"/>
          <p:cNvSpPr>
            <a:spLocks noGrp="1" noChangeArrowheads="1"/>
          </p:cNvSpPr>
          <p:nvPr>
            <p:ph type="subTitle" idx="1"/>
          </p:nvPr>
        </p:nvSpPr>
        <p:spPr/>
        <p:txBody>
          <a:bodyPr/>
          <a:lstStyle/>
          <a:p>
            <a:pPr eaLnBrk="1" hangingPunct="1"/>
            <a:endParaRPr kumimoji="0" lang="ja-JP" altLang="en-US">
              <a:latin typeface="Arial Unicode MS"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スナップショット</a:t>
            </a:r>
            <a:endParaRPr kumimoji="1" lang="en-US" altLang="ja-JP" dirty="0" smtClean="0"/>
          </a:p>
          <a:p>
            <a:pPr lvl="1"/>
            <a:r>
              <a:rPr kumimoji="1" lang="ja-JP" altLang="en-US" dirty="0" smtClean="0"/>
              <a:t>特定の時点のクエリの実行結果に名前を付けて</a:t>
            </a:r>
            <a:r>
              <a:rPr kumimoji="1" lang="en-US" altLang="ja-JP" dirty="0" smtClean="0"/>
              <a:t/>
            </a:r>
            <a:br>
              <a:rPr kumimoji="1" lang="en-US" altLang="ja-JP" dirty="0" smtClean="0"/>
            </a:br>
            <a:r>
              <a:rPr kumimoji="1" lang="ja-JP" altLang="en-US" dirty="0" smtClean="0"/>
              <a:t>データベースに保存した派生関係変数</a:t>
            </a:r>
            <a:endParaRPr kumimoji="1" lang="en-US" altLang="ja-JP" dirty="0" smtClean="0"/>
          </a:p>
          <a:p>
            <a:pPr lvl="2"/>
            <a:r>
              <a:rPr lang="ja-JP" altLang="en-US" dirty="0" smtClean="0"/>
              <a:t>ビューとは異なり、仮想ではなく実在する</a:t>
            </a:r>
            <a:endParaRPr lang="en-US" altLang="ja-JP" dirty="0" smtClean="0"/>
          </a:p>
          <a:p>
            <a:pPr lvl="1"/>
            <a:r>
              <a:rPr lang="ja-JP" altLang="en-US" dirty="0" smtClean="0"/>
              <a:t>データの更新を禁止して実行するアプリが存在</a:t>
            </a:r>
            <a:endParaRPr lang="en-US" altLang="ja-JP" dirty="0" smtClean="0"/>
          </a:p>
          <a:p>
            <a:pPr lvl="2"/>
            <a:r>
              <a:rPr lang="ja-JP" altLang="en-US" dirty="0" smtClean="0"/>
              <a:t>会計、レポーティングなど</a:t>
            </a:r>
            <a:endParaRPr lang="en-US" altLang="ja-JP" dirty="0" smtClean="0"/>
          </a:p>
          <a:p>
            <a:pPr lvl="2"/>
            <a:r>
              <a:rPr lang="ja-JP" altLang="en-US" dirty="0" smtClean="0"/>
              <a:t>データの更新の禁止は、他のアプリの実行を妨げてしまう</a:t>
            </a:r>
            <a:endParaRPr lang="en-US" altLang="ja-JP" dirty="0" smtClean="0"/>
          </a:p>
          <a:p>
            <a:pPr lvl="2"/>
            <a:r>
              <a:rPr lang="ja-JP" altLang="en-US" dirty="0" smtClean="0"/>
              <a:t>スナップショットとして複製し、占有して処理することで回避</a:t>
            </a:r>
            <a:endParaRPr lang="en-US" altLang="ja-JP" dirty="0" smtClean="0"/>
          </a:p>
          <a:p>
            <a:pPr lvl="1"/>
            <a:r>
              <a:rPr kumimoji="1" lang="ja-JP" altLang="en-US" dirty="0" smtClean="0"/>
              <a:t>実体化ビュー</a:t>
            </a:r>
            <a:r>
              <a:rPr kumimoji="1" lang="en-US" altLang="ja-JP" dirty="0" smtClean="0"/>
              <a:t> (materialized view) </a:t>
            </a:r>
            <a:r>
              <a:rPr kumimoji="1" lang="ja-JP" altLang="en-US" dirty="0" smtClean="0"/>
              <a:t>と呼ばれることがあるが、ビューではない</a:t>
            </a:r>
            <a:r>
              <a:rPr kumimoji="1" lang="en-US" altLang="ja-JP" dirty="0" smtClean="0"/>
              <a:t> (</a:t>
            </a:r>
            <a:r>
              <a:rPr kumimoji="1" lang="ja-JP" altLang="en-US" dirty="0" smtClean="0"/>
              <a:t>著者</a:t>
            </a:r>
            <a:r>
              <a:rPr kumimoji="1" lang="en-US" altLang="ja-JP" dirty="0" smtClean="0"/>
              <a:t>)</a:t>
            </a:r>
          </a:p>
          <a:p>
            <a:pPr lvl="2"/>
            <a:r>
              <a:rPr kumimoji="1" lang="ja-JP" altLang="en-US" dirty="0" smtClean="0"/>
              <a:t>ビューの真髄は実体化されないこと</a:t>
            </a:r>
            <a:endParaRPr kumimoji="1" lang="en-US" altLang="ja-JP" dirty="0" smtClean="0"/>
          </a:p>
          <a:p>
            <a:pPr lvl="2"/>
            <a:endParaRPr kumimoji="1" lang="ja-JP" altLang="en-US" dirty="0"/>
          </a:p>
        </p:txBody>
      </p:sp>
      <p:sp>
        <p:nvSpPr>
          <p:cNvPr id="4" name="テキスト ボックス 3"/>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4.4.3</a:t>
            </a:r>
            <a:endParaRPr kumimoji="1" lang="ja-JP" altLang="en-US" sz="1800" dirty="0">
              <a:solidFill>
                <a:schemeClr val="tx1"/>
              </a:solidFill>
            </a:endParaRPr>
          </a:p>
        </p:txBody>
      </p:sp>
    </p:spTree>
    <p:extLst>
      <p:ext uri="{BB962C8B-B14F-4D97-AF65-F5344CB8AC3E}">
        <p14:creationId xmlns:p14="http://schemas.microsoft.com/office/powerpoint/2010/main" val="200040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関係変数と述語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関係変数の見出しは、何らかの述語を表す</a:t>
            </a:r>
            <a:endParaRPr kumimoji="1" lang="en-US" altLang="ja-JP" dirty="0" smtClean="0"/>
          </a:p>
          <a:p>
            <a:pPr lvl="1"/>
            <a:r>
              <a:rPr kumimoji="1" lang="ja-JP" altLang="en-US" dirty="0" smtClean="0"/>
              <a:t>述語</a:t>
            </a:r>
            <a:r>
              <a:rPr kumimoji="1" lang="en-US" altLang="ja-JP" dirty="0" smtClean="0"/>
              <a:t> = </a:t>
            </a:r>
            <a:r>
              <a:rPr kumimoji="1" lang="ja-JP" altLang="en-US" dirty="0" smtClean="0"/>
              <a:t>実世界の一部分に関するパラメータ化された表現</a:t>
            </a:r>
            <a:endParaRPr kumimoji="1" lang="en-US" altLang="ja-JP" dirty="0" smtClean="0"/>
          </a:p>
          <a:p>
            <a:pPr lvl="1"/>
            <a:r>
              <a:rPr lang="ja-JP" altLang="en-US" dirty="0" smtClean="0"/>
              <a:t>述語には、意図的な解釈</a:t>
            </a:r>
            <a:r>
              <a:rPr lang="en-US" altLang="ja-JP" dirty="0"/>
              <a:t> </a:t>
            </a:r>
            <a:r>
              <a:rPr lang="en-US" altLang="ja-JP" dirty="0" smtClean="0"/>
              <a:t>(</a:t>
            </a:r>
            <a:r>
              <a:rPr lang="ja-JP" altLang="en-US" dirty="0" smtClean="0"/>
              <a:t>あるいは意味、内包</a:t>
            </a:r>
            <a:r>
              <a:rPr lang="en-US" altLang="ja-JP" dirty="0" smtClean="0"/>
              <a:t>) </a:t>
            </a:r>
            <a:r>
              <a:rPr lang="ja-JP" altLang="en-US" dirty="0" smtClean="0"/>
              <a:t>が存在</a:t>
            </a:r>
            <a:endParaRPr kumimoji="1" lang="en-US" altLang="ja-JP" dirty="0" smtClean="0"/>
          </a:p>
          <a:p>
            <a:pPr lvl="1"/>
            <a:r>
              <a:rPr lang="ja-JP" altLang="en-US" dirty="0" smtClean="0"/>
              <a:t>例</a:t>
            </a:r>
            <a:r>
              <a:rPr lang="en-US" altLang="ja-JP" dirty="0" smtClean="0"/>
              <a:t>: S </a:t>
            </a:r>
            <a:r>
              <a:rPr lang="ja-JP" altLang="en-US" dirty="0" smtClean="0"/>
              <a:t>は「サプライヤ</a:t>
            </a:r>
            <a:r>
              <a:rPr lang="en-US" altLang="ja-JP" dirty="0" smtClean="0"/>
              <a:t> SNO </a:t>
            </a:r>
            <a:r>
              <a:rPr lang="ja-JP" altLang="en-US" dirty="0" smtClean="0"/>
              <a:t>は契約を結んでおり、名前は</a:t>
            </a:r>
            <a:r>
              <a:rPr lang="en-US" altLang="ja-JP" dirty="0" smtClean="0"/>
              <a:t> 	SNAME</a:t>
            </a:r>
            <a:r>
              <a:rPr lang="ja-JP" altLang="en-US" dirty="0" smtClean="0"/>
              <a:t>、状態は</a:t>
            </a:r>
            <a:r>
              <a:rPr lang="en-US" altLang="ja-JP" dirty="0" smtClean="0"/>
              <a:t> STATUS</a:t>
            </a:r>
            <a:r>
              <a:rPr lang="ja-JP" altLang="en-US" dirty="0" smtClean="0"/>
              <a:t>、所在地は</a:t>
            </a:r>
            <a:r>
              <a:rPr lang="en-US" altLang="ja-JP" dirty="0" smtClean="0"/>
              <a:t> CITY </a:t>
            </a:r>
            <a:r>
              <a:rPr lang="ja-JP" altLang="en-US" dirty="0" smtClean="0"/>
              <a:t>である」</a:t>
            </a:r>
            <a:endParaRPr lang="en-US" altLang="ja-JP" dirty="0" smtClean="0"/>
          </a:p>
          <a:p>
            <a:r>
              <a:rPr kumimoji="1" lang="ja-JP" altLang="en-US" dirty="0" smtClean="0"/>
              <a:t>述語は、真理値関数と見なせる</a:t>
            </a:r>
            <a:endParaRPr kumimoji="1" lang="en-US" altLang="ja-JP" dirty="0" smtClean="0"/>
          </a:p>
          <a:p>
            <a:pPr lvl="1"/>
            <a:r>
              <a:rPr lang="ja-JP" altLang="en-US" dirty="0" smtClean="0"/>
              <a:t>全ての関係変数に関係変数述語と呼ばれる述語が関連付けられている</a:t>
            </a:r>
            <a:endParaRPr lang="en-US" altLang="ja-JP" dirty="0" smtClean="0"/>
          </a:p>
          <a:p>
            <a:pPr lvl="1"/>
            <a:r>
              <a:rPr kumimoji="1" lang="ja-JP" altLang="en-US" dirty="0" smtClean="0"/>
              <a:t>関係変数</a:t>
            </a:r>
            <a:r>
              <a:rPr kumimoji="1" lang="en-US" altLang="ja-JP" dirty="0" smtClean="0"/>
              <a:t> R </a:t>
            </a:r>
            <a:r>
              <a:rPr kumimoji="1" lang="ja-JP" altLang="en-US" dirty="0" smtClean="0"/>
              <a:t>が述語</a:t>
            </a:r>
            <a:r>
              <a:rPr kumimoji="1" lang="en-US" altLang="ja-JP" dirty="0" smtClean="0"/>
              <a:t> P </a:t>
            </a:r>
            <a:r>
              <a:rPr lang="ja-JP" altLang="en-US" dirty="0" smtClean="0"/>
              <a:t>を</a:t>
            </a:r>
            <a:r>
              <a:rPr kumimoji="1" lang="ja-JP" altLang="en-US" dirty="0" smtClean="0"/>
              <a:t>持つ時、</a:t>
            </a:r>
            <a:r>
              <a:rPr kumimoji="1" lang="en-US" altLang="ja-JP" dirty="0" smtClean="0"/>
              <a:t/>
            </a:r>
            <a:br>
              <a:rPr kumimoji="1" lang="en-US" altLang="ja-JP" dirty="0" smtClean="0"/>
            </a:br>
            <a:r>
              <a:rPr kumimoji="1" lang="ja-JP" altLang="en-US" dirty="0" smtClean="0"/>
              <a:t>ある時点で</a:t>
            </a:r>
            <a:r>
              <a:rPr kumimoji="1" lang="en-US" altLang="ja-JP" dirty="0" smtClean="0"/>
              <a:t> R </a:t>
            </a:r>
            <a:r>
              <a:rPr kumimoji="1" lang="ja-JP" altLang="en-US" dirty="0" smtClean="0"/>
              <a:t>に含まれる任意のタプル</a:t>
            </a:r>
            <a:r>
              <a:rPr kumimoji="1" lang="en-US" altLang="ja-JP" dirty="0" smtClean="0"/>
              <a:t> t </a:t>
            </a:r>
            <a:r>
              <a:rPr kumimoji="1" lang="ja-JP" altLang="en-US" dirty="0" smtClean="0"/>
              <a:t>は、</a:t>
            </a:r>
            <a:r>
              <a:rPr kumimoji="1" lang="en-US" altLang="ja-JP" dirty="0" smtClean="0"/>
              <a:t>t </a:t>
            </a:r>
            <a:r>
              <a:rPr kumimoji="1" lang="ja-JP" altLang="en-US" dirty="0" smtClean="0"/>
              <a:t>の属性値</a:t>
            </a:r>
            <a:r>
              <a:rPr kumimoji="1" lang="en-US" altLang="ja-JP" dirty="0" smtClean="0"/>
              <a:t/>
            </a:r>
            <a:br>
              <a:rPr kumimoji="1" lang="en-US" altLang="ja-JP" dirty="0" smtClean="0"/>
            </a:br>
            <a:r>
              <a:rPr kumimoji="1" lang="ja-JP" altLang="en-US" dirty="0" smtClean="0"/>
              <a:t>によって</a:t>
            </a:r>
            <a:r>
              <a:rPr kumimoji="1" lang="en-US" altLang="ja-JP" dirty="0" smtClean="0"/>
              <a:t> P </a:t>
            </a:r>
            <a:r>
              <a:rPr kumimoji="1" lang="ja-JP" altLang="en-US" dirty="0" smtClean="0"/>
              <a:t>をインスタンス化した特定の命題</a:t>
            </a:r>
            <a:r>
              <a:rPr kumimoji="1" lang="en-US" altLang="ja-JP" dirty="0" smtClean="0"/>
              <a:t> p </a:t>
            </a:r>
            <a:r>
              <a:rPr kumimoji="1" lang="ja-JP" altLang="en-US" dirty="0" smtClean="0"/>
              <a:t>を表す</a:t>
            </a:r>
            <a:endParaRPr kumimoji="1" lang="en-US" altLang="ja-JP" dirty="0" smtClean="0"/>
          </a:p>
          <a:p>
            <a:pPr lvl="1"/>
            <a:r>
              <a:rPr kumimoji="1" lang="ja-JP" altLang="en-US" dirty="0" smtClean="0"/>
              <a:t>得られた</a:t>
            </a:r>
            <a:r>
              <a:rPr lang="ja-JP" altLang="en-US" dirty="0" smtClean="0"/>
              <a:t>命題</a:t>
            </a:r>
            <a:r>
              <a:rPr lang="en-US" altLang="ja-JP" dirty="0" smtClean="0"/>
              <a:t> p </a:t>
            </a:r>
            <a:r>
              <a:rPr lang="ja-JP" altLang="en-US" dirty="0" smtClean="0"/>
              <a:t>は、</a:t>
            </a:r>
            <a:r>
              <a:rPr lang="en-US" altLang="ja-JP" dirty="0" smtClean="0"/>
              <a:t>(</a:t>
            </a:r>
            <a:r>
              <a:rPr lang="ja-JP" altLang="en-US" dirty="0" smtClean="0"/>
              <a:t>その関係が表す世界で</a:t>
            </a:r>
            <a:r>
              <a:rPr lang="en-US" altLang="ja-JP" dirty="0" smtClean="0"/>
              <a:t>) </a:t>
            </a:r>
            <a:r>
              <a:rPr lang="ja-JP" altLang="en-US" dirty="0" smtClean="0"/>
              <a:t>真である</a:t>
            </a:r>
            <a:endParaRPr kumimoji="1" lang="ja-JP" altLang="en-US"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4.5</a:t>
            </a:r>
            <a:endParaRPr kumimoji="1" lang="ja-JP" altLang="en-US" sz="1800" dirty="0">
              <a:solidFill>
                <a:schemeClr val="tx1"/>
              </a:solidFill>
            </a:endParaRPr>
          </a:p>
        </p:txBody>
      </p:sp>
    </p:spTree>
    <p:extLst>
      <p:ext uri="{BB962C8B-B14F-4D97-AF65-F5344CB8AC3E}">
        <p14:creationId xmlns:p14="http://schemas.microsoft.com/office/powerpoint/2010/main" val="32427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関係変数と述語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閉世界仮説</a:t>
            </a:r>
            <a:endParaRPr kumimoji="1" lang="en-US" altLang="ja-JP" dirty="0" smtClean="0"/>
          </a:p>
          <a:p>
            <a:pPr lvl="1"/>
            <a:r>
              <a:rPr kumimoji="1" lang="ja-JP" altLang="en-US" dirty="0" smtClean="0"/>
              <a:t>ある時点である関係変数において、</a:t>
            </a:r>
            <a:r>
              <a:rPr lang="ja-JP" altLang="en-US" dirty="0"/>
              <a:t>ある命題を導出するタプルが</a:t>
            </a:r>
            <a:r>
              <a:rPr kumimoji="1" lang="ja-JP" altLang="en-US" dirty="0" smtClean="0"/>
              <a:t>含まれているならばその命題は真であり、そのようなタプルが含まれていなければその命題は偽である</a:t>
            </a:r>
            <a:endParaRPr kumimoji="1" lang="en-US" altLang="ja-JP" dirty="0" smtClean="0"/>
          </a:p>
          <a:p>
            <a:pPr lvl="1"/>
            <a:r>
              <a:rPr lang="ja-JP" altLang="en-US" dirty="0" smtClean="0"/>
              <a:t>即ち、ある</a:t>
            </a:r>
            <a:r>
              <a:rPr lang="ja-JP" altLang="en-US" dirty="0"/>
              <a:t>時点のある関係変数は</a:t>
            </a:r>
            <a:r>
              <a:rPr lang="ja-JP" altLang="en-US" dirty="0" smtClean="0"/>
              <a:t>、それ</a:t>
            </a:r>
            <a:r>
              <a:rPr lang="ja-JP" altLang="en-US" dirty="0"/>
              <a:t>が対応</a:t>
            </a:r>
            <a:r>
              <a:rPr lang="ja-JP" altLang="en-US" dirty="0" smtClean="0"/>
              <a:t>する</a:t>
            </a:r>
            <a:r>
              <a:rPr lang="en-US" altLang="ja-JP" dirty="0" smtClean="0"/>
              <a:t/>
            </a:r>
            <a:br>
              <a:rPr lang="en-US" altLang="ja-JP" dirty="0" smtClean="0"/>
            </a:br>
            <a:r>
              <a:rPr lang="ja-JP" altLang="en-US" dirty="0" smtClean="0"/>
              <a:t>世界における事実を</a:t>
            </a:r>
            <a:r>
              <a:rPr lang="ja-JP" altLang="en-US" dirty="0"/>
              <a:t>過不足なく記述して</a:t>
            </a:r>
            <a:r>
              <a:rPr lang="ja-JP" altLang="en-US" dirty="0" smtClean="0"/>
              <a:t>いる</a:t>
            </a:r>
            <a:endParaRPr lang="en-US" altLang="ja-JP" dirty="0" smtClean="0"/>
          </a:p>
          <a:p>
            <a:endParaRPr lang="en-US" altLang="ja-JP" dirty="0"/>
          </a:p>
          <a:p>
            <a:r>
              <a:rPr kumimoji="1" lang="ja-JP" altLang="en-US" dirty="0" smtClean="0"/>
              <a:t>内包と外延</a:t>
            </a:r>
            <a:endParaRPr kumimoji="1" lang="en-US" altLang="ja-JP" dirty="0" smtClean="0"/>
          </a:p>
          <a:p>
            <a:pPr lvl="1"/>
            <a:r>
              <a:rPr lang="ja-JP" altLang="en-US" dirty="0" smtClean="0"/>
              <a:t>関係変数</a:t>
            </a:r>
            <a:r>
              <a:rPr lang="en-US" altLang="ja-JP" dirty="0" smtClean="0"/>
              <a:t> R </a:t>
            </a:r>
            <a:r>
              <a:rPr lang="ja-JP" altLang="en-US" dirty="0" smtClean="0"/>
              <a:t>の関係変数述語</a:t>
            </a:r>
            <a:r>
              <a:rPr lang="en-US" altLang="ja-JP" dirty="0" smtClean="0"/>
              <a:t> P </a:t>
            </a:r>
            <a:r>
              <a:rPr lang="ja-JP" altLang="en-US" dirty="0" smtClean="0"/>
              <a:t>を内包という</a:t>
            </a:r>
            <a:endParaRPr lang="en-US" altLang="ja-JP" dirty="0"/>
          </a:p>
          <a:p>
            <a:pPr lvl="2"/>
            <a:r>
              <a:rPr lang="ja-JP" altLang="en-US" dirty="0" smtClean="0"/>
              <a:t>性質による表現であり、時刻によって変化しない</a:t>
            </a:r>
            <a:endParaRPr lang="en-US" altLang="ja-JP" dirty="0" smtClean="0"/>
          </a:p>
          <a:p>
            <a:pPr lvl="1"/>
            <a:r>
              <a:rPr kumimoji="1" lang="ja-JP" altLang="en-US" dirty="0" smtClean="0"/>
              <a:t>ある時点での</a:t>
            </a:r>
            <a:r>
              <a:rPr kumimoji="1" lang="en-US" altLang="ja-JP" dirty="0" smtClean="0"/>
              <a:t> R </a:t>
            </a:r>
            <a:r>
              <a:rPr kumimoji="1" lang="ja-JP" altLang="en-US" dirty="0" smtClean="0"/>
              <a:t>の値</a:t>
            </a:r>
            <a:r>
              <a:rPr kumimoji="1" lang="en-US" altLang="ja-JP" dirty="0" smtClean="0"/>
              <a:t> r</a:t>
            </a:r>
            <a:r>
              <a:rPr lang="en-US" altLang="ja-JP" dirty="0"/>
              <a:t> </a:t>
            </a:r>
            <a:r>
              <a:rPr lang="ja-JP" altLang="en-US" dirty="0" smtClean="0"/>
              <a:t>を、その時点での</a:t>
            </a:r>
            <a:r>
              <a:rPr lang="en-US" altLang="ja-JP" dirty="0" smtClean="0"/>
              <a:t> P </a:t>
            </a:r>
            <a:r>
              <a:rPr lang="ja-JP" altLang="en-US" dirty="0" smtClean="0"/>
              <a:t>の外延という</a:t>
            </a:r>
            <a:endParaRPr lang="en-US" altLang="ja-JP" dirty="0"/>
          </a:p>
          <a:p>
            <a:pPr lvl="2"/>
            <a:r>
              <a:rPr lang="ja-JP" altLang="en-US" dirty="0" smtClean="0"/>
              <a:t>元の列挙による表現であり、時刻によって異なりうる</a:t>
            </a:r>
            <a:endParaRPr kumimoji="1" lang="en-US" altLang="ja-JP" dirty="0" smtClean="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4.5</a:t>
            </a:r>
            <a:endParaRPr kumimoji="1" lang="ja-JP" altLang="en-US" sz="1800" dirty="0">
              <a:solidFill>
                <a:schemeClr val="tx1"/>
              </a:solidFill>
            </a:endParaRPr>
          </a:p>
        </p:txBody>
      </p:sp>
    </p:spTree>
    <p:extLst>
      <p:ext uri="{BB962C8B-B14F-4D97-AF65-F5344CB8AC3E}">
        <p14:creationId xmlns:p14="http://schemas.microsoft.com/office/powerpoint/2010/main" val="471154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関係式</a:t>
            </a:r>
            <a:r>
              <a:rPr lang="en-US" altLang="en-US" dirty="0" smtClean="0"/>
              <a:t>と述語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関係式は、その結果に含まれるタプルに対応する</a:t>
            </a:r>
            <a:r>
              <a:rPr kumimoji="1" lang="en-US" altLang="ja-JP" dirty="0" smtClean="0"/>
              <a:t/>
            </a:r>
            <a:br>
              <a:rPr kumimoji="1" lang="en-US" altLang="ja-JP" dirty="0" smtClean="0"/>
            </a:br>
            <a:r>
              <a:rPr kumimoji="1" lang="ja-JP" altLang="en-US" dirty="0" smtClean="0"/>
              <a:t>命題の集合を表す</a:t>
            </a:r>
            <a:endParaRPr kumimoji="1" lang="en-US" altLang="ja-JP" dirty="0" smtClean="0"/>
          </a:p>
          <a:p>
            <a:endParaRPr lang="en-US" altLang="ja-JP" dirty="0" smtClean="0"/>
          </a:p>
          <a:p>
            <a:r>
              <a:rPr lang="ja-JP" altLang="en-US" dirty="0" smtClean="0"/>
              <a:t>例</a:t>
            </a:r>
            <a:endParaRPr lang="en-US" altLang="ja-JP" dirty="0" smtClean="0"/>
          </a:p>
          <a:p>
            <a:pPr lvl="1"/>
            <a:r>
              <a:rPr lang="en-US" altLang="ja-JP" dirty="0" smtClean="0">
                <a:latin typeface="Consolas"/>
                <a:cs typeface="Consolas"/>
              </a:rPr>
              <a:t>S { SNO, SNAME, STATUS, CITY }</a:t>
            </a:r>
          </a:p>
          <a:p>
            <a:pPr lvl="1"/>
            <a:r>
              <a:rPr lang="en-US" altLang="ja-JP" dirty="0" smtClean="0">
                <a:latin typeface="Consolas"/>
                <a:cs typeface="Consolas"/>
              </a:rPr>
              <a:t>S</a:t>
            </a:r>
            <a:r>
              <a:rPr lang="en-US" altLang="ja-JP" dirty="0" smtClean="0"/>
              <a:t> </a:t>
            </a:r>
            <a:r>
              <a:rPr lang="ja-JP" altLang="en-US" dirty="0" smtClean="0"/>
              <a:t>の射影</a:t>
            </a:r>
            <a:r>
              <a:rPr lang="en-US" altLang="ja-JP" dirty="0" smtClean="0"/>
              <a:t> </a:t>
            </a:r>
            <a:r>
              <a:rPr lang="en-US" altLang="ja-JP" dirty="0" smtClean="0">
                <a:latin typeface="Consolas"/>
                <a:cs typeface="Consolas"/>
              </a:rPr>
              <a:t>S’ { SNO, SNAME, STATUS }</a:t>
            </a:r>
          </a:p>
          <a:p>
            <a:pPr lvl="1"/>
            <a:r>
              <a:rPr lang="en-US" altLang="ja-JP" dirty="0" smtClean="0">
                <a:latin typeface="Consolas"/>
                <a:cs typeface="Consolas"/>
              </a:rPr>
              <a:t>S’</a:t>
            </a:r>
            <a:r>
              <a:rPr lang="en-US" altLang="ja-JP" dirty="0" smtClean="0"/>
              <a:t> </a:t>
            </a:r>
            <a:r>
              <a:rPr lang="ja-JP" altLang="en-US" dirty="0" smtClean="0"/>
              <a:t>のタプルは、</a:t>
            </a:r>
            <a:r>
              <a:rPr lang="en-US" altLang="ja-JP" dirty="0" smtClean="0"/>
              <a:t>CITY </a:t>
            </a:r>
            <a:r>
              <a:rPr lang="ja-JP" altLang="en-US" dirty="0" smtClean="0"/>
              <a:t>は不明だが、何らかのサプライヤが存在していることを意味している</a:t>
            </a:r>
            <a:endParaRPr lang="en-US" altLang="ja-JP" dirty="0" smtClean="0"/>
          </a:p>
          <a:p>
            <a:pPr lvl="1"/>
            <a:r>
              <a:rPr lang="en-US" altLang="ja-JP" dirty="0" smtClean="0"/>
              <a:t>CITY </a:t>
            </a:r>
            <a:r>
              <a:rPr lang="ja-JP" altLang="en-US" dirty="0" smtClean="0"/>
              <a:t>は束縛変数</a:t>
            </a:r>
            <a:r>
              <a:rPr lang="en-US" altLang="ja-JP" dirty="0" smtClean="0"/>
              <a:t> (bound variable)</a:t>
            </a:r>
          </a:p>
          <a:p>
            <a:pPr lvl="1"/>
            <a:r>
              <a:rPr kumimoji="1" lang="ja-JP" altLang="en-US" dirty="0" smtClean="0"/>
              <a:t>「</a:t>
            </a:r>
            <a:r>
              <a:rPr kumimoji="1" lang="en-US" altLang="ja-JP" dirty="0" smtClean="0"/>
              <a:t>CITY </a:t>
            </a:r>
            <a:r>
              <a:rPr kumimoji="1" lang="ja-JP" altLang="en-US" dirty="0" smtClean="0"/>
              <a:t>が存在する」という表現によ</a:t>
            </a:r>
            <a:r>
              <a:rPr lang="ja-JP" altLang="en-US" dirty="0" smtClean="0"/>
              <a:t>る</a:t>
            </a:r>
            <a:r>
              <a:rPr kumimoji="1" lang="ja-JP" altLang="en-US" dirty="0" smtClean="0"/>
              <a:t>存在数量化</a:t>
            </a:r>
            <a:endParaRPr kumimoji="1" lang="en-US" altLang="ja-JP" dirty="0" smtClean="0"/>
          </a:p>
          <a:p>
            <a:pPr lvl="2"/>
            <a:r>
              <a:rPr lang="en-US" altLang="ja-JP" dirty="0" smtClean="0"/>
              <a:t>∃CITY : S { SNO, SNAME, STATUS }</a:t>
            </a:r>
            <a:endParaRPr kumimoji="1" lang="ja-JP" altLang="en-US"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4.5</a:t>
            </a:r>
            <a:endParaRPr kumimoji="1" lang="ja-JP" altLang="en-US" sz="1800" dirty="0">
              <a:solidFill>
                <a:schemeClr val="tx1"/>
              </a:solidFill>
            </a:endParaRPr>
          </a:p>
        </p:txBody>
      </p:sp>
    </p:spTree>
    <p:extLst>
      <p:ext uri="{BB962C8B-B14F-4D97-AF65-F5344CB8AC3E}">
        <p14:creationId xmlns:p14="http://schemas.microsoft.com/office/powerpoint/2010/main" val="2707590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関係と型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型は話題にできるものの集合</a:t>
            </a:r>
            <a:endParaRPr kumimoji="1" lang="en-US" altLang="ja-JP" dirty="0" smtClean="0"/>
          </a:p>
          <a:p>
            <a:r>
              <a:rPr lang="ja-JP" altLang="en-US" dirty="0" smtClean="0"/>
              <a:t>関係はそうしたものに関する</a:t>
            </a:r>
            <a:r>
              <a:rPr lang="en-US" altLang="ja-JP" dirty="0" smtClean="0"/>
              <a:t> (</a:t>
            </a:r>
            <a:r>
              <a:rPr lang="ja-JP" altLang="en-US" dirty="0" smtClean="0"/>
              <a:t>真である</a:t>
            </a:r>
            <a:r>
              <a:rPr lang="en-US" altLang="ja-JP" dirty="0" smtClean="0"/>
              <a:t>) </a:t>
            </a:r>
            <a:r>
              <a:rPr lang="ja-JP" altLang="en-US" dirty="0" smtClean="0"/>
              <a:t>声明</a:t>
            </a:r>
            <a:endParaRPr lang="en-US" altLang="ja-JP" dirty="0" smtClean="0"/>
          </a:p>
          <a:p>
            <a:endParaRPr kumimoji="1" lang="en-US" altLang="ja-JP" dirty="0"/>
          </a:p>
          <a:p>
            <a:r>
              <a:rPr kumimoji="1" lang="ja-JP" altLang="en-US" dirty="0" smtClean="0"/>
              <a:t>「実世界の一部分」を表現するための重要な帰結</a:t>
            </a:r>
            <a:endParaRPr kumimoji="1" lang="en-US" altLang="ja-JP" dirty="0" smtClean="0"/>
          </a:p>
          <a:p>
            <a:pPr lvl="1"/>
            <a:r>
              <a:rPr kumimoji="1" lang="ja-JP" altLang="en-US" dirty="0" smtClean="0"/>
              <a:t>型と関係は、どちらも必要</a:t>
            </a:r>
            <a:endParaRPr kumimoji="1" lang="en-US" altLang="ja-JP" dirty="0" smtClean="0"/>
          </a:p>
          <a:p>
            <a:pPr lvl="1"/>
            <a:r>
              <a:rPr lang="ja-JP" altLang="en-US" dirty="0" smtClean="0"/>
              <a:t>型と関係は、それらを合わせて初めて十分と言える</a:t>
            </a:r>
            <a:endParaRPr lang="en-US" altLang="ja-JP" dirty="0" smtClean="0"/>
          </a:p>
          <a:p>
            <a:pPr lvl="1"/>
            <a:r>
              <a:rPr kumimoji="1" lang="ja-JP" altLang="en-US" dirty="0" smtClean="0"/>
              <a:t>型と関係は同じものではない</a:t>
            </a:r>
            <a:endParaRPr kumimoji="1" lang="en-US" altLang="ja-JP"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4.6</a:t>
            </a:r>
            <a:endParaRPr kumimoji="1" lang="ja-JP" altLang="en-US" sz="1800" dirty="0">
              <a:solidFill>
                <a:schemeClr val="tx1"/>
              </a:solidFill>
            </a:endParaRPr>
          </a:p>
        </p:txBody>
      </p:sp>
    </p:spTree>
    <p:extLst>
      <p:ext uri="{BB962C8B-B14F-4D97-AF65-F5344CB8AC3E}">
        <p14:creationId xmlns:p14="http://schemas.microsoft.com/office/powerpoint/2010/main" val="396683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論理体系としての関係モデル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データベースとそれが表す命題の集合に適用される演算子をまとめたものは「論理体系」である</a:t>
            </a:r>
          </a:p>
          <a:p>
            <a:pPr lvl="1"/>
            <a:r>
              <a:rPr kumimoji="1" lang="ja-JP" altLang="en-US" dirty="0" smtClean="0"/>
              <a:t>公理と、定理</a:t>
            </a:r>
            <a:r>
              <a:rPr lang="ja-JP" altLang="en-US" dirty="0" smtClean="0"/>
              <a:t>の</a:t>
            </a:r>
            <a:r>
              <a:rPr kumimoji="1" lang="ja-JP" altLang="en-US" dirty="0" smtClean="0"/>
              <a:t>証明に使う推論規則を持つ形式的体系</a:t>
            </a:r>
            <a:endParaRPr lang="en-US" altLang="ja-JP" dirty="0" smtClean="0"/>
          </a:p>
          <a:p>
            <a:pPr lvl="1"/>
            <a:r>
              <a:rPr lang="ja-JP" altLang="en-US" dirty="0" smtClean="0"/>
              <a:t>基底関係変数が表す命題は、その世界の公理</a:t>
            </a:r>
            <a:endParaRPr lang="en-US" altLang="ja-JP" dirty="0" smtClean="0"/>
          </a:p>
          <a:p>
            <a:pPr lvl="1"/>
            <a:r>
              <a:rPr kumimoji="1" lang="ja-JP" altLang="en-US" dirty="0" smtClean="0"/>
              <a:t>関係式の適用は、与えられた事実から新しい事実を導き出すことであり、定理を提供する</a:t>
            </a:r>
            <a:endParaRPr kumimoji="1" lang="en-US" altLang="ja-JP" dirty="0" smtClean="0"/>
          </a:p>
          <a:p>
            <a:r>
              <a:rPr kumimoji="1" lang="ja-JP" altLang="en-US" dirty="0" smtClean="0"/>
              <a:t>形式論理学のしくみをデータベースの問題に応用可能</a:t>
            </a:r>
            <a:endParaRPr kumimoji="1" lang="en-US" altLang="ja-JP" dirty="0" smtClean="0"/>
          </a:p>
          <a:p>
            <a:pPr lvl="1"/>
            <a:r>
              <a:rPr kumimoji="1" lang="ja-JP" altLang="en-US" dirty="0" smtClean="0"/>
              <a:t>データベースはユーザにとってどのようなものか</a:t>
            </a:r>
            <a:endParaRPr kumimoji="1" lang="en-US" altLang="ja-JP" dirty="0" smtClean="0"/>
          </a:p>
          <a:p>
            <a:pPr lvl="1"/>
            <a:r>
              <a:rPr lang="ja-JP" altLang="en-US" dirty="0" smtClean="0"/>
              <a:t>整合性制約はどのようなものであるべきか</a:t>
            </a:r>
            <a:endParaRPr lang="en-US" altLang="ja-JP" dirty="0" smtClean="0"/>
          </a:p>
          <a:p>
            <a:pPr lvl="1"/>
            <a:r>
              <a:rPr kumimoji="1" lang="ja-JP" altLang="en-US" dirty="0" smtClean="0"/>
              <a:t>クエリ言語はどのようなものであるべきか</a:t>
            </a:r>
            <a:endParaRPr kumimoji="1" lang="en-US" altLang="ja-JP" dirty="0" smtClean="0"/>
          </a:p>
          <a:p>
            <a:pPr lvl="1"/>
            <a:r>
              <a:rPr lang="ja-JP" altLang="en-US" dirty="0" smtClean="0"/>
              <a:t>クエリを実装する最適な方法は何か</a:t>
            </a:r>
            <a:endParaRPr lang="en-US" altLang="ja-JP" dirty="0" smtClean="0"/>
          </a:p>
          <a:p>
            <a:pPr lvl="1"/>
            <a:r>
              <a:rPr kumimoji="1" lang="ja-JP" altLang="en-US" dirty="0" smtClean="0"/>
              <a:t>より一般にデータベース式を評価する最適な方法は何か</a:t>
            </a:r>
            <a:endParaRPr kumimoji="1" lang="en-US" altLang="ja-JP" dirty="0" smtClean="0"/>
          </a:p>
          <a:p>
            <a:pPr lvl="1"/>
            <a:r>
              <a:rPr lang="en-US" altLang="ja-JP" dirty="0" smtClean="0"/>
              <a:t>...</a:t>
            </a:r>
            <a:endParaRPr kumimoji="1" lang="en-US" altLang="ja-JP" dirty="0" smtClean="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4.5</a:t>
            </a:r>
            <a:endParaRPr kumimoji="1" lang="ja-JP" altLang="en-US" sz="1800" dirty="0">
              <a:solidFill>
                <a:schemeClr val="tx1"/>
              </a:solidFill>
            </a:endParaRPr>
          </a:p>
        </p:txBody>
      </p:sp>
    </p:spTree>
    <p:extLst>
      <p:ext uri="{BB962C8B-B14F-4D97-AF65-F5344CB8AC3E}">
        <p14:creationId xmlns:p14="http://schemas.microsoft.com/office/powerpoint/2010/main" val="233588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全ての関係変数</a:t>
            </a:r>
            <a:r>
              <a:rPr kumimoji="1" lang="en-US" altLang="ja-JP" dirty="0" smtClean="0"/>
              <a:t> R </a:t>
            </a:r>
            <a:r>
              <a:rPr kumimoji="1" lang="ja-JP" altLang="en-US" dirty="0" smtClean="0"/>
              <a:t>に、述語</a:t>
            </a:r>
            <a:r>
              <a:rPr kumimoji="1" lang="en-US" altLang="ja-JP" dirty="0" smtClean="0"/>
              <a:t> P </a:t>
            </a:r>
            <a:r>
              <a:rPr kumimoji="1" lang="ja-JP" altLang="en-US" dirty="0" smtClean="0"/>
              <a:t>が関連付けられる</a:t>
            </a:r>
            <a:endParaRPr kumimoji="1" lang="en-US" altLang="ja-JP" dirty="0" smtClean="0"/>
          </a:p>
          <a:p>
            <a:pPr lvl="1"/>
            <a:r>
              <a:rPr lang="en-US" altLang="ja-JP" dirty="0" smtClean="0"/>
              <a:t>P </a:t>
            </a:r>
            <a:r>
              <a:rPr lang="ja-JP" altLang="en-US" dirty="0" smtClean="0"/>
              <a:t>は</a:t>
            </a:r>
            <a:r>
              <a:rPr lang="en-US" altLang="ja-JP" dirty="0" smtClean="0"/>
              <a:t> R </a:t>
            </a:r>
            <a:r>
              <a:rPr lang="ja-JP" altLang="en-US" dirty="0" smtClean="0"/>
              <a:t>の意図的な解釈もしくは内包であり、変化しない</a:t>
            </a:r>
            <a:endParaRPr lang="en-US" altLang="ja-JP" dirty="0" smtClean="0"/>
          </a:p>
          <a:p>
            <a:pPr lvl="1"/>
            <a:r>
              <a:rPr kumimoji="1" lang="en-US" altLang="ja-JP" dirty="0" smtClean="0"/>
              <a:t>R </a:t>
            </a:r>
            <a:r>
              <a:rPr kumimoji="1" lang="ja-JP" altLang="en-US" dirty="0" smtClean="0"/>
              <a:t>の現在の関係値</a:t>
            </a:r>
            <a:r>
              <a:rPr kumimoji="1" lang="en-US" altLang="ja-JP" dirty="0" smtClean="0"/>
              <a:t> r</a:t>
            </a:r>
            <a:r>
              <a:rPr lang="en-US" altLang="ja-JP" dirty="0"/>
              <a:t> </a:t>
            </a:r>
            <a:r>
              <a:rPr lang="ja-JP" altLang="en-US" dirty="0" smtClean="0"/>
              <a:t>は、</a:t>
            </a:r>
            <a:r>
              <a:rPr lang="en-US" altLang="ja-JP" dirty="0" smtClean="0"/>
              <a:t>P </a:t>
            </a:r>
            <a:r>
              <a:rPr lang="ja-JP" altLang="en-US" dirty="0" smtClean="0"/>
              <a:t>の現在の外延であり、</a:t>
            </a:r>
            <a:r>
              <a:rPr lang="en-US" altLang="ja-JP" dirty="0" smtClean="0"/>
              <a:t/>
            </a:r>
            <a:br>
              <a:rPr lang="en-US" altLang="ja-JP" dirty="0" smtClean="0"/>
            </a:br>
            <a:r>
              <a:rPr lang="ja-JP" altLang="en-US" dirty="0" smtClean="0"/>
              <a:t>時間が経つと変化する</a:t>
            </a:r>
            <a:endParaRPr lang="en-US" altLang="ja-JP" dirty="0" smtClean="0"/>
          </a:p>
          <a:p>
            <a:pPr lvl="1"/>
            <a:r>
              <a:rPr kumimoji="1" lang="en-US" altLang="ja-JP" dirty="0" smtClean="0"/>
              <a:t>r </a:t>
            </a:r>
            <a:r>
              <a:rPr kumimoji="1" lang="ja-JP" altLang="en-US" dirty="0" smtClean="0"/>
              <a:t>はタプルの集合であり、タプルは真の命題</a:t>
            </a:r>
            <a:r>
              <a:rPr lang="ja-JP" altLang="en-US" dirty="0" smtClean="0"/>
              <a:t>に対応</a:t>
            </a:r>
            <a:endParaRPr kumimoji="1" lang="en-US" altLang="ja-JP" dirty="0" smtClean="0"/>
          </a:p>
          <a:p>
            <a:pPr lvl="1"/>
            <a:r>
              <a:rPr kumimoji="1" lang="ja-JP" altLang="en-US" dirty="0" smtClean="0"/>
              <a:t>データベースは演算子と合わせて論理体系と見なせる</a:t>
            </a:r>
            <a:endParaRPr kumimoji="1" lang="en-US" altLang="ja-JP" dirty="0" smtClean="0"/>
          </a:p>
          <a:p>
            <a:r>
              <a:rPr lang="ja-JP" altLang="en-US" dirty="0" smtClean="0"/>
              <a:t>ポイント</a:t>
            </a:r>
            <a:endParaRPr lang="en-US" altLang="ja-JP" dirty="0" smtClean="0"/>
          </a:p>
          <a:p>
            <a:pPr lvl="1"/>
            <a:r>
              <a:rPr kumimoji="1" lang="ja-JP" altLang="en-US" dirty="0" smtClean="0"/>
              <a:t>更新できるのは関係変数だけ</a:t>
            </a:r>
            <a:endParaRPr kumimoji="1" lang="en-US" altLang="ja-JP" dirty="0" smtClean="0"/>
          </a:p>
          <a:p>
            <a:pPr lvl="1"/>
            <a:r>
              <a:rPr lang="ja-JP" altLang="en-US" dirty="0" smtClean="0"/>
              <a:t>どの関係変数にもキーが少なくとも一つは存在する</a:t>
            </a:r>
            <a:endParaRPr lang="en-US" altLang="ja-JP" dirty="0" smtClean="0"/>
          </a:p>
          <a:p>
            <a:pPr lvl="1"/>
            <a:r>
              <a:rPr kumimoji="1" lang="ja-JP" altLang="en-US" dirty="0" smtClean="0"/>
              <a:t>一部の関係変数は外部キーを持つ</a:t>
            </a:r>
            <a:endParaRPr kumimoji="1" lang="en-US" altLang="ja-JP" dirty="0" smtClean="0"/>
          </a:p>
          <a:p>
            <a:pPr lvl="1"/>
            <a:r>
              <a:rPr lang="ja-JP" altLang="en-US" dirty="0" smtClean="0"/>
              <a:t>ビューの処理は、基底関係変数の処理にマッピングされる</a:t>
            </a:r>
            <a:endParaRPr lang="en-US" altLang="ja-JP" dirty="0" smtClean="0"/>
          </a:p>
          <a:p>
            <a:pPr lvl="1"/>
            <a:r>
              <a:rPr lang="ja-JP" altLang="en-US" dirty="0" smtClean="0"/>
              <a:t>論理体系として、型と関係は必要、それらを合わせて十分</a:t>
            </a:r>
            <a:endParaRPr kumimoji="1" lang="en-US" altLang="ja-JP" dirty="0" smtClean="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4.7</a:t>
            </a:r>
            <a:endParaRPr kumimoji="1" lang="ja-JP" altLang="en-US" sz="1800" dirty="0">
              <a:solidFill>
                <a:schemeClr val="tx1"/>
              </a:solidFill>
            </a:endParaRPr>
          </a:p>
        </p:txBody>
      </p:sp>
    </p:spTree>
    <p:extLst>
      <p:ext uri="{BB962C8B-B14F-4D97-AF65-F5344CB8AC3E}">
        <p14:creationId xmlns:p14="http://schemas.microsoft.com/office/powerpoint/2010/main" val="300379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本章の話題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関係変数について、以下を議論する</a:t>
            </a:r>
            <a:endParaRPr kumimoji="1" lang="en-US" altLang="ja-JP" dirty="0" smtClean="0"/>
          </a:p>
          <a:p>
            <a:pPr lvl="1"/>
            <a:r>
              <a:rPr kumimoji="1" lang="ja-JP" altLang="en-US" dirty="0" smtClean="0"/>
              <a:t>データベースの変更</a:t>
            </a:r>
            <a:r>
              <a:rPr kumimoji="1" lang="en-US" altLang="ja-JP" dirty="0" smtClean="0"/>
              <a:t> (insert, update, delete) </a:t>
            </a:r>
            <a:r>
              <a:rPr kumimoji="1" lang="ja-JP" altLang="en-US" dirty="0" smtClean="0"/>
              <a:t>の対象は関係ではなく関係変数である</a:t>
            </a:r>
            <a:endParaRPr kumimoji="1" lang="en-US" altLang="ja-JP" dirty="0" smtClean="0"/>
          </a:p>
          <a:p>
            <a:pPr lvl="1"/>
            <a:r>
              <a:rPr lang="ja-JP" altLang="en-US" dirty="0" smtClean="0"/>
              <a:t>データベースの変更は、関係代入の省略表記である</a:t>
            </a:r>
            <a:endParaRPr lang="en-US" altLang="ja-JP" dirty="0" smtClean="0"/>
          </a:p>
          <a:p>
            <a:pPr lvl="1"/>
            <a:r>
              <a:rPr kumimoji="1" lang="en-US" altLang="ja-JP" dirty="0" smtClean="0"/>
              <a:t>R </a:t>
            </a:r>
            <a:r>
              <a:rPr kumimoji="1" lang="ja-JP" altLang="en-US" dirty="0" smtClean="0"/>
              <a:t>が関係変数、</a:t>
            </a:r>
            <a:r>
              <a:rPr kumimoji="1" lang="en-US" altLang="ja-JP" dirty="0" smtClean="0"/>
              <a:t>r </a:t>
            </a:r>
            <a:r>
              <a:rPr kumimoji="1" lang="ja-JP" altLang="en-US" dirty="0" smtClean="0"/>
              <a:t>が</a:t>
            </a:r>
            <a:r>
              <a:rPr kumimoji="1" lang="en-US" altLang="ja-JP" dirty="0" smtClean="0"/>
              <a:t> R </a:t>
            </a:r>
            <a:r>
              <a:rPr kumimoji="1" lang="ja-JP" altLang="en-US" dirty="0" smtClean="0"/>
              <a:t>に代入される関係である時、</a:t>
            </a:r>
            <a:r>
              <a:rPr kumimoji="1" lang="en-US" altLang="ja-JP" dirty="0" smtClean="0"/>
              <a:t/>
            </a:r>
            <a:br>
              <a:rPr kumimoji="1" lang="en-US" altLang="ja-JP" dirty="0" smtClean="0"/>
            </a:br>
            <a:r>
              <a:rPr kumimoji="1" lang="en-US" altLang="ja-JP" dirty="0" smtClean="0"/>
              <a:t>R </a:t>
            </a:r>
            <a:r>
              <a:rPr kumimoji="1" lang="ja-JP" altLang="en-US" dirty="0" smtClean="0"/>
              <a:t>と</a:t>
            </a:r>
            <a:r>
              <a:rPr kumimoji="1" lang="en-US" altLang="ja-JP" dirty="0" smtClean="0"/>
              <a:t> r </a:t>
            </a:r>
            <a:r>
              <a:rPr kumimoji="1" lang="ja-JP" altLang="en-US" dirty="0" smtClean="0"/>
              <a:t>の見出しは同じでなければならない</a:t>
            </a:r>
            <a:endParaRPr kumimoji="1" lang="en-US" altLang="ja-JP" dirty="0" smtClean="0"/>
          </a:p>
          <a:p>
            <a:pPr lvl="1"/>
            <a:r>
              <a:rPr kumimoji="1" lang="ja-JP" altLang="en-US" dirty="0" smtClean="0"/>
              <a:t>関係について定義した見出し、本体、属性、タプル、</a:t>
            </a:r>
            <a:r>
              <a:rPr kumimoji="1" lang="en-US" altLang="ja-JP" dirty="0" smtClean="0"/>
              <a:t/>
            </a:r>
            <a:br>
              <a:rPr kumimoji="1" lang="en-US" altLang="ja-JP" dirty="0" smtClean="0"/>
            </a:br>
            <a:r>
              <a:rPr kumimoji="1" lang="ja-JP" altLang="en-US" dirty="0" smtClean="0"/>
              <a:t>濃度、次数という概念を関係変数にも適用する</a:t>
            </a:r>
            <a:endParaRPr kumimoji="1" lang="ja-JP" altLang="en-US" dirty="0"/>
          </a:p>
        </p:txBody>
      </p:sp>
      <p:sp>
        <p:nvSpPr>
          <p:cNvPr id="5" name="テキスト ボックス 4"/>
          <p:cNvSpPr txBox="1"/>
          <p:nvPr/>
        </p:nvSpPr>
        <p:spPr>
          <a:xfrm>
            <a:off x="0" y="0"/>
            <a:ext cx="543876" cy="369332"/>
          </a:xfrm>
          <a:prstGeom prst="rect">
            <a:avLst/>
          </a:prstGeom>
          <a:noFill/>
        </p:spPr>
        <p:txBody>
          <a:bodyPr wrap="none" rtlCol="0" anchor="ctr">
            <a:spAutoFit/>
          </a:bodyPr>
          <a:lstStyle/>
          <a:p>
            <a:pPr algn="l"/>
            <a:r>
              <a:rPr kumimoji="1" lang="en-US" altLang="ja-JP" sz="1800" dirty="0" smtClean="0">
                <a:solidFill>
                  <a:schemeClr val="tx1"/>
                </a:solidFill>
              </a:rPr>
              <a:t>4</a:t>
            </a:r>
            <a:r>
              <a:rPr kumimoji="1" lang="ja-JP" altLang="en-US" sz="1800" dirty="0" smtClean="0">
                <a:solidFill>
                  <a:schemeClr val="tx1"/>
                </a:solidFill>
              </a:rPr>
              <a:t>章</a:t>
            </a:r>
            <a:endParaRPr kumimoji="1" lang="ja-JP" altLang="en-US" sz="1800" dirty="0">
              <a:solidFill>
                <a:schemeClr val="tx1"/>
              </a:solidFill>
            </a:endParaRPr>
          </a:p>
        </p:txBody>
      </p:sp>
    </p:spTree>
    <p:extLst>
      <p:ext uri="{BB962C8B-B14F-4D97-AF65-F5344CB8AC3E}">
        <p14:creationId xmlns:p14="http://schemas.microsoft.com/office/powerpoint/2010/main" val="345859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例として用いる基底関係変数</a:t>
            </a:r>
            <a:endParaRPr kumimoji="1" lang="ja-JP" altLang="en-US" dirty="0"/>
          </a:p>
        </p:txBody>
      </p:sp>
      <p:sp>
        <p:nvSpPr>
          <p:cNvPr id="3" name="コンテンツ プレースホルダー 2"/>
          <p:cNvSpPr>
            <a:spLocks noGrp="1"/>
          </p:cNvSpPr>
          <p:nvPr>
            <p:ph idx="1"/>
          </p:nvPr>
        </p:nvSpPr>
        <p:spPr/>
        <p:txBody>
          <a:bodyPr/>
          <a:lstStyle/>
          <a:p>
            <a:pPr lvl="1"/>
            <a:r>
              <a:rPr lang="en-US" altLang="ja-JP" dirty="0" err="1" smtClean="0">
                <a:latin typeface="Consolas"/>
                <a:cs typeface="Consolas"/>
              </a:rPr>
              <a:t>var</a:t>
            </a:r>
            <a:r>
              <a:rPr kumimoji="1" lang="en-US" altLang="ja-JP" dirty="0" smtClean="0">
                <a:latin typeface="Consolas"/>
                <a:cs typeface="Consolas"/>
              </a:rPr>
              <a:t> S base relation</a:t>
            </a:r>
            <a:r>
              <a:rPr lang="en-US" altLang="ja-JP" dirty="0">
                <a:latin typeface="Consolas"/>
                <a:cs typeface="Consolas"/>
              </a:rPr>
              <a:t/>
            </a:r>
            <a:br>
              <a:rPr lang="en-US" altLang="ja-JP" dirty="0">
                <a:latin typeface="Consolas"/>
                <a:cs typeface="Consolas"/>
              </a:rPr>
            </a:br>
            <a:r>
              <a:rPr lang="en-US" altLang="ja-JP" dirty="0" smtClean="0">
                <a:latin typeface="Consolas"/>
                <a:cs typeface="Consolas"/>
              </a:rPr>
              <a:t>    </a:t>
            </a:r>
            <a:r>
              <a:rPr kumimoji="1" lang="en-US" altLang="ja-JP" dirty="0" smtClean="0">
                <a:latin typeface="Consolas"/>
                <a:cs typeface="Consolas"/>
              </a:rPr>
              <a:t>{SNO SNO, SNAME NAME, </a:t>
            </a:r>
            <a:br>
              <a:rPr kumimoji="1" lang="en-US" altLang="ja-JP" dirty="0" smtClean="0">
                <a:latin typeface="Consolas"/>
                <a:cs typeface="Consolas"/>
              </a:rPr>
            </a:br>
            <a:r>
              <a:rPr kumimoji="1" lang="en-US" altLang="ja-JP" dirty="0" smtClean="0">
                <a:latin typeface="Consolas"/>
                <a:cs typeface="Consolas"/>
              </a:rPr>
              <a:t>	    STATUS INTEGER, CITY CHAR}</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key {SNO};</a:t>
            </a:r>
          </a:p>
          <a:p>
            <a:pPr lvl="1"/>
            <a:r>
              <a:rPr kumimoji="1" lang="en-US" altLang="ja-JP" dirty="0" err="1" smtClean="0">
                <a:latin typeface="Consolas"/>
                <a:cs typeface="Consolas"/>
              </a:rPr>
              <a:t>var</a:t>
            </a:r>
            <a:r>
              <a:rPr kumimoji="1" lang="en-US" altLang="ja-JP" dirty="0" smtClean="0">
                <a:latin typeface="Consolas"/>
                <a:cs typeface="Consolas"/>
              </a:rPr>
              <a:t> P base relation</a:t>
            </a:r>
            <a:br>
              <a:rPr kumimoji="1" lang="en-US" altLang="ja-JP" dirty="0" smtClean="0">
                <a:latin typeface="Consolas"/>
                <a:cs typeface="Consolas"/>
              </a:rPr>
            </a:br>
            <a:r>
              <a:rPr kumimoji="1" lang="en-US" altLang="ja-JP" dirty="0" smtClean="0">
                <a:latin typeface="Consolas"/>
                <a:cs typeface="Consolas"/>
              </a:rPr>
              <a:t>    {PNO PNO, PNAME NAME, COLOR COLOR,</a:t>
            </a:r>
            <a:br>
              <a:rPr kumimoji="1" lang="en-US" altLang="ja-JP" dirty="0" smtClean="0">
                <a:latin typeface="Consolas"/>
                <a:cs typeface="Consolas"/>
              </a:rPr>
            </a:br>
            <a:r>
              <a:rPr kumimoji="1" lang="en-US" altLang="ja-JP" dirty="0" smtClean="0">
                <a:latin typeface="Consolas"/>
                <a:cs typeface="Consolas"/>
              </a:rPr>
              <a:t>     WEIGHT WEIGHT, CITY CHAR}</a:t>
            </a:r>
            <a:br>
              <a:rPr kumimoji="1" lang="en-US" altLang="ja-JP" dirty="0" smtClean="0">
                <a:latin typeface="Consolas"/>
                <a:cs typeface="Consolas"/>
              </a:rPr>
            </a:br>
            <a:r>
              <a:rPr kumimoji="1" lang="en-US" altLang="ja-JP" dirty="0" smtClean="0">
                <a:latin typeface="Consolas"/>
                <a:cs typeface="Consolas"/>
              </a:rPr>
              <a:t>    key {PNO};</a:t>
            </a:r>
          </a:p>
          <a:p>
            <a:pPr lvl="1"/>
            <a:r>
              <a:rPr lang="en-US" altLang="ja-JP" dirty="0" err="1" smtClean="0">
                <a:latin typeface="Consolas"/>
                <a:cs typeface="Consolas"/>
              </a:rPr>
              <a:t>var</a:t>
            </a:r>
            <a:r>
              <a:rPr lang="en-US" altLang="ja-JP" dirty="0" smtClean="0">
                <a:latin typeface="Consolas"/>
                <a:cs typeface="Consolas"/>
              </a:rPr>
              <a:t> SP base relation</a:t>
            </a:r>
            <a:br>
              <a:rPr lang="en-US" altLang="ja-JP" dirty="0" smtClean="0">
                <a:latin typeface="Consolas"/>
                <a:cs typeface="Consolas"/>
              </a:rPr>
            </a:br>
            <a:r>
              <a:rPr lang="en-US" altLang="ja-JP" dirty="0" smtClean="0">
                <a:latin typeface="Consolas"/>
                <a:cs typeface="Consolas"/>
              </a:rPr>
              <a:t>    {SNO SNO, PNO PNO, QTY QTY}</a:t>
            </a:r>
            <a:br>
              <a:rPr lang="en-US" altLang="ja-JP" dirty="0" smtClean="0">
                <a:latin typeface="Consolas"/>
                <a:cs typeface="Consolas"/>
              </a:rPr>
            </a:br>
            <a:r>
              <a:rPr lang="en-US" altLang="ja-JP" dirty="0" smtClean="0">
                <a:latin typeface="Consolas"/>
                <a:cs typeface="Consolas"/>
              </a:rPr>
              <a:t>     KEY {SNO, PNO}</a:t>
            </a:r>
            <a:br>
              <a:rPr lang="en-US" altLang="ja-JP" dirty="0" smtClean="0">
                <a:latin typeface="Consolas"/>
                <a:cs typeface="Consolas"/>
              </a:rPr>
            </a:br>
            <a:r>
              <a:rPr lang="en-US" altLang="ja-JP" dirty="0" smtClean="0">
                <a:latin typeface="Consolas"/>
                <a:cs typeface="Consolas"/>
              </a:rPr>
              <a:t>    </a:t>
            </a:r>
            <a:r>
              <a:rPr kumimoji="1" lang="en-US" altLang="ja-JP" dirty="0" smtClean="0">
                <a:latin typeface="Consolas"/>
                <a:cs typeface="Consolas"/>
              </a:rPr>
              <a:t>foreign key {SNO} references S</a:t>
            </a:r>
            <a:br>
              <a:rPr kumimoji="1" lang="en-US" altLang="ja-JP" dirty="0" smtClean="0">
                <a:latin typeface="Consolas"/>
                <a:cs typeface="Consolas"/>
              </a:rPr>
            </a:br>
            <a:r>
              <a:rPr kumimoji="1" lang="en-US" altLang="ja-JP" dirty="0" smtClean="0">
                <a:latin typeface="Consolas"/>
                <a:cs typeface="Consolas"/>
              </a:rPr>
              <a:t>    </a:t>
            </a:r>
            <a:r>
              <a:rPr lang="en-US" altLang="ja-JP" dirty="0" smtClean="0">
                <a:latin typeface="Consolas"/>
                <a:cs typeface="Consolas"/>
              </a:rPr>
              <a:t>foreign key {PNO</a:t>
            </a:r>
            <a:r>
              <a:rPr lang="en-US" altLang="ja-JP" dirty="0">
                <a:latin typeface="Consolas"/>
                <a:cs typeface="Consolas"/>
              </a:rPr>
              <a:t>} </a:t>
            </a:r>
            <a:r>
              <a:rPr lang="en-US" altLang="ja-JP" dirty="0" smtClean="0">
                <a:latin typeface="Consolas"/>
                <a:cs typeface="Consolas"/>
              </a:rPr>
              <a:t>references P;</a:t>
            </a:r>
            <a:endParaRPr lang="en-US" altLang="ja-JP" dirty="0">
              <a:latin typeface="Consolas"/>
              <a:cs typeface="Consolas"/>
            </a:endParaRPr>
          </a:p>
          <a:p>
            <a:pPr lvl="1"/>
            <a:endParaRPr kumimoji="1" lang="en-US" altLang="ja-JP" dirty="0" smtClean="0">
              <a:latin typeface="Consolas"/>
              <a:cs typeface="Consolas"/>
            </a:endParaRPr>
          </a:p>
        </p:txBody>
      </p:sp>
      <p:sp>
        <p:nvSpPr>
          <p:cNvPr id="4" name="テキスト ボックス 3"/>
          <p:cNvSpPr txBox="1"/>
          <p:nvPr/>
        </p:nvSpPr>
        <p:spPr>
          <a:xfrm>
            <a:off x="0" y="0"/>
            <a:ext cx="543876" cy="369332"/>
          </a:xfrm>
          <a:prstGeom prst="rect">
            <a:avLst/>
          </a:prstGeom>
          <a:noFill/>
        </p:spPr>
        <p:txBody>
          <a:bodyPr wrap="none" rtlCol="0" anchor="ctr">
            <a:spAutoFit/>
          </a:bodyPr>
          <a:lstStyle/>
          <a:p>
            <a:pPr algn="l"/>
            <a:r>
              <a:rPr kumimoji="1" lang="en-US" altLang="ja-JP" sz="1800" dirty="0" smtClean="0">
                <a:solidFill>
                  <a:schemeClr val="tx1"/>
                </a:solidFill>
              </a:rPr>
              <a:t>4</a:t>
            </a:r>
            <a:r>
              <a:rPr kumimoji="1" lang="ja-JP" altLang="en-US" sz="1800" dirty="0" smtClean="0">
                <a:solidFill>
                  <a:schemeClr val="tx1"/>
                </a:solidFill>
              </a:rPr>
              <a:t>章</a:t>
            </a:r>
            <a:endParaRPr kumimoji="1" lang="ja-JP" altLang="en-US" sz="1800" dirty="0">
              <a:solidFill>
                <a:schemeClr val="tx1"/>
              </a:solidFill>
            </a:endParaRPr>
          </a:p>
        </p:txBody>
      </p:sp>
    </p:spTree>
    <p:extLst>
      <p:ext uri="{BB962C8B-B14F-4D97-AF65-F5344CB8AC3E}">
        <p14:creationId xmlns:p14="http://schemas.microsoft.com/office/powerpoint/2010/main" val="104426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関係データベースの例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サプライヤ</a:t>
            </a:r>
            <a:endParaRPr kumimoji="1" lang="en-US" altLang="ja-JP" dirty="0" smtClean="0"/>
          </a:p>
          <a:p>
            <a:pPr lvl="1"/>
            <a:r>
              <a:rPr kumimoji="1" lang="en-US" altLang="ja-JP" dirty="0" smtClean="0"/>
              <a:t>S(</a:t>
            </a:r>
            <a:r>
              <a:rPr kumimoji="1" lang="en-US" altLang="ja-JP" u="sng" dirty="0" smtClean="0"/>
              <a:t>SNO</a:t>
            </a:r>
            <a:r>
              <a:rPr kumimoji="1" lang="en-US" altLang="ja-JP" dirty="0" smtClean="0"/>
              <a:t>, SNAME, STATUS, CITY)</a:t>
            </a:r>
          </a:p>
          <a:p>
            <a:pPr lvl="2">
              <a:buFont typeface="ヒラギノ角ゴ ProN W3"/>
              <a:buChar char="※"/>
            </a:pPr>
            <a:r>
              <a:rPr lang="en-US" altLang="ja-JP" dirty="0" smtClean="0"/>
              <a:t>SNAME </a:t>
            </a:r>
            <a:r>
              <a:rPr lang="ja-JP" altLang="en-US" dirty="0" smtClean="0"/>
              <a:t>は一意とは限らないため、キーではない</a:t>
            </a:r>
            <a:endParaRPr kumimoji="1" lang="en-US" altLang="ja-JP" dirty="0" smtClean="0"/>
          </a:p>
          <a:p>
            <a:r>
              <a:rPr lang="ja-JP" altLang="en-US" dirty="0" smtClean="0"/>
              <a:t>部品</a:t>
            </a:r>
            <a:endParaRPr lang="en-US" altLang="ja-JP" dirty="0"/>
          </a:p>
          <a:p>
            <a:pPr lvl="1"/>
            <a:r>
              <a:rPr kumimoji="1" lang="en-US" altLang="ja-JP" dirty="0" smtClean="0"/>
              <a:t>P (</a:t>
            </a:r>
            <a:r>
              <a:rPr kumimoji="1" lang="en-US" altLang="ja-JP" u="sng" dirty="0" smtClean="0"/>
              <a:t>PNO</a:t>
            </a:r>
            <a:r>
              <a:rPr kumimoji="1" lang="en-US" altLang="ja-JP" dirty="0" smtClean="0"/>
              <a:t>, PNAME, COLOR, WEIGHT, CITY)</a:t>
            </a:r>
          </a:p>
          <a:p>
            <a:r>
              <a:rPr lang="ja-JP" altLang="en-US" dirty="0" smtClean="0"/>
              <a:t>出荷</a:t>
            </a:r>
            <a:endParaRPr lang="en-US" altLang="ja-JP" dirty="0" smtClean="0"/>
          </a:p>
          <a:p>
            <a:pPr lvl="1"/>
            <a:r>
              <a:rPr kumimoji="1" lang="en-US" altLang="ja-JP" dirty="0" smtClean="0"/>
              <a:t>SP(</a:t>
            </a:r>
            <a:r>
              <a:rPr kumimoji="1" lang="en-US" altLang="ja-JP" u="sng" dirty="0" smtClean="0"/>
              <a:t>SNO</a:t>
            </a:r>
            <a:r>
              <a:rPr kumimoji="1" lang="en-US" altLang="ja-JP" dirty="0" smtClean="0"/>
              <a:t>, </a:t>
            </a:r>
            <a:r>
              <a:rPr kumimoji="1" lang="en-US" altLang="ja-JP" u="sng" dirty="0" smtClean="0"/>
              <a:t>PNO</a:t>
            </a:r>
            <a:r>
              <a:rPr kumimoji="1" lang="en-US" altLang="ja-JP" dirty="0" smtClean="0"/>
              <a:t>, QTY)</a:t>
            </a:r>
          </a:p>
          <a:p>
            <a:pPr lvl="1"/>
            <a:r>
              <a:rPr lang="en-US" altLang="ja-JP" dirty="0" smtClean="0"/>
              <a:t>FK: {SNO}, {PNO}</a:t>
            </a:r>
            <a:endParaRPr kumimoji="1" lang="en-US" altLang="ja-JP" dirty="0" smtClean="0"/>
          </a:p>
          <a:p>
            <a:pPr lvl="2">
              <a:buFont typeface="ヒラギノ角ゴ ProN W3"/>
              <a:buChar char="※"/>
            </a:pPr>
            <a:r>
              <a:rPr lang="ja-JP" altLang="en-US" dirty="0" smtClean="0"/>
              <a:t>特定のサプライヤが特定の部品を出荷できるのは</a:t>
            </a:r>
            <a:r>
              <a:rPr lang="en-US" altLang="ja-JP" dirty="0" smtClean="0"/>
              <a:t/>
            </a:r>
            <a:br>
              <a:rPr lang="en-US" altLang="ja-JP" dirty="0" smtClean="0"/>
            </a:br>
            <a:r>
              <a:rPr lang="ja-JP" altLang="en-US" dirty="0" smtClean="0"/>
              <a:t>一度までとする</a:t>
            </a:r>
            <a:endParaRPr kumimoji="1" lang="ja-JP" altLang="en-US" dirty="0"/>
          </a:p>
        </p:txBody>
      </p:sp>
      <p:sp>
        <p:nvSpPr>
          <p:cNvPr id="4" name="Rectangle 6"/>
          <p:cNvSpPr txBox="1">
            <a:spLocks noChangeArrowheads="1"/>
          </p:cNvSpPr>
          <p:nvPr/>
        </p:nvSpPr>
        <p:spPr bwMode="auto">
          <a:xfrm>
            <a:off x="8856663" y="0"/>
            <a:ext cx="6254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defTabSz="884238">
              <a:defRPr kumimoji="1" sz="2400">
                <a:solidFill>
                  <a:srgbClr val="000000"/>
                </a:solidFill>
                <a:latin typeface="Arial" charset="0"/>
                <a:ea typeface="ＭＳ Ｐゴシック" charset="0"/>
                <a:cs typeface="ＭＳ Ｐゴシック" charset="0"/>
              </a:defRPr>
            </a:lvl1pPr>
            <a:lvl2pPr marL="742950" indent="-285750" defTabSz="884238">
              <a:defRPr kumimoji="1" sz="2400">
                <a:solidFill>
                  <a:srgbClr val="000000"/>
                </a:solidFill>
                <a:latin typeface="Arial" charset="0"/>
                <a:ea typeface="ＭＳ Ｐゴシック" charset="0"/>
              </a:defRPr>
            </a:lvl2pPr>
            <a:lvl3pPr marL="1143000" indent="-228600" defTabSz="884238">
              <a:defRPr kumimoji="1" sz="2400">
                <a:solidFill>
                  <a:srgbClr val="000000"/>
                </a:solidFill>
                <a:latin typeface="Arial" charset="0"/>
                <a:ea typeface="ＭＳ Ｐゴシック" charset="0"/>
              </a:defRPr>
            </a:lvl3pPr>
            <a:lvl4pPr marL="1600200" indent="-228600" defTabSz="884238">
              <a:defRPr kumimoji="1" sz="2400">
                <a:solidFill>
                  <a:srgbClr val="000000"/>
                </a:solidFill>
                <a:latin typeface="Arial" charset="0"/>
                <a:ea typeface="ＭＳ Ｐゴシック" charset="0"/>
              </a:defRPr>
            </a:lvl4pPr>
            <a:lvl5pPr marL="2057400" indent="-228600" defTabSz="884238">
              <a:defRPr kumimoji="1" sz="2400">
                <a:solidFill>
                  <a:srgbClr val="000000"/>
                </a:solidFill>
                <a:latin typeface="Arial" charset="0"/>
                <a:ea typeface="ＭＳ Ｐゴシック" charset="0"/>
              </a:defRPr>
            </a:lvl5pPr>
            <a:lvl6pPr marL="25146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6pPr>
            <a:lvl7pPr marL="29718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7pPr>
            <a:lvl8pPr marL="34290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8pPr>
            <a:lvl9pPr marL="38862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9pPr>
          </a:lstStyle>
          <a:p>
            <a:pPr algn="r"/>
            <a:fld id="{4B8FC624-E26B-3647-BE78-2DB1A60C5A7F}" type="slidenum">
              <a:rPr lang="en-US" altLang="ja-JP" sz="2000">
                <a:solidFill>
                  <a:schemeClr val="tx1"/>
                </a:solidFill>
                <a:latin typeface="Times New Roman" charset="0"/>
              </a:rPr>
              <a:pPr algn="r"/>
              <a:t>5</a:t>
            </a:fld>
            <a:endParaRPr lang="en-US" altLang="ja-JP" sz="2000" dirty="0">
              <a:solidFill>
                <a:schemeClr val="tx1"/>
              </a:solidFill>
              <a:latin typeface="Times New Roman" charset="0"/>
            </a:endParaRPr>
          </a:p>
        </p:txBody>
      </p:sp>
      <p:sp>
        <p:nvSpPr>
          <p:cNvPr id="5" name="テキスト ボックス 4"/>
          <p:cNvSpPr txBox="1"/>
          <p:nvPr/>
        </p:nvSpPr>
        <p:spPr>
          <a:xfrm>
            <a:off x="0" y="0"/>
            <a:ext cx="1377601" cy="369332"/>
          </a:xfrm>
          <a:prstGeom prst="rect">
            <a:avLst/>
          </a:prstGeom>
          <a:noFill/>
        </p:spPr>
        <p:txBody>
          <a:bodyPr wrap="none" rtlCol="0" anchor="ctr">
            <a:spAutoFit/>
          </a:bodyPr>
          <a:lstStyle/>
          <a:p>
            <a:pPr algn="l"/>
            <a:r>
              <a:rPr kumimoji="1" lang="en-US" altLang="ja-JP" sz="1800" dirty="0" smtClean="0">
                <a:solidFill>
                  <a:schemeClr val="tx1"/>
                </a:solidFill>
              </a:rPr>
              <a:t>1.3.4 (</a:t>
            </a:r>
            <a:r>
              <a:rPr kumimoji="1" lang="ja-JP" altLang="en-US" sz="1800" dirty="0" smtClean="0">
                <a:solidFill>
                  <a:schemeClr val="tx1"/>
                </a:solidFill>
              </a:rPr>
              <a:t>再掲</a:t>
            </a:r>
            <a:r>
              <a:rPr kumimoji="1" lang="en-US" altLang="ja-JP" sz="1800" dirty="0" smtClean="0">
                <a:solidFill>
                  <a:schemeClr val="tx1"/>
                </a:solidFill>
              </a:rPr>
              <a:t>)</a:t>
            </a:r>
            <a:endParaRPr kumimoji="1" lang="ja-JP" altLang="en-US" sz="1800" dirty="0">
              <a:solidFill>
                <a:schemeClr val="tx1"/>
              </a:solidFill>
            </a:endParaRPr>
          </a:p>
        </p:txBody>
      </p:sp>
    </p:spTree>
    <p:extLst>
      <p:ext uri="{BB962C8B-B14F-4D97-AF65-F5344CB8AC3E}">
        <p14:creationId xmlns:p14="http://schemas.microsoft.com/office/powerpoint/2010/main" val="6763338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関係データベースの例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descr="fig-01_03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28" y="1184484"/>
            <a:ext cx="4800855" cy="2525667"/>
          </a:xfrm>
          <a:prstGeom prst="rect">
            <a:avLst/>
          </a:prstGeom>
        </p:spPr>
      </p:pic>
      <p:pic>
        <p:nvPicPr>
          <p:cNvPr id="6" name="図 5" descr="fig-01_03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85" y="3912015"/>
            <a:ext cx="5771462" cy="2755273"/>
          </a:xfrm>
          <a:prstGeom prst="rect">
            <a:avLst/>
          </a:prstGeom>
        </p:spPr>
      </p:pic>
      <p:pic>
        <p:nvPicPr>
          <p:cNvPr id="7" name="図 6" descr="fig-01_03_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451" y="2066121"/>
            <a:ext cx="2932696" cy="4612994"/>
          </a:xfrm>
          <a:prstGeom prst="rect">
            <a:avLst/>
          </a:prstGeom>
        </p:spPr>
      </p:pic>
      <p:sp>
        <p:nvSpPr>
          <p:cNvPr id="8" name="Rectangle 6"/>
          <p:cNvSpPr txBox="1">
            <a:spLocks noChangeArrowheads="1"/>
          </p:cNvSpPr>
          <p:nvPr/>
        </p:nvSpPr>
        <p:spPr bwMode="auto">
          <a:xfrm>
            <a:off x="8856663" y="0"/>
            <a:ext cx="6254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defTabSz="884238">
              <a:defRPr kumimoji="1" sz="2400">
                <a:solidFill>
                  <a:srgbClr val="000000"/>
                </a:solidFill>
                <a:latin typeface="Arial" charset="0"/>
                <a:ea typeface="ＭＳ Ｐゴシック" charset="0"/>
                <a:cs typeface="ＭＳ Ｐゴシック" charset="0"/>
              </a:defRPr>
            </a:lvl1pPr>
            <a:lvl2pPr marL="742950" indent="-285750" defTabSz="884238">
              <a:defRPr kumimoji="1" sz="2400">
                <a:solidFill>
                  <a:srgbClr val="000000"/>
                </a:solidFill>
                <a:latin typeface="Arial" charset="0"/>
                <a:ea typeface="ＭＳ Ｐゴシック" charset="0"/>
              </a:defRPr>
            </a:lvl2pPr>
            <a:lvl3pPr marL="1143000" indent="-228600" defTabSz="884238">
              <a:defRPr kumimoji="1" sz="2400">
                <a:solidFill>
                  <a:srgbClr val="000000"/>
                </a:solidFill>
                <a:latin typeface="Arial" charset="0"/>
                <a:ea typeface="ＭＳ Ｐゴシック" charset="0"/>
              </a:defRPr>
            </a:lvl3pPr>
            <a:lvl4pPr marL="1600200" indent="-228600" defTabSz="884238">
              <a:defRPr kumimoji="1" sz="2400">
                <a:solidFill>
                  <a:srgbClr val="000000"/>
                </a:solidFill>
                <a:latin typeface="Arial" charset="0"/>
                <a:ea typeface="ＭＳ Ｐゴシック" charset="0"/>
              </a:defRPr>
            </a:lvl4pPr>
            <a:lvl5pPr marL="2057400" indent="-228600" defTabSz="884238">
              <a:defRPr kumimoji="1" sz="2400">
                <a:solidFill>
                  <a:srgbClr val="000000"/>
                </a:solidFill>
                <a:latin typeface="Arial" charset="0"/>
                <a:ea typeface="ＭＳ Ｐゴシック" charset="0"/>
              </a:defRPr>
            </a:lvl5pPr>
            <a:lvl6pPr marL="25146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6pPr>
            <a:lvl7pPr marL="29718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7pPr>
            <a:lvl8pPr marL="34290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8pPr>
            <a:lvl9pPr marL="38862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9pPr>
          </a:lstStyle>
          <a:p>
            <a:pPr algn="r"/>
            <a:fld id="{4B8FC624-E26B-3647-BE78-2DB1A60C5A7F}" type="slidenum">
              <a:rPr lang="en-US" altLang="ja-JP" sz="2000">
                <a:solidFill>
                  <a:schemeClr val="tx1"/>
                </a:solidFill>
                <a:latin typeface="Times New Roman" charset="0"/>
              </a:rPr>
              <a:pPr algn="r"/>
              <a:t>6</a:t>
            </a:fld>
            <a:endParaRPr lang="en-US" altLang="ja-JP" sz="2000" dirty="0">
              <a:solidFill>
                <a:schemeClr val="tx1"/>
              </a:solidFill>
              <a:latin typeface="Times New Roman" charset="0"/>
            </a:endParaRPr>
          </a:p>
        </p:txBody>
      </p:sp>
      <p:sp>
        <p:nvSpPr>
          <p:cNvPr id="9" name="テキスト ボックス 8"/>
          <p:cNvSpPr txBox="1"/>
          <p:nvPr/>
        </p:nvSpPr>
        <p:spPr>
          <a:xfrm>
            <a:off x="0" y="0"/>
            <a:ext cx="1377601" cy="369332"/>
          </a:xfrm>
          <a:prstGeom prst="rect">
            <a:avLst/>
          </a:prstGeom>
          <a:noFill/>
        </p:spPr>
        <p:txBody>
          <a:bodyPr wrap="none" rtlCol="0" anchor="ctr">
            <a:spAutoFit/>
          </a:bodyPr>
          <a:lstStyle/>
          <a:p>
            <a:pPr algn="l"/>
            <a:r>
              <a:rPr kumimoji="1" lang="en-US" altLang="ja-JP" sz="1800" dirty="0" smtClean="0">
                <a:solidFill>
                  <a:schemeClr val="tx1"/>
                </a:solidFill>
              </a:rPr>
              <a:t>1.3.4 (</a:t>
            </a:r>
            <a:r>
              <a:rPr kumimoji="1" lang="ja-JP" altLang="en-US" sz="1800" dirty="0" smtClean="0">
                <a:solidFill>
                  <a:schemeClr val="tx1"/>
                </a:solidFill>
              </a:rPr>
              <a:t>再掲</a:t>
            </a:r>
            <a:r>
              <a:rPr kumimoji="1" lang="en-US" altLang="ja-JP" sz="1800" dirty="0" smtClean="0">
                <a:solidFill>
                  <a:schemeClr val="tx1"/>
                </a:solidFill>
              </a:rPr>
              <a:t>)</a:t>
            </a:r>
            <a:endParaRPr kumimoji="1" lang="ja-JP" altLang="en-US" sz="1800" dirty="0">
              <a:solidFill>
                <a:schemeClr val="tx1"/>
              </a:solidFill>
            </a:endParaRPr>
          </a:p>
        </p:txBody>
      </p:sp>
    </p:spTree>
    <p:extLst>
      <p:ext uri="{BB962C8B-B14F-4D97-AF65-F5344CB8AC3E}">
        <p14:creationId xmlns:p14="http://schemas.microsoft.com/office/powerpoint/2010/main" val="22172562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更新操作</a:t>
            </a:r>
            <a:endParaRPr kumimoji="1" lang="ja-JP" altLang="en-US" dirty="0"/>
          </a:p>
        </p:txBody>
      </p:sp>
      <p:sp>
        <p:nvSpPr>
          <p:cNvPr id="3" name="コンテンツ プレースホルダー 2"/>
          <p:cNvSpPr>
            <a:spLocks noGrp="1"/>
          </p:cNvSpPr>
          <p:nvPr>
            <p:ph idx="1"/>
          </p:nvPr>
        </p:nvSpPr>
        <p:spPr>
          <a:xfrm>
            <a:off x="323850" y="1191507"/>
            <a:ext cx="8877300" cy="5480050"/>
          </a:xfrm>
        </p:spPr>
        <p:txBody>
          <a:bodyPr/>
          <a:lstStyle/>
          <a:p>
            <a:r>
              <a:rPr kumimoji="1" lang="ja-JP" altLang="en-US" dirty="0" smtClean="0"/>
              <a:t>更新は関係代入である</a:t>
            </a:r>
            <a:endParaRPr kumimoji="1" lang="en-US" altLang="ja-JP" dirty="0" smtClean="0"/>
          </a:p>
          <a:p>
            <a:pPr lvl="1"/>
            <a:r>
              <a:rPr lang="en-US" altLang="ja-JP" dirty="0" smtClean="0"/>
              <a:t>insert	: </a:t>
            </a:r>
            <a:r>
              <a:rPr lang="ja-JP" altLang="en-US" dirty="0" smtClean="0"/>
              <a:t>対象</a:t>
            </a:r>
            <a:r>
              <a:rPr lang="ja-JP" altLang="en-US" dirty="0"/>
              <a:t>の関係</a:t>
            </a:r>
            <a:r>
              <a:rPr lang="ja-JP" altLang="en-US" dirty="0" smtClean="0"/>
              <a:t>変数へタプルの集合を挿入</a:t>
            </a:r>
            <a:endParaRPr lang="en-US" altLang="ja-JP" dirty="0" smtClean="0"/>
          </a:p>
          <a:p>
            <a:pPr lvl="1"/>
            <a:r>
              <a:rPr lang="en-US" altLang="ja-JP" dirty="0" smtClean="0"/>
              <a:t>delete	:</a:t>
            </a:r>
            <a:r>
              <a:rPr lang="en-US" altLang="ja-JP" dirty="0"/>
              <a:t> </a:t>
            </a:r>
            <a:r>
              <a:rPr lang="ja-JP" altLang="en-US" dirty="0" smtClean="0"/>
              <a:t>対象</a:t>
            </a:r>
            <a:r>
              <a:rPr lang="ja-JP" altLang="en-US" dirty="0"/>
              <a:t>の関係変数に含まれる</a:t>
            </a:r>
            <a:r>
              <a:rPr lang="ja-JP" altLang="en-US" dirty="0" smtClean="0"/>
              <a:t>タプルの集合を削除</a:t>
            </a:r>
            <a:endParaRPr lang="en-US" altLang="ja-JP" dirty="0" smtClean="0"/>
          </a:p>
          <a:p>
            <a:pPr lvl="1"/>
            <a:r>
              <a:rPr lang="en-US" altLang="ja-JP" dirty="0"/>
              <a:t>update : </a:t>
            </a:r>
            <a:r>
              <a:rPr lang="ja-JP" altLang="en-US" dirty="0" smtClean="0"/>
              <a:t>対象の関係変数に含まれるタプル</a:t>
            </a:r>
            <a:r>
              <a:rPr lang="ja-JP" altLang="en-US" dirty="0"/>
              <a:t>の集合</a:t>
            </a:r>
            <a:r>
              <a:rPr lang="ja-JP" altLang="en-US" dirty="0" smtClean="0"/>
              <a:t>を更新</a:t>
            </a:r>
            <a:endParaRPr lang="en-US" altLang="ja-JP" dirty="0" smtClean="0"/>
          </a:p>
          <a:p>
            <a:pPr lvl="1"/>
            <a:r>
              <a:rPr lang="ja-JP" altLang="en-US" dirty="0" smtClean="0"/>
              <a:t>正確には、新しい関係値を関係変数に代入</a:t>
            </a:r>
            <a:endParaRPr lang="en-US" altLang="ja-JP" dirty="0"/>
          </a:p>
          <a:p>
            <a:r>
              <a:rPr lang="ja-JP" altLang="en-US" dirty="0" smtClean="0"/>
              <a:t>「ある一つのタプルを更新する」</a:t>
            </a:r>
            <a:endParaRPr lang="en-US" altLang="ja-JP" dirty="0" smtClean="0"/>
          </a:p>
          <a:p>
            <a:pPr lvl="1"/>
            <a:r>
              <a:rPr kumimoji="1" lang="ja-JP" altLang="en-US" dirty="0" smtClean="0"/>
              <a:t>更新の対象</a:t>
            </a:r>
            <a:r>
              <a:rPr lang="ja-JP" altLang="en-US" dirty="0" smtClean="0"/>
              <a:t>は、</a:t>
            </a:r>
            <a:r>
              <a:rPr kumimoji="1" lang="ja-JP" altLang="en-US" dirty="0" smtClean="0"/>
              <a:t>関係変数に含まれる濃度</a:t>
            </a:r>
            <a:r>
              <a:rPr kumimoji="1" lang="en-US" altLang="ja-JP" dirty="0" smtClean="0"/>
              <a:t> 1 </a:t>
            </a:r>
            <a:r>
              <a:rPr kumimoji="1" lang="ja-JP" altLang="en-US" dirty="0" smtClean="0"/>
              <a:t>のタプル集合</a:t>
            </a:r>
            <a:endParaRPr kumimoji="1" lang="en-US" altLang="ja-JP" dirty="0" smtClean="0"/>
          </a:p>
          <a:p>
            <a:pPr lvl="1"/>
            <a:r>
              <a:rPr kumimoji="1" lang="en-US" altLang="ja-JP" dirty="0" smtClean="0"/>
              <a:t>(</a:t>
            </a:r>
            <a:r>
              <a:rPr kumimoji="1" lang="ja-JP" altLang="en-US" dirty="0" smtClean="0"/>
              <a:t>整合性制約に違反するなどの理由により</a:t>
            </a:r>
            <a:r>
              <a:rPr kumimoji="1" lang="en-US" altLang="ja-JP" dirty="0" smtClean="0"/>
              <a:t>)</a:t>
            </a:r>
            <a:br>
              <a:rPr kumimoji="1" lang="en-US" altLang="ja-JP" dirty="0" smtClean="0"/>
            </a:br>
            <a:r>
              <a:rPr kumimoji="1" lang="ja-JP" altLang="en-US" dirty="0" smtClean="0"/>
              <a:t>更新に失敗することがある</a:t>
            </a:r>
            <a:endParaRPr kumimoji="1" lang="en-US" altLang="ja-JP" dirty="0" smtClean="0"/>
          </a:p>
          <a:p>
            <a:pPr lvl="2"/>
            <a:r>
              <a:rPr kumimoji="1" lang="ja-JP" altLang="en-US" dirty="0" smtClean="0"/>
              <a:t>複数のタプルの同時更新が必要な場合など</a:t>
            </a:r>
          </a:p>
          <a:p>
            <a:pPr lvl="1"/>
            <a:r>
              <a:rPr kumimoji="1" lang="ja-JP" altLang="en-US" dirty="0" smtClean="0"/>
              <a:t>関係モデルでは、</a:t>
            </a:r>
            <a:r>
              <a:rPr kumimoji="1" lang="en-US" altLang="ja-JP" dirty="0" smtClean="0"/>
              <a:t>SQL </a:t>
            </a:r>
            <a:r>
              <a:rPr kumimoji="1" lang="ja-JP" altLang="en-US" dirty="0" smtClean="0"/>
              <a:t>と異なり、</a:t>
            </a:r>
            <a:r>
              <a:rPr kumimoji="1" lang="en-US" altLang="ja-JP" dirty="0" smtClean="0"/>
              <a:t/>
            </a:r>
            <a:br>
              <a:rPr kumimoji="1" lang="en-US" altLang="ja-JP" dirty="0" smtClean="0"/>
            </a:br>
            <a:r>
              <a:rPr kumimoji="1" lang="ja-JP" altLang="en-US" dirty="0" smtClean="0"/>
              <a:t>特定のタプルを直接的に書き換えることはできない</a:t>
            </a:r>
            <a:r>
              <a:rPr kumimoji="1" lang="en-US" altLang="ja-JP" dirty="0" smtClean="0"/>
              <a:t>`</a:t>
            </a:r>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4.1</a:t>
            </a:r>
            <a:endParaRPr kumimoji="1" lang="ja-JP" altLang="en-US" sz="1800" dirty="0">
              <a:solidFill>
                <a:schemeClr val="tx1"/>
              </a:solidFill>
            </a:endParaRPr>
          </a:p>
        </p:txBody>
      </p:sp>
    </p:spTree>
    <p:extLst>
      <p:ext uri="{BB962C8B-B14F-4D97-AF65-F5344CB8AC3E}">
        <p14:creationId xmlns:p14="http://schemas.microsoft.com/office/powerpoint/2010/main" val="96599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更新の例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関係変数</a:t>
            </a:r>
            <a:r>
              <a:rPr lang="en-US" altLang="ja-JP" dirty="0" smtClean="0"/>
              <a:t> S </a:t>
            </a:r>
            <a:r>
              <a:rPr lang="ja-JP" altLang="en-US" dirty="0" smtClean="0"/>
              <a:t>に対する整合性制約として</a:t>
            </a:r>
            <a:r>
              <a:rPr lang="en-US" altLang="ja-JP" dirty="0" smtClean="0"/>
              <a:t/>
            </a:r>
            <a:br>
              <a:rPr lang="en-US" altLang="ja-JP" dirty="0" smtClean="0"/>
            </a:br>
            <a:r>
              <a:rPr lang="ja-JP" altLang="en-US" dirty="0" smtClean="0"/>
              <a:t>「サプライヤ</a:t>
            </a:r>
            <a:r>
              <a:rPr lang="en-US" altLang="ja-JP" dirty="0" smtClean="0"/>
              <a:t> S1, S4 </a:t>
            </a:r>
            <a:r>
              <a:rPr lang="ja-JP" altLang="en-US" dirty="0" smtClean="0"/>
              <a:t>の所在地が常に同じである」を仮定</a:t>
            </a:r>
            <a:endParaRPr lang="en-US" altLang="ja-JP" dirty="0" smtClean="0"/>
          </a:p>
          <a:p>
            <a:pPr lvl="1"/>
            <a:r>
              <a:rPr lang="en-US" altLang="ja-JP" dirty="0"/>
              <a:t>S1, S4 </a:t>
            </a:r>
            <a:r>
              <a:rPr lang="ja-JP" altLang="en-US" dirty="0"/>
              <a:t>のいずれか一つのタプルの</a:t>
            </a:r>
            <a:r>
              <a:rPr lang="ja-JP" altLang="en-US" dirty="0" smtClean="0"/>
              <a:t>所在地</a:t>
            </a:r>
            <a:r>
              <a:rPr lang="en-US" altLang="ja-JP" dirty="0" smtClean="0"/>
              <a:t> (CITY) </a:t>
            </a:r>
            <a:r>
              <a:rPr lang="ja-JP" altLang="en-US" dirty="0" smtClean="0"/>
              <a:t>だけを</a:t>
            </a:r>
            <a:r>
              <a:rPr lang="en-US" altLang="ja-JP" dirty="0" smtClean="0"/>
              <a:t/>
            </a:r>
            <a:br>
              <a:rPr lang="en-US" altLang="ja-JP" dirty="0" smtClean="0"/>
            </a:br>
            <a:r>
              <a:rPr lang="ja-JP" altLang="en-US" dirty="0" smtClean="0"/>
              <a:t>変更</a:t>
            </a:r>
            <a:r>
              <a:rPr lang="ja-JP" altLang="en-US" dirty="0"/>
              <a:t>しようとすると、整合性制約に違反</a:t>
            </a:r>
            <a:r>
              <a:rPr lang="ja-JP" altLang="en-US" dirty="0" smtClean="0"/>
              <a:t>して失敗する</a:t>
            </a:r>
            <a:endParaRPr lang="en-US" altLang="ja-JP" dirty="0" smtClean="0"/>
          </a:p>
          <a:p>
            <a:pPr lvl="1"/>
            <a:endParaRPr lang="en-US" altLang="ja-JP" dirty="0" smtClean="0">
              <a:latin typeface="+mn-ea"/>
              <a:cs typeface="Consolas"/>
            </a:endParaRPr>
          </a:p>
          <a:p>
            <a:pPr lvl="1"/>
            <a:r>
              <a:rPr lang="ja-JP" altLang="en-US" dirty="0" smtClean="0">
                <a:latin typeface="+mn-ea"/>
                <a:cs typeface="Consolas"/>
              </a:rPr>
              <a:t>これらを同時に変更する</a:t>
            </a:r>
            <a:r>
              <a:rPr lang="en-US" altLang="ja-JP" dirty="0">
                <a:latin typeface="Arial Unicode MS"/>
                <a:cs typeface="Arial Unicode MS"/>
              </a:rPr>
              <a:t>SQL</a:t>
            </a:r>
            <a:r>
              <a:rPr lang="ja-JP" altLang="en-US" dirty="0" smtClean="0">
                <a:latin typeface="+mn-ea"/>
                <a:cs typeface="Consolas"/>
              </a:rPr>
              <a:t>クエリ</a:t>
            </a:r>
            <a:endParaRPr lang="en-US" altLang="ja-JP" dirty="0" smtClean="0">
              <a:latin typeface="+mn-ea"/>
              <a:cs typeface="Consolas"/>
            </a:endParaRPr>
          </a:p>
          <a:p>
            <a:pPr lvl="2"/>
            <a:r>
              <a:rPr lang="en-US" altLang="ja-JP" dirty="0" smtClean="0">
                <a:latin typeface="Consolas"/>
                <a:cs typeface="Consolas"/>
              </a:rPr>
              <a:t>update S</a:t>
            </a:r>
            <a:br>
              <a:rPr lang="en-US" altLang="ja-JP" dirty="0" smtClean="0">
                <a:latin typeface="Consolas"/>
                <a:cs typeface="Consolas"/>
              </a:rPr>
            </a:br>
            <a:r>
              <a:rPr lang="en-US" altLang="ja-JP" dirty="0" smtClean="0">
                <a:latin typeface="Consolas"/>
                <a:cs typeface="Consolas"/>
              </a:rPr>
              <a:t>set    CITY = ‘New York’</a:t>
            </a:r>
            <a:br>
              <a:rPr lang="en-US" altLang="ja-JP" dirty="0" smtClean="0">
                <a:latin typeface="Consolas"/>
                <a:cs typeface="Consolas"/>
              </a:rPr>
            </a:br>
            <a:r>
              <a:rPr lang="en-US" altLang="ja-JP" dirty="0" smtClean="0">
                <a:latin typeface="Consolas"/>
                <a:cs typeface="Consolas"/>
              </a:rPr>
              <a:t>where  S.SNO = SNO(‘S1’) or S.SNO = SNO(‘S4’)</a:t>
            </a:r>
          </a:p>
          <a:p>
            <a:pPr lvl="1"/>
            <a:r>
              <a:rPr lang="ja-JP" altLang="en-US" dirty="0" smtClean="0">
                <a:latin typeface="Arial Unicode MS"/>
                <a:cs typeface="Arial Unicode MS"/>
              </a:rPr>
              <a:t>同</a:t>
            </a:r>
            <a:r>
              <a:rPr lang="en-US" altLang="ja-JP" dirty="0" smtClean="0">
                <a:latin typeface="Arial Unicode MS"/>
                <a:cs typeface="Arial Unicode MS"/>
              </a:rPr>
              <a:t> Tutorial D</a:t>
            </a:r>
          </a:p>
          <a:p>
            <a:pPr lvl="2"/>
            <a:r>
              <a:rPr lang="en-US" altLang="ja-JP" dirty="0" smtClean="0">
                <a:latin typeface="Consolas"/>
                <a:cs typeface="Consolas"/>
              </a:rPr>
              <a:t>update S</a:t>
            </a:r>
            <a:br>
              <a:rPr lang="en-US" altLang="ja-JP" dirty="0" smtClean="0">
                <a:latin typeface="Consolas"/>
                <a:cs typeface="Consolas"/>
              </a:rPr>
            </a:br>
            <a:r>
              <a:rPr lang="en-US" altLang="ja-JP" dirty="0" smtClean="0">
                <a:latin typeface="Consolas"/>
                <a:cs typeface="Consolas"/>
              </a:rPr>
              <a:t>where  SNO = SNO(‘S1’)</a:t>
            </a:r>
            <a:r>
              <a:rPr lang="en-US" altLang="ja-JP" dirty="0">
                <a:latin typeface="Consolas"/>
                <a:cs typeface="Consolas"/>
              </a:rPr>
              <a:t> </a:t>
            </a:r>
            <a:r>
              <a:rPr lang="en-US" altLang="ja-JP" dirty="0" smtClean="0">
                <a:latin typeface="Consolas"/>
                <a:cs typeface="Consolas"/>
              </a:rPr>
              <a:t>or SNO = SNO(‘S4’)</a:t>
            </a:r>
            <a:br>
              <a:rPr lang="en-US" altLang="ja-JP" dirty="0" smtClean="0">
                <a:latin typeface="Consolas"/>
                <a:cs typeface="Consolas"/>
              </a:rPr>
            </a:br>
            <a:r>
              <a:rPr lang="en-US" altLang="ja-JP" dirty="0" smtClean="0">
                <a:latin typeface="Consolas"/>
                <a:cs typeface="Consolas"/>
              </a:rPr>
              <a:t>(CITY := ‘New York’)</a:t>
            </a:r>
          </a:p>
          <a:p>
            <a:pPr lvl="1"/>
            <a:endParaRPr lang="en-US" altLang="ja-JP" dirty="0" smtClean="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4.1</a:t>
            </a:r>
            <a:endParaRPr kumimoji="1" lang="ja-JP" altLang="en-US" sz="1800" dirty="0">
              <a:solidFill>
                <a:schemeClr val="tx1"/>
              </a:solidFill>
            </a:endParaRPr>
          </a:p>
        </p:txBody>
      </p:sp>
    </p:spTree>
    <p:extLst>
      <p:ext uri="{BB962C8B-B14F-4D97-AF65-F5344CB8AC3E}">
        <p14:creationId xmlns:p14="http://schemas.microsoft.com/office/powerpoint/2010/main" val="319094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候補キー</a:t>
            </a:r>
            <a:r>
              <a:rPr kumimoji="1" lang="en-US" altLang="ja-JP" dirty="0" smtClean="0"/>
              <a:t> (</a:t>
            </a:r>
            <a:r>
              <a:rPr kumimoji="1" lang="ja-JP" altLang="en-US" dirty="0" smtClean="0"/>
              <a:t>キー</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関係変数</a:t>
            </a:r>
            <a:r>
              <a:rPr kumimoji="1" lang="en-US" altLang="ja-JP" dirty="0" smtClean="0"/>
              <a:t> R </a:t>
            </a:r>
            <a:r>
              <a:rPr kumimoji="1" lang="ja-JP" altLang="en-US" dirty="0" smtClean="0"/>
              <a:t>の見出し</a:t>
            </a:r>
            <a:r>
              <a:rPr lang="ja-JP" altLang="en-US" dirty="0" smtClean="0"/>
              <a:t>の部分集合</a:t>
            </a:r>
            <a:r>
              <a:rPr lang="en-US" altLang="ja-JP" dirty="0" smtClean="0"/>
              <a:t> K </a:t>
            </a:r>
            <a:r>
              <a:rPr lang="ja-JP" altLang="en-US" dirty="0" smtClean="0"/>
              <a:t>が候補キーである</a:t>
            </a:r>
            <a:endParaRPr lang="en-US" altLang="ja-JP" dirty="0" smtClean="0"/>
          </a:p>
          <a:p>
            <a:pPr lvl="1"/>
            <a:r>
              <a:rPr kumimoji="1" lang="ja-JP" altLang="en-US" dirty="0" smtClean="0"/>
              <a:t>一意性</a:t>
            </a:r>
            <a:r>
              <a:rPr kumimoji="1" lang="en-US" altLang="ja-JP" dirty="0" smtClean="0"/>
              <a:t>: R </a:t>
            </a:r>
            <a:r>
              <a:rPr kumimoji="1" lang="ja-JP" altLang="en-US" dirty="0" smtClean="0"/>
              <a:t>が取り得る値に、</a:t>
            </a:r>
            <a:r>
              <a:rPr kumimoji="1" lang="en-US" altLang="ja-JP" dirty="0" smtClean="0"/>
              <a:t>K </a:t>
            </a:r>
            <a:r>
              <a:rPr kumimoji="1" lang="ja-JP" altLang="en-US" dirty="0" smtClean="0"/>
              <a:t>の値が同じ複数の</a:t>
            </a:r>
            <a:r>
              <a:rPr kumimoji="1" lang="en-US" altLang="ja-JP" dirty="0" smtClean="0"/>
              <a:t/>
            </a:r>
            <a:br>
              <a:rPr kumimoji="1" lang="en-US" altLang="ja-JP" dirty="0" smtClean="0"/>
            </a:br>
            <a:r>
              <a:rPr kumimoji="1" lang="en-US" altLang="ja-JP" dirty="0" smtClean="0"/>
              <a:t>		</a:t>
            </a:r>
            <a:r>
              <a:rPr kumimoji="1" lang="ja-JP" altLang="en-US" dirty="0" smtClean="0"/>
              <a:t>タプルが含まれることはない</a:t>
            </a:r>
            <a:endParaRPr kumimoji="1" lang="en-US" altLang="ja-JP" dirty="0" smtClean="0"/>
          </a:p>
          <a:p>
            <a:pPr lvl="1"/>
            <a:r>
              <a:rPr lang="ja-JP" altLang="en-US" dirty="0" smtClean="0"/>
              <a:t>既約性</a:t>
            </a:r>
            <a:r>
              <a:rPr lang="en-US" altLang="ja-JP" dirty="0" smtClean="0"/>
              <a:t>: </a:t>
            </a:r>
            <a:r>
              <a:rPr lang="ja-JP" altLang="en-US" dirty="0" smtClean="0"/>
              <a:t>一意性を持つ</a:t>
            </a:r>
            <a:r>
              <a:rPr lang="en-US" altLang="ja-JP" dirty="0" smtClean="0"/>
              <a:t> K </a:t>
            </a:r>
            <a:r>
              <a:rPr lang="ja-JP" altLang="en-US" dirty="0" smtClean="0"/>
              <a:t>の真部分集合は存在しない</a:t>
            </a:r>
            <a:endParaRPr lang="en-US" altLang="ja-JP" dirty="0" smtClean="0"/>
          </a:p>
          <a:p>
            <a:endParaRPr kumimoji="1" lang="en-US" altLang="ja-JP" dirty="0" smtClean="0"/>
          </a:p>
          <a:p>
            <a:r>
              <a:rPr lang="ja-JP" altLang="en-US" dirty="0" smtClean="0"/>
              <a:t>キーの概念は、関係値ではなく関係変数に対するもの</a:t>
            </a:r>
            <a:endParaRPr lang="en-US" altLang="ja-JP" dirty="0" smtClean="0"/>
          </a:p>
          <a:p>
            <a:pPr lvl="1"/>
            <a:r>
              <a:rPr kumimoji="1" lang="ja-JP" altLang="en-US" dirty="0" smtClean="0"/>
              <a:t>整合性制約は、関係変数の不適切な更新を抑制するもの</a:t>
            </a:r>
            <a:endParaRPr kumimoji="1" lang="en-US" altLang="ja-JP" dirty="0" smtClean="0"/>
          </a:p>
          <a:p>
            <a:r>
              <a:rPr kumimoji="1" lang="ja-JP" altLang="en-US" dirty="0" smtClean="0"/>
              <a:t>任意の関係変数に、</a:t>
            </a:r>
            <a:r>
              <a:rPr lang="ja-JP" altLang="en-US" dirty="0"/>
              <a:t>一つ以上の</a:t>
            </a:r>
            <a:r>
              <a:rPr kumimoji="1" lang="ja-JP" altLang="en-US" dirty="0" smtClean="0"/>
              <a:t>キーが存在</a:t>
            </a:r>
            <a:endParaRPr kumimoji="1" lang="en-US" altLang="ja-JP" dirty="0" smtClean="0"/>
          </a:p>
          <a:p>
            <a:pPr lvl="1"/>
            <a:r>
              <a:rPr lang="ja-JP" altLang="en-US" dirty="0" smtClean="0"/>
              <a:t>少なくとも、全ての属性の組が一意性を有する</a:t>
            </a:r>
            <a:endParaRPr lang="en-US" altLang="ja-JP" dirty="0" smtClean="0"/>
          </a:p>
          <a:p>
            <a:pPr lvl="1"/>
            <a:r>
              <a:rPr kumimoji="1" lang="ja-JP" altLang="en-US" dirty="0" smtClean="0"/>
              <a:t>それが既約であるか、既約な真部分集合が存在</a:t>
            </a:r>
            <a:endParaRPr kumimoji="1" lang="en-US" altLang="ja-JP" dirty="0" smtClean="0"/>
          </a:p>
          <a:p>
            <a:r>
              <a:rPr lang="ja-JP" altLang="en-US" dirty="0" smtClean="0"/>
              <a:t>キー値もタプルである</a:t>
            </a:r>
            <a:endParaRPr lang="en-US" altLang="ja-JP" dirty="0" smtClean="0"/>
          </a:p>
          <a:p>
            <a:pPr lvl="1"/>
            <a:r>
              <a:rPr kumimoji="1" lang="ja-JP" altLang="en-US" dirty="0" smtClean="0"/>
              <a:t>タプルの真部分集合もタプルであるため</a:t>
            </a:r>
            <a:endParaRPr kumimoji="1" lang="ja-JP" altLang="en-US" dirty="0"/>
          </a:p>
        </p:txBody>
      </p:sp>
      <p:sp>
        <p:nvSpPr>
          <p:cNvPr id="4" name="テキスト ボックス 3"/>
          <p:cNvSpPr txBox="1"/>
          <p:nvPr/>
        </p:nvSpPr>
        <p:spPr>
          <a:xfrm>
            <a:off x="0" y="0"/>
            <a:ext cx="505555" cy="369332"/>
          </a:xfrm>
          <a:prstGeom prst="rect">
            <a:avLst/>
          </a:prstGeom>
          <a:noFill/>
        </p:spPr>
        <p:txBody>
          <a:bodyPr wrap="none" rtlCol="0" anchor="ctr">
            <a:spAutoFit/>
          </a:bodyPr>
          <a:lstStyle/>
          <a:p>
            <a:pPr algn="l"/>
            <a:r>
              <a:rPr kumimoji="1" lang="en-US" altLang="ja-JP" sz="1800" dirty="0" smtClean="0">
                <a:solidFill>
                  <a:schemeClr val="tx1"/>
                </a:solidFill>
              </a:rPr>
              <a:t>4.2</a:t>
            </a:r>
            <a:endParaRPr kumimoji="1" lang="ja-JP" altLang="en-US" sz="1800" dirty="0">
              <a:solidFill>
                <a:schemeClr val="tx1"/>
              </a:solidFill>
            </a:endParaRPr>
          </a:p>
        </p:txBody>
      </p:sp>
    </p:spTree>
    <p:extLst>
      <p:ext uri="{BB962C8B-B14F-4D97-AF65-F5344CB8AC3E}">
        <p14:creationId xmlns:p14="http://schemas.microsoft.com/office/powerpoint/2010/main" val="3066584104"/>
      </p:ext>
    </p:extLst>
  </p:cSld>
  <p:clrMapOvr>
    <a:masterClrMapping/>
  </p:clrMapOvr>
</p:sld>
</file>

<file path=ppt/theme/theme1.xml><?xml version="1.0" encoding="utf-8"?>
<a:theme xmlns:a="http://schemas.openxmlformats.org/drawingml/2006/main" name="darkblue">
  <a:themeElements>
    <a:clrScheme name="ユーザー設定 3">
      <a:dk1>
        <a:srgbClr val="FFFFFF"/>
      </a:dk1>
      <a:lt1>
        <a:srgbClr val="000000"/>
      </a:lt1>
      <a:dk2>
        <a:srgbClr val="FFFFFF"/>
      </a:dk2>
      <a:lt2>
        <a:srgbClr val="0000B1"/>
      </a:lt2>
      <a:accent1>
        <a:srgbClr val="DAFFB9"/>
      </a:accent1>
      <a:accent2>
        <a:srgbClr val="ED8C29"/>
      </a:accent2>
      <a:accent3>
        <a:srgbClr val="FC0006"/>
      </a:accent3>
      <a:accent4>
        <a:srgbClr val="FC5FFF"/>
      </a:accent4>
      <a:accent5>
        <a:srgbClr val="139202"/>
      </a:accent5>
      <a:accent6>
        <a:srgbClr val="0B65FF"/>
      </a:accent6>
      <a:hlink>
        <a:srgbClr val="5EFFFF"/>
      </a:hlink>
      <a:folHlink>
        <a:srgbClr val="5FFFFF"/>
      </a:folHlink>
    </a:clrScheme>
    <a:fontScheme name="darkblue">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88349" tIns="44175" rIns="88349" bIns="44175" numCol="1" rtlCol="0" anchor="ctr" anchorCtr="0" compatLnSpc="1">
        <a:prstTxWarp prst="textNoShape">
          <a:avLst/>
        </a:prstTxWarp>
        <a:spAutoFit/>
      </a:bodyPr>
      <a:lstStyle>
        <a:defPPr>
          <a:defRPr kumimoji="1" dirty="0">
            <a:solidFill>
              <a:schemeClr val="tx1"/>
            </a:solidFill>
          </a:defRPr>
        </a:defPPr>
      </a:lstStyle>
    </a:spDef>
    <a:lnDef>
      <a:spPr bwMode="auto">
        <a:xfrm>
          <a:off x="0" y="0"/>
          <a:ext cx="1" cy="1"/>
        </a:xfrm>
        <a:custGeom>
          <a:avLst/>
          <a:gdLst/>
          <a:ahLst/>
          <a:cxnLst/>
          <a:rect l="0" t="0" r="0" b="0"/>
          <a:pathLst/>
        </a:custGeom>
        <a:solidFill>
          <a:srgbClr val="E1E1FF"/>
        </a:solidFill>
        <a:ln w="19050" cap="flat" cmpd="sng" algn="ctr">
          <a:solidFill>
            <a:schemeClr val="tx1"/>
          </a:solidFill>
          <a:prstDash val="solid"/>
          <a:round/>
          <a:headEnd type="none" w="med" len="med"/>
          <a:tailEnd type="none" w="med" len="med"/>
        </a:ln>
        <a:effectLst/>
      </a:spPr>
      <a:bodyPr vert="horz" wrap="none" lIns="88349" tIns="44175" rIns="88349" bIns="44175"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darkblue 1">
        <a:dk1>
          <a:srgbClr val="000066"/>
        </a:dk1>
        <a:lt1>
          <a:srgbClr val="F2F2F2"/>
        </a:lt1>
        <a:dk2>
          <a:srgbClr val="00009F"/>
        </a:dk2>
        <a:lt2>
          <a:srgbClr val="FFCC66"/>
        </a:lt2>
        <a:accent1>
          <a:srgbClr val="9FFF7F"/>
        </a:accent1>
        <a:accent2>
          <a:srgbClr val="FFFFAF"/>
        </a:accent2>
        <a:accent3>
          <a:srgbClr val="AAAACD"/>
        </a:accent3>
        <a:accent4>
          <a:srgbClr val="CFCFCF"/>
        </a:accent4>
        <a:accent5>
          <a:srgbClr val="CDFFC0"/>
        </a:accent5>
        <a:accent6>
          <a:srgbClr val="E7E79E"/>
        </a:accent6>
        <a:hlink>
          <a:srgbClr val="9FFFFF"/>
        </a:hlink>
        <a:folHlink>
          <a:srgbClr val="FFFF00"/>
        </a:folHlink>
      </a:clrScheme>
      <a:clrMap bg1="dk2" tx1="lt1" bg2="dk1" tx2="lt2" accent1="accent1" accent2="accent2" accent3="accent3" accent4="accent4" accent5="accent5" accent6="accent6" hlink="hlink" folHlink="folHlink"/>
    </a:extraClrScheme>
    <a:extraClrScheme>
      <a:clrScheme name="darkblue 2">
        <a:dk1>
          <a:srgbClr val="000000"/>
        </a:dk1>
        <a:lt1>
          <a:srgbClr val="FFFFFF"/>
        </a:lt1>
        <a:dk2>
          <a:srgbClr val="0000FF"/>
        </a:dk2>
        <a:lt2>
          <a:srgbClr val="FFFFFF"/>
        </a:lt2>
        <a:accent1>
          <a:srgbClr val="00BF00"/>
        </a:accent1>
        <a:accent2>
          <a:srgbClr val="FF6600"/>
        </a:accent2>
        <a:accent3>
          <a:srgbClr val="FFFFFF"/>
        </a:accent3>
        <a:accent4>
          <a:srgbClr val="000000"/>
        </a:accent4>
        <a:accent5>
          <a:srgbClr val="AADCAA"/>
        </a:accent5>
        <a:accent6>
          <a:srgbClr val="E75C00"/>
        </a:accent6>
        <a:hlink>
          <a:srgbClr val="3366FF"/>
        </a:hlink>
        <a:folHlink>
          <a:srgbClr val="FF0000"/>
        </a:folHlink>
      </a:clrScheme>
      <a:clrMap bg1="lt1" tx1="dk1" bg2="lt2" tx2="dk2" accent1="accent1" accent2="accent2" accent3="accent3" accent4="accent4" accent5="accent5" accent6="accent6" hlink="hlink" folHlink="folHlink"/>
    </a:extraClrScheme>
    <a:extraClrScheme>
      <a:clrScheme name="darkblue 3">
        <a:dk1>
          <a:srgbClr val="000000"/>
        </a:dk1>
        <a:lt1>
          <a:srgbClr val="EFEFEF"/>
        </a:lt1>
        <a:dk2>
          <a:srgbClr val="000066"/>
        </a:dk2>
        <a:lt2>
          <a:srgbClr val="FFCC66"/>
        </a:lt2>
        <a:accent1>
          <a:srgbClr val="9FFF7F"/>
        </a:accent1>
        <a:accent2>
          <a:srgbClr val="FFFFAF"/>
        </a:accent2>
        <a:accent3>
          <a:srgbClr val="AAAAB8"/>
        </a:accent3>
        <a:accent4>
          <a:srgbClr val="CCCCCC"/>
        </a:accent4>
        <a:accent5>
          <a:srgbClr val="CDFFC0"/>
        </a:accent5>
        <a:accent6>
          <a:srgbClr val="E7E79E"/>
        </a:accent6>
        <a:hlink>
          <a:srgbClr val="9FFFFF"/>
        </a:hlink>
        <a:folHlink>
          <a:srgbClr val="FFFF00"/>
        </a:folHlink>
      </a:clrScheme>
      <a:clrMap bg1="dk2" tx1="lt1" bg2="dk1" tx2="lt2" accent1="accent1" accent2="accent2" accent3="accent3" accent4="accent4" accent5="accent5" accent6="accent6" hlink="hlink" folHlink="folHlink"/>
    </a:extraClrScheme>
    <a:extraClrScheme>
      <a:clrScheme name="darkblue 4">
        <a:dk1>
          <a:srgbClr val="000000"/>
        </a:dk1>
        <a:lt1>
          <a:srgbClr val="EFEFEF"/>
        </a:lt1>
        <a:dk2>
          <a:srgbClr val="000066"/>
        </a:dk2>
        <a:lt2>
          <a:srgbClr val="FFCA61"/>
        </a:lt2>
        <a:accent1>
          <a:srgbClr val="9FFF7F"/>
        </a:accent1>
        <a:accent2>
          <a:srgbClr val="FFFFAF"/>
        </a:accent2>
        <a:accent3>
          <a:srgbClr val="AAAAB8"/>
        </a:accent3>
        <a:accent4>
          <a:srgbClr val="CCCCCC"/>
        </a:accent4>
        <a:accent5>
          <a:srgbClr val="CDFFC0"/>
        </a:accent5>
        <a:accent6>
          <a:srgbClr val="E7E79E"/>
        </a:accent6>
        <a:hlink>
          <a:srgbClr val="9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darkblue</Template>
  <TotalTime>15267</TotalTime>
  <Words>983</Words>
  <Application>Microsoft Macintosh PowerPoint</Application>
  <PresentationFormat>ユーザー設定</PresentationFormat>
  <Paragraphs>235</Paragraphs>
  <Slides>26</Slides>
  <Notes>0</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darkblue</vt:lpstr>
      <vt:lpstr>東京理科大学 理学部 数理情報科学科  情報処理1 #05: 関係変数</vt:lpstr>
      <vt:lpstr>4章 関係変数</vt:lpstr>
      <vt:lpstr>本章の話題</vt:lpstr>
      <vt:lpstr>例として用いる基底関係変数</vt:lpstr>
      <vt:lpstr>関係データベースの例</vt:lpstr>
      <vt:lpstr>関係データベースの例</vt:lpstr>
      <vt:lpstr>更新操作</vt:lpstr>
      <vt:lpstr>更新の例</vt:lpstr>
      <vt:lpstr>候補キー (キー)</vt:lpstr>
      <vt:lpstr>候補キー (キー)</vt:lpstr>
      <vt:lpstr>関数従属性</vt:lpstr>
      <vt:lpstr>外部キー</vt:lpstr>
      <vt:lpstr>外部キーと参照動作</vt:lpstr>
      <vt:lpstr>ビュー</vt:lpstr>
      <vt:lpstr>交換可能性の原理</vt:lpstr>
      <vt:lpstr>交換可能性の原理</vt:lpstr>
      <vt:lpstr>ビューの取得 (SQL)</vt:lpstr>
      <vt:lpstr>ビューの更新</vt:lpstr>
      <vt:lpstr>その他の注意点</vt:lpstr>
      <vt:lpstr>その他の注意点</vt:lpstr>
      <vt:lpstr>関係変数と述語</vt:lpstr>
      <vt:lpstr>関係変数と述語</vt:lpstr>
      <vt:lpstr>関係式と述語</vt:lpstr>
      <vt:lpstr>関係と型</vt:lpstr>
      <vt:lpstr>論理体系としての関係モデル</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Siena.</dc:creator>
  <cp:lastModifiedBy>山本 徳秀</cp:lastModifiedBy>
  <cp:revision>2129</cp:revision>
  <cp:lastPrinted>2000-07-21T07:47:07Z</cp:lastPrinted>
  <dcterms:created xsi:type="dcterms:W3CDTF">2004-10-01T19:46:39Z</dcterms:created>
  <dcterms:modified xsi:type="dcterms:W3CDTF">2015-05-13T23:22:09Z</dcterms:modified>
</cp:coreProperties>
</file>