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36"/>
  </p:notesMasterIdLst>
  <p:handoutMasterIdLst>
    <p:handoutMasterId r:id="rId37"/>
  </p:handoutMasterIdLst>
  <p:sldIdLst>
    <p:sldId id="373" r:id="rId2"/>
    <p:sldId id="344" r:id="rId3"/>
    <p:sldId id="345" r:id="rId4"/>
    <p:sldId id="348" r:id="rId5"/>
    <p:sldId id="347" r:id="rId6"/>
    <p:sldId id="349" r:id="rId7"/>
    <p:sldId id="350" r:id="rId8"/>
    <p:sldId id="378" r:id="rId9"/>
    <p:sldId id="386" r:id="rId10"/>
    <p:sldId id="379" r:id="rId11"/>
    <p:sldId id="380" r:id="rId12"/>
    <p:sldId id="381" r:id="rId13"/>
    <p:sldId id="383" r:id="rId14"/>
    <p:sldId id="385" r:id="rId15"/>
    <p:sldId id="352" r:id="rId16"/>
    <p:sldId id="333" r:id="rId17"/>
    <p:sldId id="351" r:id="rId18"/>
    <p:sldId id="334" r:id="rId19"/>
    <p:sldId id="354" r:id="rId20"/>
    <p:sldId id="387" r:id="rId21"/>
    <p:sldId id="355" r:id="rId22"/>
    <p:sldId id="388" r:id="rId23"/>
    <p:sldId id="356" r:id="rId24"/>
    <p:sldId id="336" r:id="rId25"/>
    <p:sldId id="339" r:id="rId26"/>
    <p:sldId id="358" r:id="rId27"/>
    <p:sldId id="359" r:id="rId28"/>
    <p:sldId id="360" r:id="rId29"/>
    <p:sldId id="371" r:id="rId30"/>
    <p:sldId id="361" r:id="rId31"/>
    <p:sldId id="362" r:id="rId32"/>
    <p:sldId id="369" r:id="rId33"/>
    <p:sldId id="363" r:id="rId34"/>
    <p:sldId id="364" r:id="rId35"/>
  </p:sldIdLst>
  <p:sldSz cx="9525000" cy="6858000"/>
  <p:notesSz cx="6797675" cy="9926638"/>
  <p:defaultTextStyle>
    <a:defPPr>
      <a:defRPr lang="ja-JP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0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F8"/>
    <a:srgbClr val="ECECFA"/>
    <a:srgbClr val="FF0000"/>
    <a:srgbClr val="FFCCFF"/>
    <a:srgbClr val="9FFF7F"/>
    <a:srgbClr val="CCFFFF"/>
    <a:srgbClr val="CCECFF"/>
    <a:srgbClr val="AD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7" y="58"/>
      </p:cViewPr>
      <p:guideLst>
        <p:guide orient="horz" pos="2161"/>
        <p:guide pos="30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564" y="194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>
            <a:lvl1pPr algn="l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b" anchorCtr="0" compatLnSpc="1">
            <a:prstTxWarp prst="textNoShape">
              <a:avLst/>
            </a:prstTxWarp>
          </a:bodyPr>
          <a:lstStyle>
            <a:lvl1pPr algn="l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anose="020B0604020202020204" pitchFamily="50" charset="-128"/>
              </a:defRPr>
            </a:lvl1pPr>
          </a:lstStyle>
          <a:p>
            <a:fld id="{593A7FB8-A18A-4C02-BF37-F6A5DE789A9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3224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>
            <a:lvl1pPr algn="l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1028"/>
          <p:cNvSpPr>
            <a:spLocks noChangeArrowheads="1"/>
          </p:cNvSpPr>
          <p:nvPr>
            <p:ph type="sldImg" idx="2"/>
          </p:nvPr>
        </p:nvSpPr>
        <p:spPr bwMode="auto">
          <a:xfrm>
            <a:off x="817563" y="746125"/>
            <a:ext cx="5165725" cy="372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b" anchorCtr="0" compatLnSpc="1">
            <a:prstTxWarp prst="textNoShape">
              <a:avLst/>
            </a:prstTxWarp>
          </a:bodyPr>
          <a:lstStyle>
            <a:lvl1pPr algn="l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anose="020B0604020202020204" pitchFamily="50" charset="-128"/>
              </a:defRPr>
            </a:lvl1pPr>
          </a:lstStyle>
          <a:p>
            <a:fld id="{760083E7-3F74-456B-B0C4-73255735B19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875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917700"/>
            <a:ext cx="8096250" cy="14351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ja-JP" altLang="en-US" noProof="0" smtClean="0"/>
              <a:t>マスター</a:t>
            </a:r>
            <a:r>
              <a:rPr lang="en-US" altLang="ja-JP" noProof="0" smtClean="0"/>
              <a:t> </a:t>
            </a:r>
            <a:r>
              <a:rPr lang="ja-JP" altLang="en-US" noProof="0" smtClean="0"/>
              <a:t>タイトルの書式設定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352925"/>
            <a:ext cx="6667500" cy="1222375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ja-JP" altLang="en-US" noProof="0" smtClean="0"/>
              <a:t>マスター</a:t>
            </a:r>
            <a:r>
              <a:rPr lang="en-US" altLang="ja-JP" noProof="0" smtClean="0"/>
              <a:t> </a:t>
            </a:r>
            <a:r>
              <a:rPr lang="ja-JP" altLang="en-US" noProof="0" smtClean="0"/>
              <a:t>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4375" y="6248400"/>
            <a:ext cx="1984375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8349" tIns="44175" rIns="88349" bIns="44175" numCol="1" anchor="t" anchorCtr="0" compatLnSpc="1">
            <a:prstTxWarp prst="textNoShape">
              <a:avLst/>
            </a:prstTxWarp>
          </a:bodyPr>
          <a:lstStyle>
            <a:lvl1pPr algn="l" defTabSz="884238">
              <a:defRPr kumimoji="1" sz="1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54375" y="6248400"/>
            <a:ext cx="30162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8349" tIns="44175" rIns="88349" bIns="44175" numCol="1" anchor="t" anchorCtr="0" compatLnSpc="1">
            <a:prstTxWarp prst="textNoShape">
              <a:avLst/>
            </a:prstTxWarp>
          </a:bodyPr>
          <a:lstStyle>
            <a:lvl1pPr defTabSz="884238">
              <a:defRPr kumimoji="1" sz="1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26250" y="6248400"/>
            <a:ext cx="1984375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8349" tIns="44175" rIns="88349" bIns="44175" numCol="1" anchor="t" anchorCtr="0" compatLnSpc="1">
            <a:prstTxWarp prst="textNoShape">
              <a:avLst/>
            </a:prstTxWarp>
          </a:bodyPr>
          <a:lstStyle>
            <a:lvl1pPr algn="r" defTabSz="884238">
              <a:defRPr kumimoji="1" sz="1400">
                <a:latin typeface="Times New Roman" panose="02020603050405020304" pitchFamily="18" charset="0"/>
              </a:defRPr>
            </a:lvl1pPr>
          </a:lstStyle>
          <a:p>
            <a:fld id="{01203ADB-8952-4348-A958-F650B2EADEC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38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47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81825" y="425450"/>
            <a:ext cx="2219325" cy="623728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23850" y="425450"/>
            <a:ext cx="6505575" cy="62372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801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432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2475" y="4406900"/>
            <a:ext cx="80962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2475" y="2906713"/>
            <a:ext cx="80962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555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23850" y="1182688"/>
            <a:ext cx="4362450" cy="548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38700" y="1182688"/>
            <a:ext cx="4362450" cy="548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543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6250" y="274638"/>
            <a:ext cx="85725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6250" y="1535113"/>
            <a:ext cx="42084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6250" y="2174875"/>
            <a:ext cx="42084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38700" y="1535113"/>
            <a:ext cx="42100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38700" y="2174875"/>
            <a:ext cx="42100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836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500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53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6250" y="273050"/>
            <a:ext cx="31337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4275" y="273050"/>
            <a:ext cx="53244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6250" y="1435100"/>
            <a:ext cx="31337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5834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66900" y="4800600"/>
            <a:ext cx="5715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66900" y="612775"/>
            <a:ext cx="5715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66900" y="5367338"/>
            <a:ext cx="5715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75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425450"/>
            <a:ext cx="884237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8349" tIns="44175" rIns="88349" bIns="441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82688"/>
            <a:ext cx="8877300" cy="548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8349" tIns="44175" rIns="88349" bIns="44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884238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84238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Unicode MS" charset="0"/>
          <a:ea typeface="ＭＳ Ｐゴシック" charset="0"/>
          <a:cs typeface="ＭＳ Ｐゴシック" charset="0"/>
        </a:defRPr>
      </a:lvl2pPr>
      <a:lvl3pPr algn="ctr" defTabSz="884238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Unicode MS" charset="0"/>
          <a:ea typeface="ＭＳ Ｐゴシック" charset="0"/>
          <a:cs typeface="ＭＳ Ｐゴシック" charset="0"/>
        </a:defRPr>
      </a:lvl3pPr>
      <a:lvl4pPr algn="ctr" defTabSz="884238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Unicode MS" charset="0"/>
          <a:ea typeface="ＭＳ Ｐゴシック" charset="0"/>
          <a:cs typeface="ＭＳ Ｐゴシック" charset="0"/>
        </a:defRPr>
      </a:lvl4pPr>
      <a:lvl5pPr algn="ctr" defTabSz="884238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Unicode MS" charset="0"/>
          <a:ea typeface="ＭＳ Ｐゴシック" charset="0"/>
          <a:cs typeface="ＭＳ Ｐゴシック" charset="0"/>
        </a:defRPr>
      </a:lvl5pPr>
      <a:lvl6pPr marL="457200" algn="ctr" defTabSz="88423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charset="0"/>
          <a:ea typeface="ＭＳ Ｐゴシック" charset="0"/>
          <a:cs typeface="ＭＳ Ｐゴシック" charset="0"/>
        </a:defRPr>
      </a:lvl6pPr>
      <a:lvl7pPr marL="914400" algn="ctr" defTabSz="88423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charset="0"/>
          <a:ea typeface="ＭＳ Ｐゴシック" charset="0"/>
          <a:cs typeface="ＭＳ Ｐゴシック" charset="0"/>
        </a:defRPr>
      </a:lvl7pPr>
      <a:lvl8pPr marL="1371600" algn="ctr" defTabSz="88423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charset="0"/>
          <a:ea typeface="ＭＳ Ｐゴシック" charset="0"/>
          <a:cs typeface="ＭＳ Ｐゴシック" charset="0"/>
        </a:defRPr>
      </a:lvl8pPr>
      <a:lvl9pPr marL="1828800" algn="ctr" defTabSz="88423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charset="0"/>
          <a:ea typeface="ＭＳ Ｐゴシック" charset="0"/>
          <a:cs typeface="ＭＳ Ｐゴシック" charset="0"/>
        </a:defRPr>
      </a:lvl9pPr>
    </p:titleStyle>
    <p:bodyStyle>
      <a:lvl1pPr marL="331788" indent="-331788" algn="l" defTabSz="884238" rtl="0" fontAlgn="base">
        <a:spcBef>
          <a:spcPct val="10000"/>
        </a:spcBef>
        <a:spcAft>
          <a:spcPct val="0"/>
        </a:spcAft>
        <a:buChar char="•"/>
        <a:defRPr kumimoji="1" sz="2800">
          <a:solidFill>
            <a:schemeClr val="accent2"/>
          </a:solidFill>
          <a:latin typeface="+mn-lt"/>
          <a:ea typeface="+mn-ea"/>
          <a:cs typeface="+mn-cs"/>
        </a:defRPr>
      </a:lvl1pPr>
      <a:lvl2pPr marL="717550" indent="-276225" algn="l" defTabSz="884238" rtl="0" fontAlgn="base">
        <a:spcBef>
          <a:spcPct val="1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104900" indent="-220663" algn="l" defTabSz="884238" rtl="0" fontAlgn="base">
        <a:spcBef>
          <a:spcPct val="1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46225" indent="-220663" algn="l" defTabSz="884238" rtl="0" fontAlgn="base">
        <a:spcBef>
          <a:spcPct val="1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1987550" indent="-220663" algn="l" defTabSz="884238" rtl="0" fontAlgn="base"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44750" indent="-220663" algn="l" defTabSz="884238" rtl="0" fontAlgn="base"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01950" indent="-220663" algn="l" defTabSz="884238" rtl="0" fontAlgn="base"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359150" indent="-220663" algn="l" defTabSz="884238" rtl="0" fontAlgn="base"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16350" indent="-220663" algn="l" defTabSz="884238" rtl="0" fontAlgn="base"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933450"/>
            <a:ext cx="8096250" cy="2794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kumimoji="0" lang="ja-JP" altLang="en-US" sz="2800" smtClean="0"/>
              <a:t>東京理科大学</a:t>
            </a:r>
            <a:br>
              <a:rPr kumimoji="0" lang="ja-JP" altLang="en-US" sz="2800" smtClean="0"/>
            </a:br>
            <a:r>
              <a:rPr kumimoji="0" lang="ja-JP" altLang="en-US" sz="2800" smtClean="0"/>
              <a:t>理学部 数理情報科学科</a:t>
            </a:r>
            <a:br>
              <a:rPr kumimoji="0" lang="ja-JP" altLang="en-US" sz="2800" smtClean="0"/>
            </a:br>
            <a:r>
              <a:rPr kumimoji="0" lang="ja-JP" altLang="en-US" smtClean="0"/>
              <a:t/>
            </a:r>
            <a:br>
              <a:rPr kumimoji="0" lang="ja-JP" altLang="en-US" smtClean="0"/>
            </a:br>
            <a:r>
              <a:rPr kumimoji="0" lang="ja-JP" altLang="en-US" smtClean="0"/>
              <a:t>情報処理</a:t>
            </a:r>
            <a:r>
              <a:rPr kumimoji="0" lang="en-US" altLang="ja-JP" smtClean="0"/>
              <a:t>1</a:t>
            </a:r>
            <a:br>
              <a:rPr kumimoji="0" lang="en-US" altLang="ja-JP" smtClean="0"/>
            </a:br>
            <a:r>
              <a:rPr kumimoji="0" lang="en-US" altLang="ja-JP" sz="3600" smtClean="0"/>
              <a:t>#06: SQL</a:t>
            </a:r>
          </a:p>
        </p:txBody>
      </p:sp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428750" y="4625975"/>
            <a:ext cx="66675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10000"/>
              </a:spcBef>
            </a:pPr>
            <a:r>
              <a:rPr kumimoji="0" lang="ja-JP" altLang="en-US" sz="2000">
                <a:solidFill>
                  <a:schemeClr val="accent2"/>
                </a:solidFill>
                <a:latin typeface="Arial Unicode MS" panose="020B0604020202020204" pitchFamily="50" charset="-128"/>
              </a:rPr>
              <a:t>非常勤講師</a:t>
            </a:r>
          </a:p>
          <a:p>
            <a:pPr>
              <a:spcBef>
                <a:spcPct val="10000"/>
              </a:spcBef>
            </a:pPr>
            <a:r>
              <a:rPr kumimoji="0" lang="ja-JP" altLang="en-US" sz="3200">
                <a:solidFill>
                  <a:schemeClr val="accent2"/>
                </a:solidFill>
                <a:latin typeface="Arial Unicode MS" panose="020B0604020202020204" pitchFamily="50" charset="-128"/>
              </a:rPr>
              <a:t>山本 徳秀</a:t>
            </a:r>
            <a:br>
              <a:rPr kumimoji="0" lang="ja-JP" altLang="en-US" sz="3200">
                <a:solidFill>
                  <a:schemeClr val="accent2"/>
                </a:solidFill>
                <a:latin typeface="Arial Unicode MS" panose="020B0604020202020204" pitchFamily="50" charset="-128"/>
              </a:rPr>
            </a:br>
            <a:r>
              <a:rPr kumimoji="0" lang="en-US" altLang="ja-JP">
                <a:solidFill>
                  <a:schemeClr val="accent2"/>
                </a:solidFill>
                <a:latin typeface="Arial Unicode MS" panose="020B0604020202020204" pitchFamily="50" charset="-128"/>
              </a:rPr>
              <a:t>&lt;tokushu@rs.tus.ac.jp</a:t>
            </a:r>
            <a:endParaRPr kumimoji="0" lang="en-US" altLang="ja-JP" sz="3200">
              <a:solidFill>
                <a:schemeClr val="accent2"/>
              </a:solidFill>
              <a:latin typeface="Arial Unicode MS" panose="020B060402020202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RVA </a:t>
            </a:r>
            <a:r>
              <a:rPr kumimoji="0" lang="ja-JP" altLang="en-US" smtClean="0"/>
              <a:t>を含めない正規化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概要のみ</a:t>
            </a:r>
            <a:r>
              <a:rPr kumimoji="0" lang="en-US" altLang="ja-JP" smtClean="0"/>
              <a:t>)</a:t>
            </a:r>
          </a:p>
        </p:txBody>
      </p:sp>
      <p:sp>
        <p:nvSpPr>
          <p:cNvPr id="24601" name="Rectangle 3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「１タプル </a:t>
            </a:r>
            <a:r>
              <a:rPr kumimoji="0" lang="en-US" altLang="ja-JP" smtClean="0"/>
              <a:t>= 1</a:t>
            </a:r>
            <a:r>
              <a:rPr kumimoji="0" lang="ja-JP" altLang="en-US" smtClean="0"/>
              <a:t>事実」となるように分解</a:t>
            </a:r>
          </a:p>
        </p:txBody>
      </p:sp>
      <p:graphicFrame>
        <p:nvGraphicFramePr>
          <p:cNvPr id="965795" name="Group 163"/>
          <p:cNvGraphicFramePr>
            <a:graphicFrameLocks noGrp="1"/>
          </p:cNvGraphicFramePr>
          <p:nvPr/>
        </p:nvGraphicFramePr>
        <p:xfrm>
          <a:off x="5719763" y="4106863"/>
          <a:ext cx="3276600" cy="2359025"/>
        </p:xfrm>
        <a:graphic>
          <a:graphicData uri="http://schemas.openxmlformats.org/drawingml/2006/table">
            <a:tbl>
              <a:tblPr/>
              <a:tblGrid>
                <a:gridCol w="1193800"/>
                <a:gridCol w="2082800"/>
              </a:tblGrid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課題番号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課題名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データモデリング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データベース設計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03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SQL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C</a:t>
                      </a: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プログラミング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システムコール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5703" name="Group 71"/>
          <p:cNvGraphicFramePr>
            <a:graphicFrameLocks noGrp="1"/>
          </p:cNvGraphicFramePr>
          <p:nvPr/>
        </p:nvGraphicFramePr>
        <p:xfrm>
          <a:off x="606425" y="2151063"/>
          <a:ext cx="3827463" cy="1328737"/>
        </p:xfrm>
        <a:graphic>
          <a:graphicData uri="http://schemas.openxmlformats.org/drawingml/2006/table">
            <a:tbl>
              <a:tblPr/>
              <a:tblGrid>
                <a:gridCol w="1193800"/>
                <a:gridCol w="1693863"/>
                <a:gridCol w="939800"/>
              </a:tblGrid>
              <a:tr h="542556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科目番号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科目名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単位数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9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001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9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002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プログラミング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5794" name="Group 162"/>
          <p:cNvGraphicFramePr>
            <a:graphicFrameLocks noGrp="1"/>
          </p:cNvGraphicFramePr>
          <p:nvPr/>
        </p:nvGraphicFramePr>
        <p:xfrm>
          <a:off x="8043863" y="1879600"/>
          <a:ext cx="939800" cy="1965325"/>
        </p:xfrm>
        <a:graphic>
          <a:graphicData uri="http://schemas.openxmlformats.org/drawingml/2006/table">
            <a:tbl>
              <a:tblPr/>
              <a:tblGrid>
                <a:gridCol w="939800"/>
              </a:tblGrid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氏名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北山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山田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鈴木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山田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65796" name="AutoShape 164"/>
          <p:cNvCxnSpPr>
            <a:cxnSpLocks noChangeShapeType="1"/>
            <a:endCxn id="14396" idx="1"/>
          </p:cNvCxnSpPr>
          <p:nvPr/>
        </p:nvCxnSpPr>
        <p:spPr bwMode="auto">
          <a:xfrm flipV="1">
            <a:off x="4433888" y="2703513"/>
            <a:ext cx="3298825" cy="1873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5798" name="AutoShape 166"/>
          <p:cNvCxnSpPr>
            <a:cxnSpLocks noChangeShapeType="1"/>
            <a:endCxn id="14397" idx="1"/>
          </p:cNvCxnSpPr>
          <p:nvPr/>
        </p:nvCxnSpPr>
        <p:spPr bwMode="auto">
          <a:xfrm>
            <a:off x="4433888" y="3282950"/>
            <a:ext cx="3298825" cy="1778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6" name="AutoShape 168"/>
          <p:cNvSpPr>
            <a:spLocks/>
          </p:cNvSpPr>
          <p:nvPr/>
        </p:nvSpPr>
        <p:spPr bwMode="auto">
          <a:xfrm>
            <a:off x="7742238" y="2373313"/>
            <a:ext cx="212725" cy="658812"/>
          </a:xfrm>
          <a:prstGeom prst="leftBrace">
            <a:avLst>
              <a:gd name="adj1" fmla="val 2580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14397" name="AutoShape 170"/>
          <p:cNvSpPr>
            <a:spLocks/>
          </p:cNvSpPr>
          <p:nvPr/>
        </p:nvSpPr>
        <p:spPr bwMode="auto">
          <a:xfrm>
            <a:off x="7742238" y="3130550"/>
            <a:ext cx="212725" cy="658813"/>
          </a:xfrm>
          <a:prstGeom prst="leftBrace">
            <a:avLst>
              <a:gd name="adj1" fmla="val 2580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14398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2C35718A-864A-4977-9EB7-1E7A6F3043DB}" type="slidenum">
              <a:rPr lang="en-US" altLang="ja-JP" sz="20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10</a:t>
            </a:fld>
            <a:endParaRPr lang="en-US" altLang="ja-JP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6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6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RVA </a:t>
            </a:r>
            <a:r>
              <a:rPr kumimoji="0" lang="ja-JP" altLang="en-US" smtClean="0"/>
              <a:t>を含めない正規化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概要のみ</a:t>
            </a:r>
            <a:r>
              <a:rPr kumimoji="0" lang="en-US" altLang="ja-JP" smtClean="0"/>
              <a:t>)</a:t>
            </a:r>
          </a:p>
        </p:txBody>
      </p:sp>
      <p:sp>
        <p:nvSpPr>
          <p:cNvPr id="25625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異なる関係のタプル間の関連を保存</a:t>
            </a:r>
          </a:p>
        </p:txBody>
      </p:sp>
      <p:graphicFrame>
        <p:nvGraphicFramePr>
          <p:cNvPr id="966728" name="Group 72"/>
          <p:cNvGraphicFramePr>
            <a:graphicFrameLocks noGrp="1"/>
          </p:cNvGraphicFramePr>
          <p:nvPr/>
        </p:nvGraphicFramePr>
        <p:xfrm>
          <a:off x="5721350" y="4106863"/>
          <a:ext cx="3276600" cy="2359025"/>
        </p:xfrm>
        <a:graphic>
          <a:graphicData uri="http://schemas.openxmlformats.org/drawingml/2006/table">
            <a:tbl>
              <a:tblPr/>
              <a:tblGrid>
                <a:gridCol w="1193800"/>
                <a:gridCol w="2082800"/>
              </a:tblGrid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課題番号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課題名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データモデリング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データベース設計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03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SQL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C</a:t>
                      </a: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プログラミング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システムコール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6690" name="Group 34"/>
          <p:cNvGraphicFramePr>
            <a:graphicFrameLocks noGrp="1"/>
          </p:cNvGraphicFramePr>
          <p:nvPr/>
        </p:nvGraphicFramePr>
        <p:xfrm>
          <a:off x="606425" y="2151063"/>
          <a:ext cx="3827463" cy="1328737"/>
        </p:xfrm>
        <a:graphic>
          <a:graphicData uri="http://schemas.openxmlformats.org/drawingml/2006/table">
            <a:tbl>
              <a:tblPr/>
              <a:tblGrid>
                <a:gridCol w="1193800"/>
                <a:gridCol w="1693863"/>
                <a:gridCol w="939800"/>
              </a:tblGrid>
              <a:tr h="542556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科目番号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科目名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単位数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9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001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9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002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プログラミング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6708" name="Group 52"/>
          <p:cNvGraphicFramePr>
            <a:graphicFrameLocks noGrp="1"/>
          </p:cNvGraphicFramePr>
          <p:nvPr/>
        </p:nvGraphicFramePr>
        <p:xfrm>
          <a:off x="6848475" y="1879600"/>
          <a:ext cx="2133600" cy="1965325"/>
        </p:xfrm>
        <a:graphic>
          <a:graphicData uri="http://schemas.openxmlformats.org/drawingml/2006/table">
            <a:tbl>
              <a:tblPr/>
              <a:tblGrid>
                <a:gridCol w="1193800"/>
                <a:gridCol w="939800"/>
              </a:tblGrid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科目番号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氏名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北山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山田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鈴木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山田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66733" name="AutoShape 77"/>
          <p:cNvCxnSpPr>
            <a:cxnSpLocks noChangeShapeType="1"/>
            <a:endCxn id="15426" idx="1"/>
          </p:cNvCxnSpPr>
          <p:nvPr/>
        </p:nvCxnSpPr>
        <p:spPr bwMode="auto">
          <a:xfrm>
            <a:off x="4433888" y="2890838"/>
            <a:ext cx="957262" cy="19875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6734" name="AutoShape 78"/>
          <p:cNvCxnSpPr>
            <a:cxnSpLocks noChangeShapeType="1"/>
            <a:endCxn id="15427" idx="1"/>
          </p:cNvCxnSpPr>
          <p:nvPr/>
        </p:nvCxnSpPr>
        <p:spPr bwMode="auto">
          <a:xfrm>
            <a:off x="4433888" y="3282950"/>
            <a:ext cx="968375" cy="25717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26" name="AutoShape 79"/>
          <p:cNvSpPr>
            <a:spLocks/>
          </p:cNvSpPr>
          <p:nvPr/>
        </p:nvSpPr>
        <p:spPr bwMode="auto">
          <a:xfrm>
            <a:off x="5400675" y="4548188"/>
            <a:ext cx="212725" cy="658812"/>
          </a:xfrm>
          <a:prstGeom prst="leftBrace">
            <a:avLst>
              <a:gd name="adj1" fmla="val 2580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15427" name="AutoShape 80"/>
          <p:cNvSpPr>
            <a:spLocks/>
          </p:cNvSpPr>
          <p:nvPr/>
        </p:nvSpPr>
        <p:spPr bwMode="auto">
          <a:xfrm>
            <a:off x="5411788" y="5305425"/>
            <a:ext cx="201612" cy="1096963"/>
          </a:xfrm>
          <a:prstGeom prst="leftBrace">
            <a:avLst>
              <a:gd name="adj1" fmla="val 4534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15428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FACBA57D-1DB0-48BB-A310-CF25E0D65493}" type="slidenum">
              <a:rPr lang="en-US" altLang="ja-JP" sz="20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11</a:t>
            </a:fld>
            <a:endParaRPr lang="en-US" altLang="ja-JP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6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6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RVA </a:t>
            </a:r>
            <a:r>
              <a:rPr kumimoji="0" lang="ja-JP" altLang="en-US" smtClean="0"/>
              <a:t>を含めない正規化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概要のみ</a:t>
            </a:r>
            <a:r>
              <a:rPr kumimoji="0" lang="en-US" altLang="ja-JP" smtClean="0"/>
              <a:t>)</a:t>
            </a:r>
          </a:p>
        </p:txBody>
      </p:sp>
      <p:sp>
        <p:nvSpPr>
          <p:cNvPr id="26656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第</a:t>
            </a:r>
            <a:r>
              <a:rPr kumimoji="0" lang="en-US" altLang="ja-JP" smtClean="0"/>
              <a:t>1</a:t>
            </a:r>
            <a:r>
              <a:rPr kumimoji="0" lang="ja-JP" altLang="en-US" smtClean="0"/>
              <a:t>正規形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後に説明する重要な正規形にもなっている</a:t>
            </a:r>
            <a:r>
              <a:rPr kumimoji="0" lang="en-US" altLang="ja-JP" smtClean="0"/>
              <a:t>)</a:t>
            </a:r>
          </a:p>
        </p:txBody>
      </p:sp>
      <p:graphicFrame>
        <p:nvGraphicFramePr>
          <p:cNvPr id="967683" name="Group 3"/>
          <p:cNvGraphicFramePr>
            <a:graphicFrameLocks noGrp="1"/>
          </p:cNvGraphicFramePr>
          <p:nvPr/>
        </p:nvGraphicFramePr>
        <p:xfrm>
          <a:off x="4524375" y="4106863"/>
          <a:ext cx="4470400" cy="2359025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2082800"/>
              </a:tblGrid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科目番号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課題番号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課題名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データモデリング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データベース設計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03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SQL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C</a:t>
                      </a: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プログラミング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システムコール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7714" name="Group 34"/>
          <p:cNvGraphicFramePr>
            <a:graphicFrameLocks noGrp="1"/>
          </p:cNvGraphicFramePr>
          <p:nvPr/>
        </p:nvGraphicFramePr>
        <p:xfrm>
          <a:off x="606425" y="2151063"/>
          <a:ext cx="3827463" cy="1328737"/>
        </p:xfrm>
        <a:graphic>
          <a:graphicData uri="http://schemas.openxmlformats.org/drawingml/2006/table">
            <a:tbl>
              <a:tblPr/>
              <a:tblGrid>
                <a:gridCol w="1193800"/>
                <a:gridCol w="1693863"/>
                <a:gridCol w="939800"/>
              </a:tblGrid>
              <a:tr h="542556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科目番号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科目名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単位数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9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001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9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002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プログラミング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7732" name="Group 52"/>
          <p:cNvGraphicFramePr>
            <a:graphicFrameLocks noGrp="1"/>
          </p:cNvGraphicFramePr>
          <p:nvPr/>
        </p:nvGraphicFramePr>
        <p:xfrm>
          <a:off x="6848475" y="1879600"/>
          <a:ext cx="2133600" cy="1965325"/>
        </p:xfrm>
        <a:graphic>
          <a:graphicData uri="http://schemas.openxmlformats.org/drawingml/2006/table">
            <a:tbl>
              <a:tblPr/>
              <a:tblGrid>
                <a:gridCol w="1193800"/>
                <a:gridCol w="939800"/>
              </a:tblGrid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科目番号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氏名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北山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山田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鈴木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山田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55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CF3A2061-0558-4E64-A5C9-40FF1757C14B}" type="slidenum">
              <a:rPr lang="en-US" altLang="ja-JP" sz="20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12</a:t>
            </a:fld>
            <a:endParaRPr lang="en-US" altLang="ja-JP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主キー</a:t>
            </a:r>
          </a:p>
        </p:txBody>
      </p:sp>
      <p:sp>
        <p:nvSpPr>
          <p:cNvPr id="27680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主キー</a:t>
            </a:r>
          </a:p>
        </p:txBody>
      </p:sp>
      <p:graphicFrame>
        <p:nvGraphicFramePr>
          <p:cNvPr id="973827" name="Group 3"/>
          <p:cNvGraphicFramePr>
            <a:graphicFrameLocks noGrp="1"/>
          </p:cNvGraphicFramePr>
          <p:nvPr/>
        </p:nvGraphicFramePr>
        <p:xfrm>
          <a:off x="4524375" y="4106863"/>
          <a:ext cx="4470400" cy="2359025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2082800"/>
              </a:tblGrid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科目番号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課題番号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課題名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データモデリング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データベース設計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03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SQL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C</a:t>
                      </a: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プログラミング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システムコール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3858" name="Group 34"/>
          <p:cNvGraphicFramePr>
            <a:graphicFrameLocks noGrp="1"/>
          </p:cNvGraphicFramePr>
          <p:nvPr/>
        </p:nvGraphicFramePr>
        <p:xfrm>
          <a:off x="606425" y="2151063"/>
          <a:ext cx="3827463" cy="1328737"/>
        </p:xfrm>
        <a:graphic>
          <a:graphicData uri="http://schemas.openxmlformats.org/drawingml/2006/table">
            <a:tbl>
              <a:tblPr/>
              <a:tblGrid>
                <a:gridCol w="1193800"/>
                <a:gridCol w="1693863"/>
                <a:gridCol w="939800"/>
              </a:tblGrid>
              <a:tr h="542556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科目番号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科目名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単位数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9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001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9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002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プログラミング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3876" name="Group 52"/>
          <p:cNvGraphicFramePr>
            <a:graphicFrameLocks noGrp="1"/>
          </p:cNvGraphicFramePr>
          <p:nvPr/>
        </p:nvGraphicFramePr>
        <p:xfrm>
          <a:off x="5654675" y="1879600"/>
          <a:ext cx="1193800" cy="1965325"/>
        </p:xfrm>
        <a:graphic>
          <a:graphicData uri="http://schemas.openxmlformats.org/drawingml/2006/table">
            <a:tbl>
              <a:tblPr/>
              <a:tblGrid>
                <a:gridCol w="1193800"/>
              </a:tblGrid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教員番号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0001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0002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0003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0002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73" name="Rectangle 66"/>
          <p:cNvSpPr>
            <a:spLocks noChangeArrowheads="1"/>
          </p:cNvSpPr>
          <p:nvPr/>
        </p:nvSpPr>
        <p:spPr bwMode="auto">
          <a:xfrm>
            <a:off x="573088" y="2109788"/>
            <a:ext cx="1266825" cy="141446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17474" name="Rectangle 67"/>
          <p:cNvSpPr>
            <a:spLocks noChangeArrowheads="1"/>
          </p:cNvSpPr>
          <p:nvPr/>
        </p:nvSpPr>
        <p:spPr bwMode="auto">
          <a:xfrm>
            <a:off x="4479925" y="4054475"/>
            <a:ext cx="2474913" cy="24495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973892" name="Rectangle 68"/>
          <p:cNvSpPr>
            <a:spLocks noChangeArrowheads="1"/>
          </p:cNvSpPr>
          <p:nvPr/>
        </p:nvSpPr>
        <p:spPr bwMode="auto">
          <a:xfrm>
            <a:off x="5603875" y="1825625"/>
            <a:ext cx="2486025" cy="20605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graphicFrame>
        <p:nvGraphicFramePr>
          <p:cNvPr id="973893" name="Group 69"/>
          <p:cNvGraphicFramePr>
            <a:graphicFrameLocks noGrp="1"/>
          </p:cNvGraphicFramePr>
          <p:nvPr/>
        </p:nvGraphicFramePr>
        <p:xfrm>
          <a:off x="6845300" y="1874838"/>
          <a:ext cx="2133600" cy="1965325"/>
        </p:xfrm>
        <a:graphic>
          <a:graphicData uri="http://schemas.openxmlformats.org/drawingml/2006/table">
            <a:tbl>
              <a:tblPr/>
              <a:tblGrid>
                <a:gridCol w="1193800"/>
                <a:gridCol w="939800"/>
              </a:tblGrid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科目番号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氏名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北山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山田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鈴木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山田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96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20B9785A-5B41-4598-81D3-2B65EACA9CB3}" type="slidenum">
              <a:rPr lang="en-US" altLang="ja-JP" sz="20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13</a:t>
            </a:fld>
            <a:endParaRPr lang="en-US" altLang="ja-JP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7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外部キー</a:t>
            </a:r>
          </a:p>
        </p:txBody>
      </p:sp>
      <p:graphicFrame>
        <p:nvGraphicFramePr>
          <p:cNvPr id="974851" name="Group 3"/>
          <p:cNvGraphicFramePr>
            <a:graphicFrameLocks noGrp="1"/>
          </p:cNvGraphicFramePr>
          <p:nvPr/>
        </p:nvGraphicFramePr>
        <p:xfrm>
          <a:off x="4524375" y="4106863"/>
          <a:ext cx="4470400" cy="2359025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2082800"/>
              </a:tblGrid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科目番号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課題番号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課題名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データモデリング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データベース設計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03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SQL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01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C</a:t>
                      </a: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プログラミング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02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システムコール</a:t>
                      </a:r>
                    </a:p>
                  </a:txBody>
                  <a:tcPr marL="88349" marR="88349" marT="44177" marB="44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4941" name="Group 93"/>
          <p:cNvGraphicFramePr>
            <a:graphicFrameLocks noGrp="1"/>
          </p:cNvGraphicFramePr>
          <p:nvPr/>
        </p:nvGraphicFramePr>
        <p:xfrm>
          <a:off x="606425" y="2151063"/>
          <a:ext cx="3827463" cy="1328737"/>
        </p:xfrm>
        <a:graphic>
          <a:graphicData uri="http://schemas.openxmlformats.org/drawingml/2006/table">
            <a:tbl>
              <a:tblPr/>
              <a:tblGrid>
                <a:gridCol w="1193800"/>
                <a:gridCol w="1693863"/>
                <a:gridCol w="939800"/>
              </a:tblGrid>
              <a:tr h="542556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科目番号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科目名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単位数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9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001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91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002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プログラミング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8349" marR="88349" marT="44146" marB="44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82" name="Rectangle 67"/>
          <p:cNvSpPr>
            <a:spLocks noChangeArrowheads="1"/>
          </p:cNvSpPr>
          <p:nvPr/>
        </p:nvSpPr>
        <p:spPr bwMode="auto">
          <a:xfrm>
            <a:off x="4479925" y="4054475"/>
            <a:ext cx="1281113" cy="24495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graphicFrame>
        <p:nvGraphicFramePr>
          <p:cNvPr id="974952" name="Group 104"/>
          <p:cNvGraphicFramePr>
            <a:graphicFrameLocks noGrp="1"/>
          </p:cNvGraphicFramePr>
          <p:nvPr/>
        </p:nvGraphicFramePr>
        <p:xfrm>
          <a:off x="5651500" y="1874838"/>
          <a:ext cx="3327400" cy="1965325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939800"/>
              </a:tblGrid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教員番号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科目番号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氏名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0001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北山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0002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山田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0003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鈴木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0002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山田</a:t>
                      </a:r>
                    </a:p>
                  </a:txBody>
                  <a:tcPr marL="88349" marR="88349" marT="44138" marB="441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8509" name="AutoShape 90"/>
          <p:cNvCxnSpPr>
            <a:cxnSpLocks noChangeShapeType="1"/>
            <a:stCxn id="18510" idx="0"/>
          </p:cNvCxnSpPr>
          <p:nvPr/>
        </p:nvCxnSpPr>
        <p:spPr bwMode="auto">
          <a:xfrm rot="-5400000" flipH="1" flipV="1">
            <a:off x="4148931" y="-1139031"/>
            <a:ext cx="344488" cy="6235700"/>
          </a:xfrm>
          <a:prstGeom prst="bentConnector3">
            <a:avLst>
              <a:gd name="adj1" fmla="val -60829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10" name="Rectangle 68"/>
          <p:cNvSpPr>
            <a:spLocks noChangeArrowheads="1"/>
          </p:cNvSpPr>
          <p:nvPr/>
        </p:nvSpPr>
        <p:spPr bwMode="auto">
          <a:xfrm>
            <a:off x="6786563" y="1825625"/>
            <a:ext cx="1303337" cy="20605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cxnSp>
        <p:nvCxnSpPr>
          <p:cNvPr id="18511" name="AutoShape 92"/>
          <p:cNvCxnSpPr>
            <a:cxnSpLocks noChangeShapeType="1"/>
            <a:stCxn id="18482" idx="0"/>
          </p:cNvCxnSpPr>
          <p:nvPr/>
        </p:nvCxnSpPr>
        <p:spPr bwMode="auto">
          <a:xfrm rot="5400000" flipH="1">
            <a:off x="2883694" y="1797844"/>
            <a:ext cx="557212" cy="3917950"/>
          </a:xfrm>
          <a:prstGeom prst="bentConnector3">
            <a:avLst>
              <a:gd name="adj1" fmla="val 48148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12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E12820A7-D664-4155-BDAE-28297D4939C8}" type="slidenum">
              <a:rPr lang="en-US" altLang="ja-JP" sz="20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14</a:t>
            </a:fld>
            <a:endParaRPr lang="en-US" altLang="ja-JP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データ定義 </a:t>
            </a:r>
            <a:r>
              <a:rPr kumimoji="0" lang="en-US" altLang="ja-JP" smtClean="0"/>
              <a:t>(1/2)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kumimoji="0" lang="ja-JP" altLang="en-US" smtClean="0"/>
              <a:t>データベースの作成と履修の表定義</a:t>
            </a:r>
          </a:p>
          <a:p>
            <a:pPr lvl="1">
              <a:spcBef>
                <a:spcPct val="0"/>
              </a:spcBef>
            </a:pP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create database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履修管理</a:t>
            </a:r>
            <a:r>
              <a:rPr kumimoji="0" lang="en-US" altLang="ja-JP" smtClean="0">
                <a:latin typeface="Lucida Console" panose="020B0609040504020204" pitchFamily="49" charset="0"/>
              </a:rPr>
              <a:t>;</a:t>
            </a:r>
          </a:p>
          <a:p>
            <a:pPr lvl="1">
              <a:spcBef>
                <a:spcPct val="0"/>
              </a:spcBef>
            </a:pP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use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履修管理</a:t>
            </a:r>
            <a:r>
              <a:rPr kumimoji="0" lang="en-US" altLang="ja-JP" smtClean="0">
                <a:latin typeface="Lucida Console" panose="020B0609040504020204" pitchFamily="49" charset="0"/>
              </a:rPr>
              <a:t>;</a:t>
            </a:r>
          </a:p>
          <a:p>
            <a:pPr lvl="1">
              <a:spcBef>
                <a:spcPct val="0"/>
              </a:spcBef>
            </a:pP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create table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	</a:t>
            </a:r>
            <a:r>
              <a:rPr kumimoji="0" lang="en-US" altLang="ja-JP" smtClean="0">
                <a:latin typeface="Lucida Console" panose="020B0609040504020204" pitchFamily="49" charset="0"/>
              </a:rPr>
              <a:t>char(3)  </a:t>
            </a:r>
            <a:r>
              <a:rPr kumimoji="0" lang="en-US" altLang="ja-JP" smtClean="0">
                <a:solidFill>
                  <a:schemeClr val="hlink"/>
                </a:solidFill>
                <a:latin typeface="Lucida Console" panose="020B0609040504020204" pitchFamily="49" charset="0"/>
              </a:rPr>
              <a:t>not null</a:t>
            </a:r>
            <a:r>
              <a:rPr kumimoji="0" lang="en-US" altLang="ja-JP" smtClean="0">
                <a:latin typeface="Lucida Console" panose="020B0609040504020204" pitchFamily="49" charset="0"/>
              </a:rPr>
              <a:t>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ja-JP" altLang="en-US" smtClean="0">
                <a:latin typeface="Lucida Console" panose="020B0609040504020204" pitchFamily="49" charset="0"/>
              </a:rPr>
              <a:t>学籍番号	</a:t>
            </a:r>
            <a:r>
              <a:rPr kumimoji="0" lang="en-US" altLang="ja-JP" smtClean="0">
                <a:latin typeface="Lucida Console" panose="020B0609040504020204" pitchFamily="49" charset="0"/>
              </a:rPr>
              <a:t>char(5)  not null,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ja-JP" altLang="en-US" smtClean="0">
                <a:latin typeface="Lucida Console" panose="020B0609040504020204" pitchFamily="49" charset="0"/>
              </a:rPr>
              <a:t>成績		</a:t>
            </a:r>
            <a:r>
              <a:rPr kumimoji="0" lang="en-US" altLang="ja-JP" smtClean="0">
                <a:latin typeface="Lucida Console" panose="020B0609040504020204" pitchFamily="49" charset="0"/>
              </a:rPr>
              <a:t>integer,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en-US" altLang="ja-JP" smtClean="0">
                <a:solidFill>
                  <a:schemeClr val="hlink"/>
                </a:solidFill>
                <a:latin typeface="Lucida Console" panose="020B0609040504020204" pitchFamily="49" charset="0"/>
              </a:rPr>
              <a:t>primary key</a:t>
            </a:r>
            <a:r>
              <a:rPr kumimoji="0" lang="en-US" altLang="ja-JP" smtClean="0">
                <a:latin typeface="Lucida Console" panose="020B0609040504020204" pitchFamily="49" charset="0"/>
              </a:rPr>
              <a:t> (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学籍番号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),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en-US" altLang="ja-JP" smtClean="0">
                <a:solidFill>
                  <a:schemeClr val="hlink"/>
                </a:solidFill>
                <a:latin typeface="Lucida Console" panose="020B0609040504020204" pitchFamily="49" charset="0"/>
              </a:rPr>
              <a:t>foreign key</a:t>
            </a:r>
            <a:r>
              <a:rPr kumimoji="0" lang="en-US" altLang="ja-JP" smtClean="0">
                <a:latin typeface="Lucida Console" panose="020B0609040504020204" pitchFamily="49" charset="0"/>
              </a:rPr>
              <a:t> (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)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			</a:t>
            </a:r>
            <a:r>
              <a:rPr kumimoji="0" lang="en-US" altLang="ja-JP" smtClean="0">
                <a:solidFill>
                  <a:schemeClr val="hlink"/>
                </a:solidFill>
                <a:latin typeface="Lucida Console" panose="020B0609040504020204" pitchFamily="49" charset="0"/>
              </a:rPr>
              <a:t>references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),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foreign key (</a:t>
            </a:r>
            <a:r>
              <a:rPr kumimoji="0" lang="ja-JP" altLang="en-US" smtClean="0">
                <a:latin typeface="Lucida Console" panose="020B0609040504020204" pitchFamily="49" charset="0"/>
              </a:rPr>
              <a:t>学籍番号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)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			references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学生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r>
              <a:rPr kumimoji="0" lang="ja-JP" altLang="en-US" smtClean="0">
                <a:latin typeface="Lucida Console" panose="020B0609040504020204" pitchFamily="49" charset="0"/>
              </a:rPr>
              <a:t>学籍番号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),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en-US" altLang="ja-JP" smtClean="0">
                <a:solidFill>
                  <a:schemeClr val="hlink"/>
                </a:solidFill>
                <a:latin typeface="Lucida Console" panose="020B0609040504020204" pitchFamily="49" charset="0"/>
              </a:rPr>
              <a:t>check</a:t>
            </a:r>
            <a:r>
              <a:rPr kumimoji="0" lang="en-US" altLang="ja-JP" smtClean="0">
                <a:latin typeface="Lucida Console" panose="020B0609040504020204" pitchFamily="49" charset="0"/>
              </a:rPr>
              <a:t> (</a:t>
            </a:r>
            <a:r>
              <a:rPr kumimoji="0" lang="ja-JP" altLang="en-US" smtClean="0">
                <a:latin typeface="Lucida Console" panose="020B0609040504020204" pitchFamily="49" charset="0"/>
              </a:rPr>
              <a:t>成績 </a:t>
            </a:r>
            <a:r>
              <a:rPr kumimoji="0" lang="en-US" altLang="ja-JP" smtClean="0">
                <a:latin typeface="Lucida Console" panose="020B0609040504020204" pitchFamily="49" charset="0"/>
              </a:rPr>
              <a:t>between 0 and 100)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EC9EA762-56F7-4696-8030-A54543695606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15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データ定義 </a:t>
            </a:r>
            <a:r>
              <a:rPr kumimoji="0" lang="en-US" altLang="ja-JP" smtClean="0"/>
              <a:t>(2/2)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ja-JP" altLang="en-US" smtClean="0"/>
              <a:t>関係「履修」の表および得点の定義域を定義</a:t>
            </a:r>
            <a:endParaRPr kumimoji="0" lang="ja-JP" altLang="en-US" smtClean="0">
              <a:latin typeface="Lucida Console" panose="020B0609040504020204" pitchFamily="49" charset="0"/>
            </a:endParaRPr>
          </a:p>
          <a:p>
            <a:pPr lvl="1"/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create domain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solidFill>
                  <a:schemeClr val="hlink"/>
                </a:solidFill>
                <a:latin typeface="Lucida Console" panose="020B0609040504020204" pitchFamily="49" charset="0"/>
              </a:rPr>
              <a:t>得点</a:t>
            </a:r>
            <a:r>
              <a:rPr kumimoji="0" lang="ja-JP" altLang="en-US" smtClean="0">
                <a:latin typeface="Lucida Console" panose="020B0609040504020204" pitchFamily="49" charset="0"/>
              </a:rPr>
              <a:t> </a:t>
            </a:r>
            <a:r>
              <a:rPr kumimoji="0" lang="en-US" altLang="ja-JP" smtClean="0">
                <a:latin typeface="Lucida Console" panose="020B0609040504020204" pitchFamily="49" charset="0"/>
              </a:rPr>
              <a:t>integer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check(value between 0 and 100);</a:t>
            </a:r>
          </a:p>
          <a:p>
            <a:pPr lvl="1"/>
            <a:r>
              <a:rPr kumimoji="0" lang="en-US" altLang="ja-JP" smtClean="0">
                <a:latin typeface="Lucida Console" panose="020B0609040504020204" pitchFamily="49" charset="0"/>
              </a:rPr>
              <a:t>create table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	</a:t>
            </a:r>
            <a:r>
              <a:rPr kumimoji="0" lang="en-US" altLang="ja-JP" smtClean="0">
                <a:latin typeface="Lucida Console" panose="020B0609040504020204" pitchFamily="49" charset="0"/>
              </a:rPr>
              <a:t>char(3) not null,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ja-JP" altLang="en-US" smtClean="0">
                <a:latin typeface="Lucida Console" panose="020B0609040504020204" pitchFamily="49" charset="0"/>
              </a:rPr>
              <a:t>学籍番号	</a:t>
            </a:r>
            <a:r>
              <a:rPr kumimoji="0" lang="en-US" altLang="ja-JP" smtClean="0">
                <a:latin typeface="Lucida Console" panose="020B0609040504020204" pitchFamily="49" charset="0"/>
              </a:rPr>
              <a:t>char(5) not null,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ja-JP" altLang="en-US" smtClean="0">
                <a:latin typeface="Lucida Console" panose="020B0609040504020204" pitchFamily="49" charset="0"/>
              </a:rPr>
              <a:t>成績		</a:t>
            </a:r>
            <a:r>
              <a:rPr kumimoji="0" lang="ja-JP" altLang="en-US" smtClean="0">
                <a:solidFill>
                  <a:schemeClr val="hlink"/>
                </a:solidFill>
                <a:latin typeface="Lucida Console" panose="020B0609040504020204" pitchFamily="49" charset="0"/>
              </a:rPr>
              <a:t>得点</a:t>
            </a:r>
            <a:r>
              <a:rPr kumimoji="0" lang="en-US" altLang="ja-JP" smtClean="0">
                <a:latin typeface="Lucida Console" panose="020B0609040504020204" pitchFamily="49" charset="0"/>
              </a:rPr>
              <a:t>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primary key(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学籍番号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),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foreign key(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)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			references 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),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foreign key(</a:t>
            </a:r>
            <a:r>
              <a:rPr kumimoji="0" lang="ja-JP" altLang="en-US" smtClean="0">
                <a:latin typeface="Lucida Console" panose="020B0609040504020204" pitchFamily="49" charset="0"/>
              </a:rPr>
              <a:t>学籍番号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)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			references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学生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r>
              <a:rPr kumimoji="0" lang="ja-JP" altLang="en-US" smtClean="0">
                <a:latin typeface="Lucida Console" panose="020B0609040504020204" pitchFamily="49" charset="0"/>
              </a:rPr>
              <a:t>学籍番号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) 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2559A2BE-81AD-4825-826B-CAE47994567A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16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kumimoji="0" lang="ja-JP" altLang="en-US" smtClean="0"/>
              <a:t>基礎的な</a:t>
            </a:r>
            <a:r>
              <a:rPr kumimoji="0" lang="en-US" altLang="ja-JP" smtClean="0"/>
              <a:t>SQL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kumimoji="0"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問合せ文の基本文法</a:t>
            </a:r>
          </a:p>
        </p:txBody>
      </p:sp>
      <p:sp>
        <p:nvSpPr>
          <p:cNvPr id="327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kumimoji="0" lang="en-US" altLang="ja-JP" smtClean="0">
                <a:latin typeface="Lucida Console" charset="0"/>
              </a:rPr>
              <a:t>select	T1.C1, T1.C2, ...	# </a:t>
            </a:r>
            <a:r>
              <a:rPr kumimoji="0" lang="ja-JP" altLang="en-US" smtClean="0">
                <a:latin typeface="Lucida Console" charset="0"/>
              </a:rPr>
              <a:t>属性名の列</a:t>
            </a:r>
            <a:br>
              <a:rPr kumimoji="0" lang="ja-JP" altLang="en-US" smtClean="0">
                <a:latin typeface="Lucida Console" charset="0"/>
              </a:rPr>
            </a:br>
            <a:r>
              <a:rPr kumimoji="0" lang="en-US" altLang="ja-JP" smtClean="0">
                <a:latin typeface="Lucida Console" charset="0"/>
              </a:rPr>
              <a:t>from		T1, T2, ...		# </a:t>
            </a:r>
            <a:r>
              <a:rPr kumimoji="0" lang="ja-JP" altLang="en-US" smtClean="0">
                <a:latin typeface="Lucida Console" charset="0"/>
              </a:rPr>
              <a:t>表名の列</a:t>
            </a:r>
            <a:br>
              <a:rPr kumimoji="0" lang="ja-JP" altLang="en-US" smtClean="0">
                <a:latin typeface="Lucida Console" charset="0"/>
              </a:rPr>
            </a:br>
            <a:r>
              <a:rPr kumimoji="0" lang="en-US" altLang="ja-JP" smtClean="0">
                <a:latin typeface="Lucida Console" charset="0"/>
              </a:rPr>
              <a:t>where 	</a:t>
            </a:r>
            <a:r>
              <a:rPr kumimoji="0" lang="ja-JP" altLang="en-US" smtClean="0">
                <a:latin typeface="Lucida Console" charset="0"/>
              </a:rPr>
              <a:t>条件式			</a:t>
            </a:r>
            <a:r>
              <a:rPr kumimoji="0" lang="en-US" altLang="ja-JP" smtClean="0">
                <a:latin typeface="Lucida Console" charset="0"/>
              </a:rPr>
              <a:t># </a:t>
            </a:r>
            <a:r>
              <a:rPr kumimoji="0" lang="ja-JP" altLang="en-US" smtClean="0">
                <a:latin typeface="Lucida Console" charset="0"/>
              </a:rPr>
              <a:t>オプション</a:t>
            </a:r>
            <a:br>
              <a:rPr kumimoji="0" lang="ja-JP" altLang="en-US" smtClean="0">
                <a:latin typeface="Lucida Console" charset="0"/>
              </a:rPr>
            </a:br>
            <a:r>
              <a:rPr kumimoji="0" lang="en-US" altLang="ja-JP" smtClean="0">
                <a:latin typeface="Lucida Console" charset="0"/>
              </a:rPr>
              <a:t>order by	</a:t>
            </a:r>
            <a:r>
              <a:rPr kumimoji="0" lang="ja-JP" altLang="en-US" smtClean="0">
                <a:latin typeface="Lucida Console" charset="0"/>
              </a:rPr>
              <a:t>属性名の列 		</a:t>
            </a:r>
            <a:r>
              <a:rPr kumimoji="0" lang="en-US" altLang="ja-JP" smtClean="0">
                <a:latin typeface="Lucida Console" charset="0"/>
              </a:rPr>
              <a:t>	# </a:t>
            </a:r>
            <a:r>
              <a:rPr kumimoji="0" lang="ja-JP" altLang="en-US" smtClean="0">
                <a:latin typeface="Lucida Console" charset="0"/>
              </a:rPr>
              <a:t>オプション</a:t>
            </a:r>
          </a:p>
          <a:p>
            <a:pPr>
              <a:defRPr/>
            </a:pPr>
            <a:endParaRPr kumimoji="0" lang="ja-JP" altLang="en-US" smtClean="0">
              <a:latin typeface="Lucida Console" charset="0"/>
            </a:endParaRPr>
          </a:p>
          <a:p>
            <a:pPr>
              <a:defRPr/>
            </a:pPr>
            <a:endParaRPr kumimoji="0" lang="en-US" altLang="ja-JP" smtClean="0"/>
          </a:p>
        </p:txBody>
      </p:sp>
      <p:graphicFrame>
        <p:nvGraphicFramePr>
          <p:cNvPr id="926945" name="Group 225"/>
          <p:cNvGraphicFramePr>
            <a:graphicFrameLocks noGrp="1"/>
          </p:cNvGraphicFramePr>
          <p:nvPr/>
        </p:nvGraphicFramePr>
        <p:xfrm>
          <a:off x="1998663" y="3298825"/>
          <a:ext cx="3400425" cy="758826"/>
        </p:xfrm>
        <a:graphic>
          <a:graphicData uri="http://schemas.openxmlformats.org/drawingml/2006/table">
            <a:tbl>
              <a:tblPr/>
              <a:tblGrid>
                <a:gridCol w="485775"/>
                <a:gridCol w="487362"/>
                <a:gridCol w="487363"/>
                <a:gridCol w="484187"/>
                <a:gridCol w="485775"/>
                <a:gridCol w="484188"/>
                <a:gridCol w="485775"/>
              </a:tblGrid>
              <a:tr h="2524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877" name="Group 157"/>
          <p:cNvGraphicFramePr>
            <a:graphicFrameLocks noGrp="1"/>
          </p:cNvGraphicFramePr>
          <p:nvPr/>
        </p:nvGraphicFramePr>
        <p:xfrm>
          <a:off x="6505575" y="3754438"/>
          <a:ext cx="1460500" cy="506412"/>
        </p:xfrm>
        <a:graphic>
          <a:graphicData uri="http://schemas.openxmlformats.org/drawingml/2006/table">
            <a:tbl>
              <a:tblPr/>
              <a:tblGrid>
                <a:gridCol w="487363"/>
                <a:gridCol w="487362"/>
                <a:gridCol w="485775"/>
              </a:tblGrid>
              <a:tr h="2524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999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26806" name="AutoShape 86"/>
          <p:cNvCxnSpPr>
            <a:cxnSpLocks noChangeShapeType="1"/>
          </p:cNvCxnSpPr>
          <p:nvPr/>
        </p:nvCxnSpPr>
        <p:spPr bwMode="auto">
          <a:xfrm flipV="1">
            <a:off x="2724150" y="5046663"/>
            <a:ext cx="0" cy="520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807" name="AutoShape 87"/>
          <p:cNvCxnSpPr>
            <a:cxnSpLocks noChangeShapeType="1"/>
          </p:cNvCxnSpPr>
          <p:nvPr/>
        </p:nvCxnSpPr>
        <p:spPr bwMode="auto">
          <a:xfrm flipV="1">
            <a:off x="4670425" y="5046663"/>
            <a:ext cx="0" cy="519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26981" name="Group 261"/>
          <p:cNvGraphicFramePr>
            <a:graphicFrameLocks noGrp="1"/>
          </p:cNvGraphicFramePr>
          <p:nvPr/>
        </p:nvGraphicFramePr>
        <p:xfrm>
          <a:off x="1509713" y="5567363"/>
          <a:ext cx="1943100" cy="1014413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982" name="Group 262"/>
          <p:cNvGraphicFramePr>
            <a:graphicFrameLocks noGrp="1"/>
          </p:cNvGraphicFramePr>
          <p:nvPr/>
        </p:nvGraphicFramePr>
        <p:xfrm>
          <a:off x="3941763" y="5565775"/>
          <a:ext cx="1943100" cy="1014413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6824" name="Text Box 104"/>
          <p:cNvSpPr txBox="1">
            <a:spLocks noChangeArrowheads="1"/>
          </p:cNvSpPr>
          <p:nvPr/>
        </p:nvSpPr>
        <p:spPr bwMode="auto">
          <a:xfrm>
            <a:off x="3427413" y="2874963"/>
            <a:ext cx="12192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en-US" altLang="ja-JP" sz="2200">
                <a:solidFill>
                  <a:schemeClr val="tx1"/>
                </a:solidFill>
                <a:latin typeface="Arial Unicode MS" panose="020B0604020202020204" pitchFamily="50" charset="-128"/>
              </a:rPr>
              <a:t>4. select</a:t>
            </a:r>
          </a:p>
        </p:txBody>
      </p:sp>
      <p:sp>
        <p:nvSpPr>
          <p:cNvPr id="926826" name="Text Box 106"/>
          <p:cNvSpPr txBox="1">
            <a:spLocks noChangeArrowheads="1"/>
          </p:cNvSpPr>
          <p:nvPr/>
        </p:nvSpPr>
        <p:spPr bwMode="auto">
          <a:xfrm>
            <a:off x="5932488" y="5838825"/>
            <a:ext cx="12509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en-US" altLang="ja-JP" sz="2200">
                <a:solidFill>
                  <a:schemeClr val="tx1"/>
                </a:solidFill>
                <a:latin typeface="Arial Unicode MS" panose="020B0604020202020204" pitchFamily="50" charset="-128"/>
              </a:rPr>
              <a:t>2. where</a:t>
            </a:r>
          </a:p>
        </p:txBody>
      </p:sp>
      <p:sp>
        <p:nvSpPr>
          <p:cNvPr id="926827" name="Text Box 107"/>
          <p:cNvSpPr txBox="1">
            <a:spLocks noChangeArrowheads="1"/>
          </p:cNvSpPr>
          <p:nvPr/>
        </p:nvSpPr>
        <p:spPr bwMode="auto">
          <a:xfrm>
            <a:off x="274638" y="5708650"/>
            <a:ext cx="12509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en-US" altLang="ja-JP" sz="2200">
                <a:solidFill>
                  <a:schemeClr val="tx1"/>
                </a:solidFill>
                <a:latin typeface="Arial Unicode MS" panose="020B0604020202020204" pitchFamily="50" charset="-128"/>
              </a:rPr>
              <a:t>2. where</a:t>
            </a:r>
          </a:p>
        </p:txBody>
      </p:sp>
      <p:sp>
        <p:nvSpPr>
          <p:cNvPr id="926828" name="Text Box 108"/>
          <p:cNvSpPr txBox="1">
            <a:spLocks noChangeArrowheads="1"/>
          </p:cNvSpPr>
          <p:nvPr/>
        </p:nvSpPr>
        <p:spPr bwMode="auto">
          <a:xfrm>
            <a:off x="274638" y="6208713"/>
            <a:ext cx="12509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en-US" altLang="ja-JP" sz="2200">
                <a:solidFill>
                  <a:schemeClr val="tx1"/>
                </a:solidFill>
                <a:latin typeface="Arial Unicode MS" panose="020B0604020202020204" pitchFamily="50" charset="-128"/>
              </a:rPr>
              <a:t>2. where</a:t>
            </a:r>
          </a:p>
        </p:txBody>
      </p:sp>
      <p:sp>
        <p:nvSpPr>
          <p:cNvPr id="926829" name="Text Box 109"/>
          <p:cNvSpPr txBox="1">
            <a:spLocks noChangeArrowheads="1"/>
          </p:cNvSpPr>
          <p:nvPr/>
        </p:nvSpPr>
        <p:spPr bwMode="auto">
          <a:xfrm>
            <a:off x="3021013" y="4144963"/>
            <a:ext cx="12509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en-US" altLang="ja-JP" sz="2200">
                <a:solidFill>
                  <a:schemeClr val="tx1"/>
                </a:solidFill>
                <a:latin typeface="Arial Unicode MS" panose="020B0604020202020204" pitchFamily="50" charset="-128"/>
              </a:rPr>
              <a:t>3. where</a:t>
            </a:r>
          </a:p>
        </p:txBody>
      </p:sp>
      <p:sp>
        <p:nvSpPr>
          <p:cNvPr id="22640" name="Text Box 113"/>
          <p:cNvSpPr txBox="1">
            <a:spLocks noChangeArrowheads="1"/>
          </p:cNvSpPr>
          <p:nvPr/>
        </p:nvSpPr>
        <p:spPr bwMode="auto">
          <a:xfrm>
            <a:off x="1420813" y="5157788"/>
            <a:ext cx="1049337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en-US" altLang="ja-JP" sz="2200">
                <a:solidFill>
                  <a:schemeClr val="tx1"/>
                </a:solidFill>
                <a:latin typeface="Arial Unicode MS" panose="020B0604020202020204" pitchFamily="50" charset="-128"/>
              </a:rPr>
              <a:t>1. from</a:t>
            </a:r>
          </a:p>
        </p:txBody>
      </p:sp>
      <p:sp>
        <p:nvSpPr>
          <p:cNvPr id="22641" name="Text Box 114"/>
          <p:cNvSpPr txBox="1">
            <a:spLocks noChangeArrowheads="1"/>
          </p:cNvSpPr>
          <p:nvPr/>
        </p:nvSpPr>
        <p:spPr bwMode="auto">
          <a:xfrm>
            <a:off x="4930775" y="5157788"/>
            <a:ext cx="104933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en-US" altLang="ja-JP" sz="2200">
                <a:solidFill>
                  <a:schemeClr val="tx1"/>
                </a:solidFill>
                <a:latin typeface="Arial Unicode MS" panose="020B0604020202020204" pitchFamily="50" charset="-128"/>
              </a:rPr>
              <a:t>1. from</a:t>
            </a:r>
          </a:p>
        </p:txBody>
      </p:sp>
      <p:sp>
        <p:nvSpPr>
          <p:cNvPr id="926835" name="Text Box 115"/>
          <p:cNvSpPr txBox="1">
            <a:spLocks noChangeArrowheads="1"/>
          </p:cNvSpPr>
          <p:nvPr/>
        </p:nvSpPr>
        <p:spPr bwMode="auto">
          <a:xfrm>
            <a:off x="7737475" y="3357563"/>
            <a:ext cx="151606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en-US" altLang="ja-JP" sz="2200">
                <a:solidFill>
                  <a:schemeClr val="tx1"/>
                </a:solidFill>
                <a:latin typeface="Arial Unicode MS" panose="020B0604020202020204" pitchFamily="50" charset="-128"/>
              </a:rPr>
              <a:t>6. order by</a:t>
            </a:r>
          </a:p>
        </p:txBody>
      </p:sp>
      <p:sp>
        <p:nvSpPr>
          <p:cNvPr id="926836" name="AutoShape 116"/>
          <p:cNvSpPr>
            <a:spLocks noChangeArrowheads="1"/>
          </p:cNvSpPr>
          <p:nvPr/>
        </p:nvSpPr>
        <p:spPr bwMode="auto">
          <a:xfrm>
            <a:off x="8110538" y="3802063"/>
            <a:ext cx="277812" cy="439737"/>
          </a:xfrm>
          <a:prstGeom prst="downArrow">
            <a:avLst>
              <a:gd name="adj1" fmla="val 50000"/>
              <a:gd name="adj2" fmla="val 39571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cxnSp>
        <p:nvCxnSpPr>
          <p:cNvPr id="926863" name="AutoShape 143"/>
          <p:cNvCxnSpPr>
            <a:cxnSpLocks noChangeShapeType="1"/>
          </p:cNvCxnSpPr>
          <p:nvPr/>
        </p:nvCxnSpPr>
        <p:spPr bwMode="auto">
          <a:xfrm flipH="1" flipV="1">
            <a:off x="7237413" y="4260850"/>
            <a:ext cx="3175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26987" name="Group 267"/>
          <p:cNvGraphicFramePr>
            <a:graphicFrameLocks noGrp="1"/>
          </p:cNvGraphicFramePr>
          <p:nvPr/>
        </p:nvGraphicFramePr>
        <p:xfrm>
          <a:off x="6508750" y="4692650"/>
          <a:ext cx="1460500" cy="760413"/>
        </p:xfrm>
        <a:graphic>
          <a:graphicData uri="http://schemas.openxmlformats.org/drawingml/2006/table">
            <a:tbl>
              <a:tblPr/>
              <a:tblGrid>
                <a:gridCol w="487363"/>
                <a:gridCol w="487362"/>
                <a:gridCol w="485775"/>
              </a:tblGrid>
              <a:tr h="2524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26895" name="AutoShape 175"/>
          <p:cNvCxnSpPr>
            <a:cxnSpLocks noChangeShapeType="1"/>
          </p:cNvCxnSpPr>
          <p:nvPr/>
        </p:nvCxnSpPr>
        <p:spPr bwMode="auto">
          <a:xfrm>
            <a:off x="5399088" y="3678238"/>
            <a:ext cx="1109662" cy="11414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983" name="Text Box 263"/>
          <p:cNvSpPr txBox="1">
            <a:spLocks noChangeArrowheads="1"/>
          </p:cNvSpPr>
          <p:nvPr/>
        </p:nvSpPr>
        <p:spPr bwMode="auto">
          <a:xfrm>
            <a:off x="8010525" y="4894263"/>
            <a:ext cx="12509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en-US" altLang="ja-JP" sz="2200">
                <a:solidFill>
                  <a:schemeClr val="tx1"/>
                </a:solidFill>
                <a:latin typeface="Arial Unicode MS" panose="020B0604020202020204" pitchFamily="50" charset="-128"/>
              </a:rPr>
              <a:t>5. where</a:t>
            </a:r>
          </a:p>
        </p:txBody>
      </p:sp>
      <p:cxnSp>
        <p:nvCxnSpPr>
          <p:cNvPr id="926988" name="AutoShape 268"/>
          <p:cNvCxnSpPr>
            <a:cxnSpLocks noChangeShapeType="1"/>
          </p:cNvCxnSpPr>
          <p:nvPr/>
        </p:nvCxnSpPr>
        <p:spPr bwMode="auto">
          <a:xfrm flipV="1">
            <a:off x="2724150" y="4057650"/>
            <a:ext cx="4763" cy="482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989" name="AutoShape 269"/>
          <p:cNvCxnSpPr>
            <a:cxnSpLocks noChangeShapeType="1"/>
          </p:cNvCxnSpPr>
          <p:nvPr/>
        </p:nvCxnSpPr>
        <p:spPr bwMode="auto">
          <a:xfrm flipV="1">
            <a:off x="4670425" y="4057650"/>
            <a:ext cx="1588" cy="4810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27051" name="Group 331"/>
          <p:cNvGraphicFramePr>
            <a:graphicFrameLocks noGrp="1"/>
          </p:cNvGraphicFramePr>
          <p:nvPr/>
        </p:nvGraphicFramePr>
        <p:xfrm>
          <a:off x="1509713" y="4540250"/>
          <a:ext cx="1943100" cy="506413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7052" name="Group 332"/>
          <p:cNvGraphicFramePr>
            <a:graphicFrameLocks noGrp="1"/>
          </p:cNvGraphicFramePr>
          <p:nvPr/>
        </p:nvGraphicFramePr>
        <p:xfrm>
          <a:off x="3941763" y="4538663"/>
          <a:ext cx="1943100" cy="508000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27048" name="AutoShape 328"/>
          <p:cNvCxnSpPr>
            <a:cxnSpLocks noChangeShapeType="1"/>
          </p:cNvCxnSpPr>
          <p:nvPr/>
        </p:nvCxnSpPr>
        <p:spPr bwMode="auto">
          <a:xfrm flipV="1">
            <a:off x="3452813" y="4665663"/>
            <a:ext cx="48895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049" name="AutoShape 329"/>
          <p:cNvCxnSpPr>
            <a:cxnSpLocks noChangeShapeType="1"/>
          </p:cNvCxnSpPr>
          <p:nvPr/>
        </p:nvCxnSpPr>
        <p:spPr bwMode="auto">
          <a:xfrm flipV="1">
            <a:off x="3452813" y="4665663"/>
            <a:ext cx="48895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050" name="AutoShape 330"/>
          <p:cNvCxnSpPr>
            <a:cxnSpLocks noChangeShapeType="1"/>
          </p:cNvCxnSpPr>
          <p:nvPr/>
        </p:nvCxnSpPr>
        <p:spPr bwMode="auto">
          <a:xfrm>
            <a:off x="3452813" y="4667250"/>
            <a:ext cx="488950" cy="2524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27053" name="Group 333"/>
          <p:cNvGraphicFramePr>
            <a:graphicFrameLocks noGrp="1"/>
          </p:cNvGraphicFramePr>
          <p:nvPr/>
        </p:nvGraphicFramePr>
        <p:xfrm>
          <a:off x="1998663" y="3298825"/>
          <a:ext cx="3400425" cy="758826"/>
        </p:xfrm>
        <a:graphic>
          <a:graphicData uri="http://schemas.openxmlformats.org/drawingml/2006/table">
            <a:tbl>
              <a:tblPr/>
              <a:tblGrid>
                <a:gridCol w="485775"/>
                <a:gridCol w="487362"/>
                <a:gridCol w="487363"/>
                <a:gridCol w="484187"/>
                <a:gridCol w="485775"/>
                <a:gridCol w="484188"/>
                <a:gridCol w="485775"/>
              </a:tblGrid>
              <a:tr h="2524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7101" name="Group 381"/>
          <p:cNvGraphicFramePr>
            <a:graphicFrameLocks noGrp="1"/>
          </p:cNvGraphicFramePr>
          <p:nvPr/>
        </p:nvGraphicFramePr>
        <p:xfrm>
          <a:off x="1509713" y="5567363"/>
          <a:ext cx="1943100" cy="1014413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7128" name="Group 408"/>
          <p:cNvGraphicFramePr>
            <a:graphicFrameLocks noGrp="1"/>
          </p:cNvGraphicFramePr>
          <p:nvPr/>
        </p:nvGraphicFramePr>
        <p:xfrm>
          <a:off x="3941763" y="5565775"/>
          <a:ext cx="1943100" cy="1014413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FF7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7155" name="Group 435"/>
          <p:cNvGraphicFramePr>
            <a:graphicFrameLocks noGrp="1"/>
          </p:cNvGraphicFramePr>
          <p:nvPr/>
        </p:nvGraphicFramePr>
        <p:xfrm>
          <a:off x="6508750" y="4692650"/>
          <a:ext cx="1460500" cy="760413"/>
        </p:xfrm>
        <a:graphic>
          <a:graphicData uri="http://schemas.openxmlformats.org/drawingml/2006/table">
            <a:tbl>
              <a:tblPr/>
              <a:tblGrid>
                <a:gridCol w="487363"/>
                <a:gridCol w="487362"/>
                <a:gridCol w="485775"/>
              </a:tblGrid>
              <a:tr h="2524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7173" name="Group 453"/>
          <p:cNvGraphicFramePr>
            <a:graphicFrameLocks noGrp="1"/>
          </p:cNvGraphicFramePr>
          <p:nvPr/>
        </p:nvGraphicFramePr>
        <p:xfrm>
          <a:off x="1509713" y="4540250"/>
          <a:ext cx="1943100" cy="506413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A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A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7190" name="Group 470"/>
          <p:cNvGraphicFramePr>
            <a:graphicFrameLocks noGrp="1"/>
          </p:cNvGraphicFramePr>
          <p:nvPr/>
        </p:nvGraphicFramePr>
        <p:xfrm>
          <a:off x="3941763" y="4538663"/>
          <a:ext cx="1943100" cy="508000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844" name="Rectangle 487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D0EA2B42-E9DC-4766-A98A-97AA2D4D8144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18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2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2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2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2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2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2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2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2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2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2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92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824" grpId="0"/>
      <p:bldP spid="926826" grpId="0"/>
      <p:bldP spid="926827" grpId="0"/>
      <p:bldP spid="926828" grpId="0"/>
      <p:bldP spid="926829" grpId="0"/>
      <p:bldP spid="926835" grpId="0"/>
      <p:bldP spid="926836" grpId="0" animBg="1"/>
      <p:bldP spid="9269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問合せ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基本形</a:t>
            </a:r>
            <a:r>
              <a:rPr kumimoji="0" lang="en-US" altLang="ja-JP" smtClean="0"/>
              <a:t>)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ja-JP" altLang="en-US" smtClean="0"/>
              <a:t>科目番号</a:t>
            </a:r>
            <a:r>
              <a:rPr kumimoji="0" lang="en-US" altLang="ja-JP" smtClean="0"/>
              <a:t>005</a:t>
            </a:r>
            <a:r>
              <a:rPr kumimoji="0" lang="ja-JP" altLang="en-US" smtClean="0"/>
              <a:t>の科目の履修者の学籍番号と成績の一覧</a:t>
            </a:r>
            <a:br>
              <a:rPr kumimoji="0" lang="ja-JP" altLang="en-US" smtClean="0"/>
            </a:br>
            <a:endParaRPr kumimoji="0" lang="ja-JP" altLang="en-US" smtClean="0"/>
          </a:p>
          <a:p>
            <a:pPr lvl="1"/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select</a:t>
            </a: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latin typeface="Lucida Console" panose="020B0609040504020204" pitchFamily="49" charset="0"/>
              </a:rPr>
              <a:t>成績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from	</a:t>
            </a: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where </a:t>
            </a: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 </a:t>
            </a:r>
            <a:r>
              <a:rPr kumimoji="0" lang="en-US" altLang="ja-JP" smtClean="0">
                <a:latin typeface="Lucida Console" panose="020B0609040504020204" pitchFamily="49" charset="0"/>
              </a:rPr>
              <a:t>= ‘005’</a:t>
            </a:r>
          </a:p>
          <a:p>
            <a:pPr lvl="4"/>
            <a:endParaRPr kumimoji="0" lang="en-US" altLang="ja-JP" smtClean="0">
              <a:latin typeface="Lucida Console" panose="020B0609040504020204" pitchFamily="49" charset="0"/>
            </a:endParaRPr>
          </a:p>
          <a:p>
            <a:pPr lvl="1"/>
            <a:r>
              <a:rPr kumimoji="0" lang="en-US" altLang="ja-JP" smtClean="0">
                <a:latin typeface="Lucida Console" panose="020B0609040504020204" pitchFamily="49" charset="0"/>
              </a:rPr>
              <a:t>select	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成績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from		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where 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 </a:t>
            </a:r>
            <a:r>
              <a:rPr kumimoji="0" lang="en-US" altLang="ja-JP" smtClean="0">
                <a:latin typeface="Lucida Console" panose="020B0609040504020204" pitchFamily="49" charset="0"/>
              </a:rPr>
              <a:t>= ‘005’</a:t>
            </a:r>
          </a:p>
          <a:p>
            <a:pPr lvl="4"/>
            <a:endParaRPr kumimoji="0" lang="en-US" altLang="ja-JP" smtClean="0">
              <a:latin typeface="Lucida Console" panose="020B0609040504020204" pitchFamily="49" charset="0"/>
            </a:endParaRPr>
          </a:p>
          <a:p>
            <a:pPr lvl="1"/>
            <a:r>
              <a:rPr kumimoji="0" lang="en-US" altLang="ja-JP" smtClean="0">
                <a:latin typeface="Lucida Console" panose="020B0609040504020204" pitchFamily="49" charset="0"/>
              </a:rPr>
              <a:t>select	R.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 R.</a:t>
            </a:r>
            <a:r>
              <a:rPr kumimoji="0" lang="ja-JP" altLang="en-US" smtClean="0">
                <a:latin typeface="Lucida Console" panose="020B0609040504020204" pitchFamily="49" charset="0"/>
              </a:rPr>
              <a:t>成績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from		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 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as</a:t>
            </a:r>
            <a:r>
              <a:rPr kumimoji="0" lang="en-US" altLang="ja-JP" smtClean="0">
                <a:latin typeface="Lucida Console" panose="020B0609040504020204" pitchFamily="49" charset="0"/>
              </a:rPr>
              <a:t> R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where 	R.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 </a:t>
            </a:r>
            <a:r>
              <a:rPr kumimoji="0" lang="en-US" altLang="ja-JP" smtClean="0">
                <a:latin typeface="Lucida Console" panose="020B0609040504020204" pitchFamily="49" charset="0"/>
              </a:rPr>
              <a:t>= ‘005’</a:t>
            </a:r>
          </a:p>
        </p:txBody>
      </p:sp>
      <p:sp>
        <p:nvSpPr>
          <p:cNvPr id="23555" name="AutoShape 6"/>
          <p:cNvSpPr>
            <a:spLocks noChangeArrowheads="1"/>
          </p:cNvSpPr>
          <p:nvPr/>
        </p:nvSpPr>
        <p:spPr bwMode="auto">
          <a:xfrm>
            <a:off x="6180138" y="3781425"/>
            <a:ext cx="2744787" cy="5127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>
                <a:solidFill>
                  <a:schemeClr val="accent1"/>
                </a:solidFill>
              </a:rPr>
              <a:t>自明な表名の省略</a:t>
            </a:r>
            <a:endParaRPr kumimoji="0" lang="ja-JP" altLang="en-US"/>
          </a:p>
        </p:txBody>
      </p:sp>
      <p:sp>
        <p:nvSpPr>
          <p:cNvPr id="23556" name="AutoShape 7"/>
          <p:cNvSpPr>
            <a:spLocks noChangeArrowheads="1"/>
          </p:cNvSpPr>
          <p:nvPr/>
        </p:nvSpPr>
        <p:spPr bwMode="auto">
          <a:xfrm>
            <a:off x="6492875" y="5478463"/>
            <a:ext cx="2432050" cy="8493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>
                <a:solidFill>
                  <a:schemeClr val="accent1"/>
                </a:solidFill>
              </a:rPr>
              <a:t>表名の便宜上の</a:t>
            </a:r>
            <a:br>
              <a:rPr kumimoji="0" lang="ja-JP" altLang="en-US">
                <a:solidFill>
                  <a:schemeClr val="accent1"/>
                </a:solidFill>
              </a:rPr>
            </a:br>
            <a:r>
              <a:rPr kumimoji="0" lang="ja-JP" altLang="en-US">
                <a:solidFill>
                  <a:schemeClr val="accent1"/>
                </a:solidFill>
              </a:rPr>
              <a:t>付け替え</a:t>
            </a:r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23BD2FB2-D288-48FB-8573-60D479DC47FC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19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概要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kumimoji="0"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問合せ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基本形</a:t>
            </a:r>
            <a:r>
              <a:rPr kumimoji="0" lang="en-US" altLang="ja-JP" smtClean="0"/>
              <a:t>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ja-JP" altLang="en-US" smtClean="0"/>
              <a:t>科目番号</a:t>
            </a:r>
            <a:r>
              <a:rPr kumimoji="0" lang="en-US" altLang="ja-JP" smtClean="0"/>
              <a:t>005</a:t>
            </a:r>
            <a:r>
              <a:rPr kumimoji="0" lang="ja-JP" altLang="en-US" smtClean="0"/>
              <a:t>の科目の履修者の学籍番号と成績の一覧</a:t>
            </a:r>
            <a:endParaRPr kumimoji="0" lang="en-US" altLang="ja-JP" smtClean="0"/>
          </a:p>
          <a:p>
            <a:pPr lvl="1"/>
            <a:endParaRPr kumimoji="0" lang="ja-JP" altLang="en-US" smtClean="0"/>
          </a:p>
          <a:p>
            <a:pPr lvl="1"/>
            <a:r>
              <a:rPr kumimoji="0" lang="en-US" altLang="ja-JP" smtClean="0">
                <a:latin typeface="Lucida Console" panose="020B0609040504020204" pitchFamily="49" charset="0"/>
              </a:rPr>
              <a:t>select	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latin typeface="Lucida Console" panose="020B0609040504020204" pitchFamily="49" charset="0"/>
              </a:rPr>
              <a:t>成績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from		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where 	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 </a:t>
            </a:r>
            <a:r>
              <a:rPr kumimoji="0" lang="en-US" altLang="ja-JP" smtClean="0">
                <a:latin typeface="Lucida Console" panose="020B0609040504020204" pitchFamily="49" charset="0"/>
              </a:rPr>
              <a:t>= ‘005’</a:t>
            </a:r>
          </a:p>
          <a:p>
            <a:endParaRPr kumimoji="0" lang="en-US" altLang="ja-JP" smtClean="0"/>
          </a:p>
          <a:p>
            <a:r>
              <a:rPr kumimoji="0" lang="ja-JP" altLang="en-US" smtClean="0"/>
              <a:t>関係代数式で表現すると</a:t>
            </a:r>
            <a:endParaRPr kumimoji="0" lang="en-US" altLang="ja-JP" smtClean="0"/>
          </a:p>
          <a:p>
            <a:pPr lvl="1"/>
            <a:r>
              <a:rPr kumimoji="0" lang="en-US" altLang="ja-JP" smtClean="0"/>
              <a:t>π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履修番号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, 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成績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  </a:t>
            </a:r>
            <a:r>
              <a:rPr kumimoji="0" lang="en-US" altLang="ja-JP" smtClean="0"/>
              <a:t>σ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.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科目番号 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= ‘005’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))</a:t>
            </a:r>
            <a:endParaRPr kumimoji="0" lang="ja-JP" altLang="en-US" baseline="-25000" smtClean="0"/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82CC7882-764A-4D34-9D98-051A76BAC52F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20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テキスト ボックス 1"/>
          <p:cNvSpPr txBox="1">
            <a:spLocks noChangeArrowheads="1"/>
          </p:cNvSpPr>
          <p:nvPr/>
        </p:nvSpPr>
        <p:spPr bwMode="auto">
          <a:xfrm>
            <a:off x="7046913" y="5667375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>
                <a:solidFill>
                  <a:srgbClr val="EFEFEF"/>
                </a:solidFill>
              </a:rPr>
              <a:t>履修</a:t>
            </a:r>
          </a:p>
        </p:txBody>
      </p:sp>
      <p:sp>
        <p:nvSpPr>
          <p:cNvPr id="24581" name="テキスト ボックス 7"/>
          <p:cNvSpPr txBox="1">
            <a:spLocks noChangeArrowheads="1"/>
          </p:cNvSpPr>
          <p:nvPr/>
        </p:nvSpPr>
        <p:spPr bwMode="auto">
          <a:xfrm>
            <a:off x="6508750" y="4811713"/>
            <a:ext cx="1876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en-US" altLang="ja-JP">
                <a:solidFill>
                  <a:srgbClr val="EFEFEF"/>
                </a:solidFill>
                <a:latin typeface="Arial Unicode MS" panose="020B0604020202020204" pitchFamily="50" charset="-128"/>
              </a:rPr>
              <a:t>π</a:t>
            </a:r>
            <a:r>
              <a:rPr kumimoji="0" lang="ja-JP" altLang="en-US" baseline="-25000">
                <a:solidFill>
                  <a:srgbClr val="EFEFEF"/>
                </a:solidFill>
                <a:latin typeface="Lucida Console" panose="020B0609040504020204" pitchFamily="49" charset="0"/>
              </a:rPr>
              <a:t>履修番号</a:t>
            </a:r>
            <a:r>
              <a:rPr kumimoji="0" lang="en-US" altLang="ja-JP" baseline="-25000">
                <a:solidFill>
                  <a:srgbClr val="EFEFEF"/>
                </a:solidFill>
                <a:latin typeface="Lucida Console" panose="020B0609040504020204" pitchFamily="49" charset="0"/>
              </a:rPr>
              <a:t>, </a:t>
            </a:r>
            <a:r>
              <a:rPr kumimoji="0" lang="ja-JP" altLang="en-US" baseline="-25000">
                <a:solidFill>
                  <a:srgbClr val="EFEFEF"/>
                </a:solidFill>
                <a:latin typeface="Lucida Console" panose="020B0609040504020204" pitchFamily="49" charset="0"/>
              </a:rPr>
              <a:t>成績</a:t>
            </a:r>
            <a:endParaRPr lang="ja-JP" altLang="en-US">
              <a:solidFill>
                <a:srgbClr val="EFEFEF"/>
              </a:solidFill>
            </a:endParaRPr>
          </a:p>
        </p:txBody>
      </p:sp>
      <p:sp>
        <p:nvSpPr>
          <p:cNvPr id="24582" name="テキスト ボックス 8"/>
          <p:cNvSpPr txBox="1">
            <a:spLocks noChangeArrowheads="1"/>
          </p:cNvSpPr>
          <p:nvPr/>
        </p:nvSpPr>
        <p:spPr bwMode="auto">
          <a:xfrm>
            <a:off x="6118225" y="3956050"/>
            <a:ext cx="2657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en-US" altLang="ja-JP">
                <a:solidFill>
                  <a:srgbClr val="EFEFEF"/>
                </a:solidFill>
                <a:latin typeface="Arial Unicode MS" panose="020B0604020202020204" pitchFamily="50" charset="-128"/>
              </a:rPr>
              <a:t>σ</a:t>
            </a:r>
            <a:r>
              <a:rPr kumimoji="0" lang="ja-JP" altLang="en-US" baseline="-25000">
                <a:solidFill>
                  <a:srgbClr val="EFEFEF"/>
                </a:solidFill>
                <a:latin typeface="Lucida Console" panose="020B0609040504020204" pitchFamily="49" charset="0"/>
              </a:rPr>
              <a:t>履修</a:t>
            </a:r>
            <a:r>
              <a:rPr kumimoji="0" lang="en-US" altLang="ja-JP" baseline="-25000">
                <a:solidFill>
                  <a:srgbClr val="EFEFEF"/>
                </a:solidFill>
                <a:latin typeface="Lucida Console" panose="020B0609040504020204" pitchFamily="49" charset="0"/>
              </a:rPr>
              <a:t>.</a:t>
            </a:r>
            <a:r>
              <a:rPr kumimoji="0" lang="ja-JP" altLang="en-US" baseline="-25000">
                <a:solidFill>
                  <a:srgbClr val="EFEFEF"/>
                </a:solidFill>
                <a:latin typeface="Lucida Console" panose="020B0609040504020204" pitchFamily="49" charset="0"/>
              </a:rPr>
              <a:t>科目番号 </a:t>
            </a:r>
            <a:r>
              <a:rPr kumimoji="0" lang="en-US" altLang="ja-JP" baseline="-25000">
                <a:solidFill>
                  <a:srgbClr val="EFEFEF"/>
                </a:solidFill>
                <a:latin typeface="Lucida Console" panose="020B0609040504020204" pitchFamily="49" charset="0"/>
              </a:rPr>
              <a:t>= ‘005’</a:t>
            </a:r>
            <a:endParaRPr lang="ja-JP" altLang="en-US">
              <a:solidFill>
                <a:srgbClr val="EFEFEF"/>
              </a:solidFill>
            </a:endParaRPr>
          </a:p>
        </p:txBody>
      </p:sp>
      <p:cxnSp>
        <p:nvCxnSpPr>
          <p:cNvPr id="24583" name="直線コネクタ 5"/>
          <p:cNvCxnSpPr>
            <a:cxnSpLocks noChangeShapeType="1"/>
            <a:stCxn id="24582" idx="2"/>
          </p:cNvCxnSpPr>
          <p:nvPr/>
        </p:nvCxnSpPr>
        <p:spPr bwMode="auto">
          <a:xfrm flipH="1">
            <a:off x="7435850" y="4418013"/>
            <a:ext cx="11113" cy="512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直線コネクタ 9"/>
          <p:cNvCxnSpPr>
            <a:cxnSpLocks noChangeShapeType="1"/>
            <a:stCxn id="24581" idx="2"/>
            <a:endCxn id="24580" idx="0"/>
          </p:cNvCxnSpPr>
          <p:nvPr/>
        </p:nvCxnSpPr>
        <p:spPr bwMode="auto">
          <a:xfrm>
            <a:off x="7446963" y="5273675"/>
            <a:ext cx="0" cy="393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問合せ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表の結合</a:t>
            </a:r>
            <a:r>
              <a:rPr kumimoji="0" lang="en-US" altLang="ja-JP" smtClean="0"/>
              <a:t>)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ja-JP" altLang="en-US" smtClean="0"/>
              <a:t>情報工学専攻の学生が履修した科目の</a:t>
            </a:r>
            <a:br>
              <a:rPr kumimoji="0" lang="ja-JP" altLang="en-US" smtClean="0"/>
            </a:br>
            <a:r>
              <a:rPr kumimoji="0" lang="ja-JP" altLang="en-US" smtClean="0"/>
              <a:t>科目番号と科目名、その履修学生の全属性の一覧</a:t>
            </a:r>
          </a:p>
          <a:p>
            <a:pPr lvl="4"/>
            <a:endParaRPr kumimoji="0" lang="ja-JP" altLang="en-US" smtClean="0"/>
          </a:p>
          <a:p>
            <a:pPr lvl="4"/>
            <a:endParaRPr kumimoji="0" lang="ja-JP" altLang="en-US" smtClean="0"/>
          </a:p>
          <a:p>
            <a:pPr lvl="1"/>
            <a:r>
              <a:rPr kumimoji="0" lang="en-US" altLang="ja-JP" smtClean="0">
                <a:latin typeface="Lucida Console" panose="020B0609040504020204" pitchFamily="49" charset="0"/>
              </a:rPr>
              <a:t>select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smtClean="0"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科目名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学生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.*</a:t>
            </a:r>
            <a:r>
              <a:rPr kumimoji="0" lang="en-US" altLang="ja-JP" smtClean="0">
                <a:latin typeface="Lucida Console" panose="020B0609040504020204" pitchFamily="49" charset="0"/>
              </a:rPr>
              <a:t/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from	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学生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where		</a:t>
            </a:r>
            <a:r>
              <a:rPr kumimoji="0" lang="ja-JP" altLang="en-US" smtClean="0">
                <a:solidFill>
                  <a:schemeClr val="folHlink"/>
                </a:solidFill>
                <a:latin typeface="Lucida Console" panose="020B0609040504020204" pitchFamily="49" charset="0"/>
              </a:rPr>
              <a:t>科目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solidFill>
                  <a:schemeClr val="folHlink"/>
                </a:solidFill>
                <a:latin typeface="Lucida Console" panose="020B0609040504020204" pitchFamily="49" charset="0"/>
              </a:rPr>
              <a:t>科目番号 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= </a:t>
            </a:r>
            <a:r>
              <a:rPr kumimoji="0" lang="ja-JP" altLang="en-US" smtClean="0">
                <a:solidFill>
                  <a:schemeClr val="folHlink"/>
                </a:solidFill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solidFill>
                  <a:schemeClr val="folHlink"/>
                </a:solidFill>
                <a:latin typeface="Lucida Console" panose="020B0609040504020204" pitchFamily="49" charset="0"/>
              </a:rPr>
              <a:t>科目番号</a:t>
            </a:r>
            <a:r>
              <a:rPr kumimoji="0" lang="ja-JP" altLang="en-US" smtClean="0">
                <a:latin typeface="Lucida Console" panose="020B0609040504020204" pitchFamily="49" charset="0"/>
              </a:rPr>
              <a:t/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ja-JP" altLang="en-US" smtClean="0">
                <a:latin typeface="Lucida Console" panose="020B0609040504020204" pitchFamily="49" charset="0"/>
              </a:rPr>
              <a:t>   </a:t>
            </a:r>
            <a:r>
              <a:rPr kumimoji="0" lang="en-US" altLang="ja-JP" smtClean="0">
                <a:latin typeface="Lucida Console" panose="020B0609040504020204" pitchFamily="49" charset="0"/>
              </a:rPr>
              <a:t>and	</a:t>
            </a:r>
            <a:r>
              <a:rPr kumimoji="0" lang="ja-JP" altLang="en-US" smtClean="0">
                <a:solidFill>
                  <a:schemeClr val="folHlink"/>
                </a:solidFill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solidFill>
                  <a:schemeClr val="folHlink"/>
                </a:solidFill>
                <a:latin typeface="Lucida Console" panose="020B0609040504020204" pitchFamily="49" charset="0"/>
              </a:rPr>
              <a:t>学籍番号 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= </a:t>
            </a:r>
            <a:r>
              <a:rPr kumimoji="0" lang="ja-JP" altLang="en-US" smtClean="0">
                <a:solidFill>
                  <a:schemeClr val="folHlink"/>
                </a:solidFill>
                <a:latin typeface="Lucida Console" panose="020B0609040504020204" pitchFamily="49" charset="0"/>
              </a:rPr>
              <a:t>学生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solidFill>
                  <a:schemeClr val="folHlink"/>
                </a:solidFill>
                <a:latin typeface="Lucida Console" panose="020B0609040504020204" pitchFamily="49" charset="0"/>
              </a:rPr>
              <a:t>学籍番号</a:t>
            </a:r>
            <a:r>
              <a:rPr kumimoji="0" lang="ja-JP" altLang="en-US" smtClean="0">
                <a:latin typeface="Lucida Console" panose="020B0609040504020204" pitchFamily="49" charset="0"/>
              </a:rPr>
              <a:t/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ja-JP" altLang="en-US" smtClean="0">
                <a:latin typeface="Lucida Console" panose="020B0609040504020204" pitchFamily="49" charset="0"/>
              </a:rPr>
              <a:t>   </a:t>
            </a:r>
            <a:r>
              <a:rPr kumimoji="0" lang="en-US" altLang="ja-JP" smtClean="0">
                <a:latin typeface="Lucida Console" panose="020B0609040504020204" pitchFamily="49" charset="0"/>
              </a:rPr>
              <a:t>and	</a:t>
            </a:r>
            <a:r>
              <a:rPr kumimoji="0" lang="ja-JP" altLang="en-US" smtClean="0">
                <a:latin typeface="Lucida Console" panose="020B0609040504020204" pitchFamily="49" charset="0"/>
              </a:rPr>
              <a:t>専攻 </a:t>
            </a:r>
            <a:r>
              <a:rPr kumimoji="0" lang="en-US" altLang="ja-JP" smtClean="0">
                <a:latin typeface="Lucida Console" panose="020B0609040504020204" pitchFamily="49" charset="0"/>
              </a:rPr>
              <a:t>= ‘</a:t>
            </a:r>
            <a:r>
              <a:rPr kumimoji="0" lang="ja-JP" altLang="en-US" smtClean="0">
                <a:latin typeface="Lucida Console" panose="020B0609040504020204" pitchFamily="49" charset="0"/>
              </a:rPr>
              <a:t>情報工学’</a:t>
            </a:r>
          </a:p>
          <a:p>
            <a:pPr lvl="4"/>
            <a:endParaRPr kumimoji="0" lang="ja-JP" altLang="en-US" smtClean="0">
              <a:latin typeface="Lucida Console" panose="020B0609040504020204" pitchFamily="49" charset="0"/>
            </a:endParaRPr>
          </a:p>
          <a:p>
            <a:pPr lvl="1"/>
            <a:r>
              <a:rPr kumimoji="0" lang="en-US" altLang="ja-JP" smtClean="0">
                <a:latin typeface="Lucida Console" panose="020B0609040504020204" pitchFamily="49" charset="0"/>
              </a:rPr>
              <a:t>select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smtClean="0"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科目名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学生</a:t>
            </a:r>
            <a:r>
              <a:rPr kumimoji="0" lang="en-US" altLang="ja-JP" smtClean="0">
                <a:latin typeface="Lucida Console" panose="020B0609040504020204" pitchFamily="49" charset="0"/>
              </a:rPr>
              <a:t>.*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from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 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natural join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ja-JP" altLang="en-US" smtClean="0">
                <a:latin typeface="Lucida Console" panose="020B0609040504020204" pitchFamily="49" charset="0"/>
              </a:rPr>
              <a:t>			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natural join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学生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where	</a:t>
            </a:r>
            <a:r>
              <a:rPr kumimoji="0" lang="ja-JP" altLang="en-US" smtClean="0">
                <a:latin typeface="Lucida Console" panose="020B0609040504020204" pitchFamily="49" charset="0"/>
              </a:rPr>
              <a:t>専攻 </a:t>
            </a:r>
            <a:r>
              <a:rPr kumimoji="0" lang="en-US" altLang="ja-JP" smtClean="0">
                <a:latin typeface="Lucida Console" panose="020B0609040504020204" pitchFamily="49" charset="0"/>
              </a:rPr>
              <a:t>= ‘</a:t>
            </a:r>
            <a:r>
              <a:rPr kumimoji="0" lang="ja-JP" altLang="en-US" smtClean="0">
                <a:latin typeface="Lucida Console" panose="020B0609040504020204" pitchFamily="49" charset="0"/>
              </a:rPr>
              <a:t>情報工学’</a:t>
            </a:r>
          </a:p>
        </p:txBody>
      </p:sp>
      <p:sp>
        <p:nvSpPr>
          <p:cNvPr id="25603" name="AutoShape 7"/>
          <p:cNvSpPr>
            <a:spLocks noChangeArrowheads="1"/>
          </p:cNvSpPr>
          <p:nvPr/>
        </p:nvSpPr>
        <p:spPr bwMode="auto">
          <a:xfrm>
            <a:off x="6899275" y="2270125"/>
            <a:ext cx="2103438" cy="5127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>
                <a:solidFill>
                  <a:schemeClr val="accent1"/>
                </a:solidFill>
              </a:rPr>
              <a:t>ワイルドカード</a:t>
            </a:r>
          </a:p>
        </p:txBody>
      </p:sp>
      <p:sp>
        <p:nvSpPr>
          <p:cNvPr id="25604" name="AutoShape 8"/>
          <p:cNvSpPr>
            <a:spLocks noChangeArrowheads="1"/>
          </p:cNvSpPr>
          <p:nvPr/>
        </p:nvSpPr>
        <p:spPr bwMode="auto">
          <a:xfrm>
            <a:off x="6481763" y="5756275"/>
            <a:ext cx="2432050" cy="8493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>
                <a:solidFill>
                  <a:schemeClr val="accent1"/>
                </a:solidFill>
              </a:rPr>
              <a:t>自然結合条件を</a:t>
            </a:r>
            <a:br>
              <a:rPr kumimoji="0" lang="ja-JP" altLang="en-US">
                <a:solidFill>
                  <a:schemeClr val="accent1"/>
                </a:solidFill>
              </a:rPr>
            </a:br>
            <a:r>
              <a:rPr kumimoji="0" lang="ja-JP" altLang="en-US">
                <a:solidFill>
                  <a:schemeClr val="accent1"/>
                </a:solidFill>
              </a:rPr>
              <a:t>直接的に記述</a:t>
            </a:r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A884407C-E76A-4210-A0A8-E951B655D397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21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問合せ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表の結合</a:t>
            </a:r>
            <a:r>
              <a:rPr kumimoji="0" lang="en-US" altLang="ja-JP" smtClean="0"/>
              <a:t>)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ja-JP" altLang="en-US" smtClean="0"/>
              <a:t>情報工学専攻の学生が履修した科目の</a:t>
            </a:r>
            <a:br>
              <a:rPr kumimoji="0" lang="ja-JP" altLang="en-US" smtClean="0"/>
            </a:br>
            <a:r>
              <a:rPr kumimoji="0" lang="ja-JP" altLang="en-US" smtClean="0"/>
              <a:t>科目番号と科目名、その履修学生の全属性の一覧</a:t>
            </a:r>
          </a:p>
          <a:p>
            <a:pPr lvl="4"/>
            <a:endParaRPr kumimoji="0" lang="en-US" altLang="ja-JP" smtClean="0"/>
          </a:p>
          <a:p>
            <a:pPr lvl="1"/>
            <a:r>
              <a:rPr kumimoji="0" lang="en-US" altLang="ja-JP" smtClean="0"/>
              <a:t>π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.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, 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科目名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, 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学生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.*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  σ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.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科目番号 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= 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.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/>
            </a:r>
            <a:br>
              <a:rPr kumimoji="0" lang="en-US" altLang="ja-JP" baseline="-25000" smtClean="0">
                <a:latin typeface="Lucida Console" panose="020B0609040504020204" pitchFamily="49" charset="0"/>
              </a:rPr>
            </a:br>
            <a:r>
              <a:rPr kumimoji="0" lang="ja-JP" altLang="en-US" baseline="-25000" smtClean="0">
                <a:latin typeface="Lucida Console" panose="020B0609040504020204" pitchFamily="49" charset="0"/>
              </a:rPr>
              <a:t>　　　　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∧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　履修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.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学籍番号 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= 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学生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.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学籍番号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/>
            </a:r>
            <a:br>
              <a:rPr kumimoji="0" lang="en-US" altLang="ja-JP" baseline="-25000" smtClean="0">
                <a:latin typeface="Lucida Console" panose="020B0609040504020204" pitchFamily="49" charset="0"/>
              </a:rPr>
            </a:br>
            <a:r>
              <a:rPr kumimoji="0" lang="ja-JP" altLang="en-US" baseline="-25000" smtClean="0">
                <a:latin typeface="Lucida Console" panose="020B0609040504020204" pitchFamily="49" charset="0"/>
              </a:rPr>
              <a:t>　　　　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∧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　専攻 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= ‘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情報工学’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smtClean="0">
                <a:latin typeface="Lucida Console" panose="020B0609040504020204" pitchFamily="49" charset="0"/>
              </a:rPr>
              <a:t> ×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 ×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学生</a:t>
            </a:r>
            <a:r>
              <a:rPr kumimoji="0" lang="en-US" altLang="ja-JP" smtClean="0">
                <a:latin typeface="Lucida Console" panose="020B0609040504020204" pitchFamily="49" charset="0"/>
              </a:rPr>
              <a:t>)</a:t>
            </a:r>
            <a:r>
              <a:rPr kumimoji="0" lang="ja-JP" altLang="en-US" smtClean="0">
                <a:latin typeface="Lucida Console" panose="020B0609040504020204" pitchFamily="49" charset="0"/>
              </a:rPr>
              <a:t/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endParaRPr kumimoji="0" lang="en-US" altLang="ja-JP" smtClean="0">
              <a:latin typeface="Lucida Console" panose="020B0609040504020204" pitchFamily="49" charset="0"/>
            </a:endParaRPr>
          </a:p>
          <a:p>
            <a:pPr lvl="1"/>
            <a:r>
              <a:rPr kumimoji="0" lang="en-US" altLang="ja-JP" smtClean="0"/>
              <a:t>π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.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, 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科目名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, 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学生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.*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  σ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専攻 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= ‘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情報工学’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　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　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学生</a:t>
            </a:r>
            <a:r>
              <a:rPr kumimoji="0" lang="en-US" altLang="ja-JP" smtClean="0">
                <a:latin typeface="Lucida Console" panose="020B0609040504020204" pitchFamily="49" charset="0"/>
              </a:rPr>
              <a:t>)</a:t>
            </a:r>
            <a:r>
              <a:rPr kumimoji="0" lang="ja-JP" altLang="en-US" smtClean="0">
                <a:latin typeface="Lucida Console" panose="020B0609040504020204" pitchFamily="49" charset="0"/>
              </a:rPr>
              <a:t/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endParaRPr kumimoji="0" lang="en-US" altLang="ja-JP" smtClean="0">
              <a:latin typeface="Lucida Console" panose="020B0609040504020204" pitchFamily="49" charset="0"/>
            </a:endParaRPr>
          </a:p>
          <a:p>
            <a:pPr lvl="1"/>
            <a:r>
              <a:rPr kumimoji="0" lang="en-US" altLang="ja-JP" smtClean="0"/>
              <a:t>π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.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, 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科目名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, 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学生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.*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 (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　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　</a:t>
            </a:r>
            <a:r>
              <a:rPr kumimoji="0" lang="en-US" altLang="ja-JP" smtClean="0">
                <a:latin typeface="Lucida Console" panose="020B0609040504020204" pitchFamily="49" charset="0"/>
              </a:rPr>
              <a:t> σ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専攻 </a:t>
            </a:r>
            <a:r>
              <a:rPr kumimoji="0" lang="en-US" altLang="ja-JP" baseline="-25000" smtClean="0">
                <a:latin typeface="Lucida Console" panose="020B0609040504020204" pitchFamily="49" charset="0"/>
              </a:rPr>
              <a:t>= ‘</a:t>
            </a:r>
            <a:r>
              <a:rPr kumimoji="0" lang="ja-JP" altLang="en-US" baseline="-25000" smtClean="0">
                <a:latin typeface="Lucida Console" panose="020B0609040504020204" pitchFamily="49" charset="0"/>
              </a:rPr>
              <a:t>情報工学’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r>
              <a:rPr kumimoji="0" lang="ja-JP" altLang="en-US" smtClean="0">
                <a:latin typeface="Lucida Console" panose="020B0609040504020204" pitchFamily="49" charset="0"/>
              </a:rPr>
              <a:t>学生</a:t>
            </a:r>
            <a:r>
              <a:rPr kumimoji="0" lang="en-US" altLang="ja-JP" smtClean="0">
                <a:latin typeface="Lucida Console" panose="020B0609040504020204" pitchFamily="49" charset="0"/>
              </a:rPr>
              <a:t>))</a:t>
            </a:r>
            <a:r>
              <a:rPr kumimoji="0" lang="ja-JP" altLang="en-US" smtClean="0">
                <a:solidFill>
                  <a:srgbClr val="EFEFEF"/>
                </a:solidFill>
                <a:latin typeface="Lucida Console" panose="020B0609040504020204" pitchFamily="49" charset="0"/>
              </a:rPr>
              <a:t/>
            </a:r>
            <a:br>
              <a:rPr kumimoji="0" lang="ja-JP" altLang="en-US" smtClean="0">
                <a:solidFill>
                  <a:srgbClr val="EFEFEF"/>
                </a:solidFill>
                <a:latin typeface="Lucida Console" panose="020B0609040504020204" pitchFamily="49" charset="0"/>
              </a:rPr>
            </a:br>
            <a:endParaRPr kumimoji="0" lang="ja-JP" altLang="en-US" smtClean="0">
              <a:latin typeface="Lucida Console" panose="020B0609040504020204" pitchFamily="49" charset="0"/>
            </a:endParaRPr>
          </a:p>
          <a:p>
            <a:pPr lvl="1"/>
            <a:endParaRPr kumimoji="0" lang="ja-JP" altLang="en-US" smtClean="0">
              <a:latin typeface="Lucida Console" panose="020B0609040504020204" pitchFamily="49" charset="0"/>
            </a:endParaRPr>
          </a:p>
        </p:txBody>
      </p:sp>
      <p:sp>
        <p:nvSpPr>
          <p:cNvPr id="26627" name="Rectangle 9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B30C7B2C-0B30-4849-820A-F8553C47218F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22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 rot="-5400000">
            <a:off x="2279650" y="6056313"/>
            <a:ext cx="222250" cy="247650"/>
            <a:chOff x="622" y="2957"/>
            <a:chExt cx="412" cy="391"/>
          </a:xfrm>
        </p:grpSpPr>
        <p:sp>
          <p:nvSpPr>
            <p:cNvPr id="26638" name="AutoShape 5"/>
            <p:cNvSpPr>
              <a:spLocks noChangeArrowheads="1"/>
            </p:cNvSpPr>
            <p:nvPr/>
          </p:nvSpPr>
          <p:spPr bwMode="auto">
            <a:xfrm flipV="1">
              <a:off x="622" y="2957"/>
              <a:ext cx="412" cy="199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8349" tIns="44175" rIns="88349" bIns="44175" anchor="ctr"/>
            <a:lstStyle>
              <a:lvl1pPr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kumimoji="0" lang="ja-JP" altLang="en-US"/>
            </a:p>
          </p:txBody>
        </p:sp>
        <p:sp>
          <p:nvSpPr>
            <p:cNvPr id="26639" name="AutoShape 6"/>
            <p:cNvSpPr>
              <a:spLocks noChangeArrowheads="1"/>
            </p:cNvSpPr>
            <p:nvPr/>
          </p:nvSpPr>
          <p:spPr bwMode="auto">
            <a:xfrm>
              <a:off x="622" y="3149"/>
              <a:ext cx="412" cy="199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8349" tIns="44175" rIns="88349" bIns="44175" anchor="ctr"/>
            <a:lstStyle>
              <a:lvl1pPr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kumimoji="0" lang="ja-JP" altLang="en-US"/>
            </a:p>
          </p:txBody>
        </p:sp>
      </p:grpSp>
      <p:grpSp>
        <p:nvGrpSpPr>
          <p:cNvPr id="10" name="Group 4"/>
          <p:cNvGrpSpPr>
            <a:grpSpLocks/>
          </p:cNvGrpSpPr>
          <p:nvPr/>
        </p:nvGrpSpPr>
        <p:grpSpPr bwMode="auto">
          <a:xfrm rot="-5400000">
            <a:off x="3359150" y="6057900"/>
            <a:ext cx="222250" cy="247650"/>
            <a:chOff x="622" y="2957"/>
            <a:chExt cx="412" cy="391"/>
          </a:xfrm>
        </p:grpSpPr>
        <p:sp>
          <p:nvSpPr>
            <p:cNvPr id="26636" name="AutoShape 5"/>
            <p:cNvSpPr>
              <a:spLocks noChangeArrowheads="1"/>
            </p:cNvSpPr>
            <p:nvPr/>
          </p:nvSpPr>
          <p:spPr bwMode="auto">
            <a:xfrm flipV="1">
              <a:off x="622" y="2957"/>
              <a:ext cx="412" cy="199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8349" tIns="44175" rIns="88349" bIns="44175" anchor="ctr"/>
            <a:lstStyle>
              <a:lvl1pPr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kumimoji="0" lang="ja-JP" altLang="en-US"/>
            </a:p>
          </p:txBody>
        </p:sp>
        <p:sp>
          <p:nvSpPr>
            <p:cNvPr id="26637" name="AutoShape 6"/>
            <p:cNvSpPr>
              <a:spLocks noChangeArrowheads="1"/>
            </p:cNvSpPr>
            <p:nvPr/>
          </p:nvSpPr>
          <p:spPr bwMode="auto">
            <a:xfrm>
              <a:off x="622" y="3149"/>
              <a:ext cx="412" cy="199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8349" tIns="44175" rIns="88349" bIns="44175" anchor="ctr"/>
            <a:lstStyle>
              <a:lvl1pPr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kumimoji="0" lang="ja-JP" altLang="en-US"/>
            </a:p>
          </p:txBody>
        </p:sp>
      </p:grpSp>
      <p:grpSp>
        <p:nvGrpSpPr>
          <p:cNvPr id="13" name="Group 4"/>
          <p:cNvGrpSpPr>
            <a:grpSpLocks/>
          </p:cNvGrpSpPr>
          <p:nvPr/>
        </p:nvGrpSpPr>
        <p:grpSpPr bwMode="auto">
          <a:xfrm rot="-5400000">
            <a:off x="4557713" y="4806950"/>
            <a:ext cx="222250" cy="247650"/>
            <a:chOff x="622" y="2957"/>
            <a:chExt cx="412" cy="391"/>
          </a:xfrm>
        </p:grpSpPr>
        <p:sp>
          <p:nvSpPr>
            <p:cNvPr id="26634" name="AutoShape 5"/>
            <p:cNvSpPr>
              <a:spLocks noChangeArrowheads="1"/>
            </p:cNvSpPr>
            <p:nvPr/>
          </p:nvSpPr>
          <p:spPr bwMode="auto">
            <a:xfrm flipV="1">
              <a:off x="622" y="2957"/>
              <a:ext cx="412" cy="199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8349" tIns="44175" rIns="88349" bIns="44175" anchor="ctr"/>
            <a:lstStyle>
              <a:lvl1pPr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kumimoji="0" lang="ja-JP" altLang="en-US"/>
            </a:p>
          </p:txBody>
        </p:sp>
        <p:sp>
          <p:nvSpPr>
            <p:cNvPr id="26635" name="AutoShape 6"/>
            <p:cNvSpPr>
              <a:spLocks noChangeArrowheads="1"/>
            </p:cNvSpPr>
            <p:nvPr/>
          </p:nvSpPr>
          <p:spPr bwMode="auto">
            <a:xfrm>
              <a:off x="622" y="3149"/>
              <a:ext cx="412" cy="199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8349" tIns="44175" rIns="88349" bIns="44175" anchor="ctr"/>
            <a:lstStyle>
              <a:lvl1pPr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kumimoji="0" lang="ja-JP" altLang="en-US"/>
            </a:p>
          </p:txBody>
        </p:sp>
      </p:grpSp>
      <p:grpSp>
        <p:nvGrpSpPr>
          <p:cNvPr id="16" name="Group 4"/>
          <p:cNvGrpSpPr>
            <a:grpSpLocks/>
          </p:cNvGrpSpPr>
          <p:nvPr/>
        </p:nvGrpSpPr>
        <p:grpSpPr bwMode="auto">
          <a:xfrm rot="-5400000">
            <a:off x="5637213" y="4808538"/>
            <a:ext cx="222250" cy="247650"/>
            <a:chOff x="622" y="2957"/>
            <a:chExt cx="412" cy="391"/>
          </a:xfrm>
        </p:grpSpPr>
        <p:sp>
          <p:nvSpPr>
            <p:cNvPr id="26632" name="AutoShape 5"/>
            <p:cNvSpPr>
              <a:spLocks noChangeArrowheads="1"/>
            </p:cNvSpPr>
            <p:nvPr/>
          </p:nvSpPr>
          <p:spPr bwMode="auto">
            <a:xfrm flipV="1">
              <a:off x="622" y="2957"/>
              <a:ext cx="412" cy="199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8349" tIns="44175" rIns="88349" bIns="44175" anchor="ctr"/>
            <a:lstStyle>
              <a:lvl1pPr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kumimoji="0" lang="ja-JP" altLang="en-US"/>
            </a:p>
          </p:txBody>
        </p:sp>
        <p:sp>
          <p:nvSpPr>
            <p:cNvPr id="26633" name="AutoShape 6"/>
            <p:cNvSpPr>
              <a:spLocks noChangeArrowheads="1"/>
            </p:cNvSpPr>
            <p:nvPr/>
          </p:nvSpPr>
          <p:spPr bwMode="auto">
            <a:xfrm>
              <a:off x="622" y="3149"/>
              <a:ext cx="412" cy="199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8349" tIns="44175" rIns="88349" bIns="44175" anchor="ctr"/>
            <a:lstStyle>
              <a:lvl1pPr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kumimoji="0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問合せ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出力の制御</a:t>
            </a:r>
            <a:r>
              <a:rPr kumimoji="0" lang="en-US" altLang="ja-JP" smtClean="0"/>
              <a:t>)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ja-JP" altLang="en-US" smtClean="0"/>
              <a:t>科目番号 </a:t>
            </a:r>
            <a:r>
              <a:rPr kumimoji="0" lang="en-US" altLang="ja-JP" smtClean="0"/>
              <a:t>05 </a:t>
            </a:r>
            <a:r>
              <a:rPr kumimoji="0" lang="ja-JP" altLang="en-US" smtClean="0"/>
              <a:t>の履修者の成績のみの一覧を</a:t>
            </a:r>
            <a:br>
              <a:rPr kumimoji="0" lang="ja-JP" altLang="en-US" smtClean="0"/>
            </a:br>
            <a:r>
              <a:rPr kumimoji="0" lang="ja-JP" altLang="en-US" smtClean="0">
                <a:solidFill>
                  <a:schemeClr val="folHlink"/>
                </a:solidFill>
              </a:rPr>
              <a:t>重複なく</a:t>
            </a:r>
            <a:r>
              <a:rPr kumimoji="0" lang="ja-JP" altLang="en-US" smtClean="0"/>
              <a:t>成績順に</a:t>
            </a:r>
            <a:r>
              <a:rPr kumimoji="0" lang="ja-JP" altLang="en-US" smtClean="0">
                <a:solidFill>
                  <a:schemeClr val="folHlink"/>
                </a:solidFill>
              </a:rPr>
              <a:t>ソート</a:t>
            </a:r>
            <a:r>
              <a:rPr kumimoji="0" lang="ja-JP" altLang="en-US" smtClean="0"/>
              <a:t>して出力</a:t>
            </a:r>
          </a:p>
          <a:p>
            <a:endParaRPr kumimoji="0" lang="ja-JP" altLang="en-US" smtClean="0"/>
          </a:p>
          <a:p>
            <a:endParaRPr kumimoji="0" lang="ja-JP" altLang="en-US" smtClean="0"/>
          </a:p>
          <a:p>
            <a:pPr lvl="1"/>
            <a:r>
              <a:rPr kumimoji="0" lang="en-US" altLang="ja-JP" smtClean="0">
                <a:latin typeface="Lucida Console" panose="020B0609040504020204" pitchFamily="49" charset="0"/>
              </a:rPr>
              <a:t>select 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distinct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成績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from    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where    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 </a:t>
            </a:r>
            <a:r>
              <a:rPr kumimoji="0" lang="en-US" altLang="ja-JP" smtClean="0">
                <a:latin typeface="Lucida Console" panose="020B0609040504020204" pitchFamily="49" charset="0"/>
              </a:rPr>
              <a:t>= ’05’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order by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成績</a:t>
            </a:r>
          </a:p>
        </p:txBody>
      </p:sp>
      <p:sp>
        <p:nvSpPr>
          <p:cNvPr id="27651" name="AutoShape 6"/>
          <p:cNvSpPr>
            <a:spLocks noChangeArrowheads="1"/>
          </p:cNvSpPr>
          <p:nvPr/>
        </p:nvSpPr>
        <p:spPr bwMode="auto">
          <a:xfrm>
            <a:off x="2554288" y="2478088"/>
            <a:ext cx="1619250" cy="51276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>
                <a:solidFill>
                  <a:schemeClr val="accent1"/>
                </a:solidFill>
              </a:rPr>
              <a:t>重複除去</a:t>
            </a:r>
          </a:p>
        </p:txBody>
      </p:sp>
      <p:sp>
        <p:nvSpPr>
          <p:cNvPr id="27652" name="AutoShape 7"/>
          <p:cNvSpPr>
            <a:spLocks noChangeArrowheads="1"/>
          </p:cNvSpPr>
          <p:nvPr/>
        </p:nvSpPr>
        <p:spPr bwMode="auto">
          <a:xfrm>
            <a:off x="1141413" y="4830763"/>
            <a:ext cx="1619250" cy="51276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>
                <a:solidFill>
                  <a:schemeClr val="accent1"/>
                </a:solidFill>
              </a:rPr>
              <a:t>並べ替え</a:t>
            </a:r>
          </a:p>
        </p:txBody>
      </p:sp>
      <p:sp>
        <p:nvSpPr>
          <p:cNvPr id="27653" name="Rectangle 8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ECE2E7CA-092D-4C68-8896-1502DD64586F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23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問題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Q1. </a:t>
            </a:r>
            <a:r>
              <a:rPr kumimoji="0" lang="ja-JP" altLang="en-US" smtClean="0"/>
              <a:t>学籍番号 </a:t>
            </a:r>
            <a:r>
              <a:rPr kumimoji="0" lang="en-US" altLang="ja-JP" smtClean="0"/>
              <a:t>00100 </a:t>
            </a:r>
            <a:r>
              <a:rPr kumimoji="0" lang="ja-JP" altLang="en-US" smtClean="0"/>
              <a:t>の学生が履修した科目の</a:t>
            </a:r>
            <a:br>
              <a:rPr kumimoji="0" lang="ja-JP" altLang="en-US" smtClean="0"/>
            </a:br>
            <a:r>
              <a:rPr kumimoji="0" lang="ja-JP" altLang="en-US" smtClean="0"/>
              <a:t>	科目番号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科目名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成績の一覧</a:t>
            </a:r>
          </a:p>
          <a:p>
            <a:pPr>
              <a:defRPr/>
            </a:pPr>
            <a:endParaRPr kumimoji="0" lang="ja-JP" altLang="en-US" smtClean="0"/>
          </a:p>
          <a:p>
            <a:pPr>
              <a:defRPr/>
            </a:pPr>
            <a:endParaRPr kumimoji="0" lang="ja-JP" altLang="en-US" smtClean="0"/>
          </a:p>
          <a:p>
            <a:pPr>
              <a:defRPr/>
            </a:pPr>
            <a:endParaRPr kumimoji="0" lang="ja-JP" altLang="en-US" smtClean="0"/>
          </a:p>
          <a:p>
            <a:pPr>
              <a:defRPr/>
            </a:pPr>
            <a:r>
              <a:rPr kumimoji="0" lang="en-US" altLang="ja-JP" smtClean="0"/>
              <a:t>Q2. </a:t>
            </a:r>
            <a:r>
              <a:rPr kumimoji="0" lang="ja-JP" altLang="en-US" smtClean="0"/>
              <a:t>科目番号 </a:t>
            </a:r>
            <a:r>
              <a:rPr kumimoji="0" lang="en-US" altLang="ja-JP" smtClean="0"/>
              <a:t>005 </a:t>
            </a:r>
            <a:r>
              <a:rPr kumimoji="0" lang="ja-JP" altLang="en-US" smtClean="0"/>
              <a:t>の科目の成績が</a:t>
            </a:r>
            <a:br>
              <a:rPr kumimoji="0" lang="ja-JP" altLang="en-US" smtClean="0"/>
            </a:br>
            <a:r>
              <a:rPr kumimoji="0" lang="ja-JP" altLang="en-US" smtClean="0"/>
              <a:t>	学籍番号 </a:t>
            </a:r>
            <a:r>
              <a:rPr kumimoji="0" lang="en-US" altLang="ja-JP" smtClean="0"/>
              <a:t>00100 </a:t>
            </a:r>
            <a:r>
              <a:rPr kumimoji="0" lang="ja-JP" altLang="en-US" smtClean="0"/>
              <a:t>の学生よりも良かった</a:t>
            </a:r>
            <a:br>
              <a:rPr kumimoji="0" lang="ja-JP" altLang="en-US" smtClean="0"/>
            </a:br>
            <a:r>
              <a:rPr kumimoji="0" lang="ja-JP" altLang="en-US" smtClean="0"/>
              <a:t>	学生の学籍番号の一覧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A584ED52-E5D9-49F3-98F9-FFE9B0E772B8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24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kumimoji="0" lang="ja-JP" altLang="en-US" smtClean="0"/>
              <a:t>発展的な</a:t>
            </a:r>
            <a:r>
              <a:rPr kumimoji="0" lang="en-US" altLang="ja-JP" smtClean="0"/>
              <a:t>SQL</a:t>
            </a:r>
            <a:r>
              <a:rPr kumimoji="0" lang="ja-JP" altLang="en-US" smtClean="0"/>
              <a:t>文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kumimoji="0"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412750"/>
            <a:ext cx="8842375" cy="665163"/>
          </a:xfrm>
        </p:spPr>
        <p:txBody>
          <a:bodyPr/>
          <a:lstStyle/>
          <a:p>
            <a:pPr>
              <a:defRPr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問合せ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グループ表</a:t>
            </a:r>
            <a:r>
              <a:rPr kumimoji="0" lang="en-US" altLang="ja-JP" smtClean="0"/>
              <a:t>,</a:t>
            </a:r>
            <a:r>
              <a:rPr kumimoji="0" lang="ja-JP" altLang="en-US" smtClean="0"/>
              <a:t>集約関数</a:t>
            </a:r>
            <a:r>
              <a:rPr kumimoji="0" lang="en-US" altLang="ja-JP" smtClean="0"/>
              <a:t>)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69988"/>
            <a:ext cx="8877300" cy="5480050"/>
          </a:xfrm>
        </p:spPr>
        <p:txBody>
          <a:bodyPr/>
          <a:lstStyle/>
          <a:p>
            <a:r>
              <a:rPr kumimoji="0" lang="ja-JP" altLang="en-US" smtClean="0"/>
              <a:t>履修者が</a:t>
            </a:r>
            <a:r>
              <a:rPr kumimoji="0" lang="en-US" altLang="ja-JP" smtClean="0"/>
              <a:t>30</a:t>
            </a:r>
            <a:r>
              <a:rPr kumimoji="0" lang="ja-JP" altLang="en-US" smtClean="0"/>
              <a:t>名以上の科目の</a:t>
            </a:r>
            <a:br>
              <a:rPr kumimoji="0" lang="ja-JP" altLang="en-US" smtClean="0"/>
            </a:br>
            <a:r>
              <a:rPr kumimoji="0" lang="ja-JP" altLang="en-US" smtClean="0"/>
              <a:t>科目番号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履修者数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平均点の一覧</a:t>
            </a:r>
          </a:p>
          <a:p>
            <a:pPr lvl="4"/>
            <a:endParaRPr kumimoji="0" lang="ja-JP" altLang="en-US" smtClean="0">
              <a:latin typeface="Lucida Console" panose="020B0609040504020204" pitchFamily="49" charset="0"/>
            </a:endParaRPr>
          </a:p>
          <a:p>
            <a:pPr lvl="1"/>
            <a:r>
              <a:rPr kumimoji="0" lang="en-US" altLang="ja-JP" smtClean="0">
                <a:latin typeface="Lucida Console" panose="020B0609040504020204" pitchFamily="49" charset="0"/>
              </a:rPr>
              <a:t>select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		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count</a:t>
            </a:r>
            <a:r>
              <a:rPr kumimoji="0" lang="en-US" altLang="ja-JP" smtClean="0">
                <a:latin typeface="Lucida Console" panose="020B0609040504020204" pitchFamily="49" charset="0"/>
              </a:rPr>
              <a:t>(*) 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as</a:t>
            </a:r>
            <a:r>
              <a:rPr kumimoji="0" lang="en-US" altLang="ja-JP" smtClean="0">
                <a:latin typeface="Lucida Console" panose="020B0609040504020204" pitchFamily="49" charset="0"/>
              </a:rPr>
              <a:t>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履修者数</a:t>
            </a:r>
            <a:r>
              <a:rPr kumimoji="0" lang="en-US" altLang="ja-JP" smtClean="0">
                <a:latin typeface="Lucida Console" panose="020B0609040504020204" pitchFamily="49" charset="0"/>
              </a:rPr>
              <a:t>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		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avg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r>
              <a:rPr kumimoji="0" lang="ja-JP" altLang="en-US" smtClean="0">
                <a:latin typeface="Lucida Console" panose="020B0609040504020204" pitchFamily="49" charset="0"/>
              </a:rPr>
              <a:t>成績</a:t>
            </a:r>
            <a:r>
              <a:rPr kumimoji="0" lang="en-US" altLang="ja-JP" smtClean="0">
                <a:latin typeface="Lucida Console" panose="020B0609040504020204" pitchFamily="49" charset="0"/>
              </a:rPr>
              <a:t>)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from		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group by</a:t>
            </a: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endParaRPr kumimoji="0" lang="ja-JP" altLang="en-US" smtClean="0">
              <a:latin typeface="Lucida Console" panose="020B0609040504020204" pitchFamily="49" charset="0"/>
            </a:endParaRPr>
          </a:p>
        </p:txBody>
      </p:sp>
      <p:graphicFrame>
        <p:nvGraphicFramePr>
          <p:cNvPr id="964689" name="Group 81"/>
          <p:cNvGraphicFramePr>
            <a:graphicFrameLocks noGrp="1"/>
          </p:cNvGraphicFramePr>
          <p:nvPr/>
        </p:nvGraphicFramePr>
        <p:xfrm>
          <a:off x="2889250" y="5110163"/>
          <a:ext cx="2565400" cy="15367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584200"/>
              </a:tblGrid>
              <a:tr h="332354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科目番号</a:t>
                      </a: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学籍番号</a:t>
                      </a: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成績</a:t>
                      </a: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0869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F8"/>
                    </a:solidFill>
                  </a:tcPr>
                </a:tc>
              </a:tr>
              <a:tr h="240869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F8"/>
                    </a:solidFill>
                  </a:tcPr>
                </a:tc>
              </a:tr>
              <a:tr h="240869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0869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0869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8349" marR="88349" marT="44197" marB="441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4692" name="Group 84"/>
          <p:cNvGraphicFramePr>
            <a:graphicFrameLocks noGrp="1"/>
          </p:cNvGraphicFramePr>
          <p:nvPr/>
        </p:nvGraphicFramePr>
        <p:xfrm>
          <a:off x="6224588" y="5327650"/>
          <a:ext cx="3028950" cy="1328738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1047750"/>
              </a:tblGrid>
              <a:tr h="331788">
                <a:tc>
                  <a:txBody>
                    <a:bodyPr/>
                    <a:lstStyle>
                      <a:lvl1pPr algn="l" defTabSz="884238">
                        <a:spcBef>
                          <a:spcPct val="10000"/>
                        </a:spcBef>
                        <a:defRPr kumimoji="1" sz="2400">
                          <a:solidFill>
                            <a:schemeClr val="accent2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1pPr>
                      <a:lvl2pPr marL="742950" indent="-285750" algn="l" defTabSz="884238">
                        <a:spcBef>
                          <a:spcPct val="1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2pPr>
                      <a:lvl3pPr marL="11430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3pPr>
                      <a:lvl4pPr marL="16002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4pPr>
                      <a:lvl5pPr marL="2057400" indent="-228600" algn="l" defTabSz="884238">
                        <a:spcBef>
                          <a:spcPct val="10000"/>
                        </a:spcBef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5pPr>
                      <a:lvl6pPr marL="25146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6pPr>
                      <a:lvl7pPr marL="29718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7pPr>
                      <a:lvl8pPr marL="34290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8pPr>
                      <a:lvl9pPr marL="38862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rPr>
                        <a:t>科目番号</a:t>
                      </a:r>
                    </a:p>
                  </a:txBody>
                  <a:tcPr marL="88349" marR="88349" marT="44174" marB="441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884238">
                        <a:spcBef>
                          <a:spcPct val="10000"/>
                        </a:spcBef>
                        <a:defRPr kumimoji="1" sz="2400">
                          <a:solidFill>
                            <a:schemeClr val="accent2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1pPr>
                      <a:lvl2pPr marL="742950" indent="-285750" algn="l" defTabSz="884238">
                        <a:spcBef>
                          <a:spcPct val="1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2pPr>
                      <a:lvl3pPr marL="11430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3pPr>
                      <a:lvl4pPr marL="16002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4pPr>
                      <a:lvl5pPr marL="2057400" indent="-228600" algn="l" defTabSz="884238">
                        <a:spcBef>
                          <a:spcPct val="10000"/>
                        </a:spcBef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5pPr>
                      <a:lvl6pPr marL="25146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6pPr>
                      <a:lvl7pPr marL="29718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7pPr>
                      <a:lvl8pPr marL="34290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8pPr>
                      <a:lvl9pPr marL="38862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rPr>
                        <a:t>履修者数</a:t>
                      </a:r>
                    </a:p>
                  </a:txBody>
                  <a:tcPr marL="88349" marR="88349" marT="44174" marB="441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884238">
                        <a:spcBef>
                          <a:spcPct val="10000"/>
                        </a:spcBef>
                        <a:defRPr kumimoji="1" sz="2400">
                          <a:solidFill>
                            <a:schemeClr val="accent2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1pPr>
                      <a:lvl2pPr marL="742950" indent="-285750" algn="l" defTabSz="884238">
                        <a:spcBef>
                          <a:spcPct val="1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2pPr>
                      <a:lvl3pPr marL="11430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3pPr>
                      <a:lvl4pPr marL="16002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4pPr>
                      <a:lvl5pPr marL="2057400" indent="-228600" algn="l" defTabSz="884238">
                        <a:spcBef>
                          <a:spcPct val="10000"/>
                        </a:spcBef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5pPr>
                      <a:lvl6pPr marL="25146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6pPr>
                      <a:lvl7pPr marL="29718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7pPr>
                      <a:lvl8pPr marL="34290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8pPr>
                      <a:lvl9pPr marL="38862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rPr>
                        <a:t>avg(</a:t>
                      </a:r>
                      <a:r>
                        <a:rPr kumimoji="0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rPr>
                        <a:t>成績</a:t>
                      </a: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</a:p>
                  </a:txBody>
                  <a:tcPr marL="88349" marR="88349" marT="44174" marB="441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1788">
                <a:tc>
                  <a:txBody>
                    <a:bodyPr/>
                    <a:lstStyle>
                      <a:lvl1pPr algn="l" defTabSz="884238">
                        <a:spcBef>
                          <a:spcPct val="10000"/>
                        </a:spcBef>
                        <a:defRPr kumimoji="1" sz="2400">
                          <a:solidFill>
                            <a:schemeClr val="accent2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1pPr>
                      <a:lvl2pPr marL="742950" indent="-285750" algn="l" defTabSz="884238">
                        <a:spcBef>
                          <a:spcPct val="1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2pPr>
                      <a:lvl3pPr marL="11430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3pPr>
                      <a:lvl4pPr marL="16002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4pPr>
                      <a:lvl5pPr marL="2057400" indent="-228600" algn="l" defTabSz="884238">
                        <a:spcBef>
                          <a:spcPct val="10000"/>
                        </a:spcBef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5pPr>
                      <a:lvl6pPr marL="25146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6pPr>
                      <a:lvl7pPr marL="29718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7pPr>
                      <a:lvl8pPr marL="34290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8pPr>
                      <a:lvl9pPr marL="38862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rPr>
                        <a:t>A</a:t>
                      </a:r>
                    </a:p>
                  </a:txBody>
                  <a:tcPr marL="88349" marR="88349" marT="44174" marB="441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>
                      <a:lvl1pPr algn="l" defTabSz="884238">
                        <a:spcBef>
                          <a:spcPct val="10000"/>
                        </a:spcBef>
                        <a:defRPr kumimoji="1" sz="2400">
                          <a:solidFill>
                            <a:schemeClr val="accent2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1pPr>
                      <a:lvl2pPr marL="742950" indent="-285750" algn="l" defTabSz="884238">
                        <a:spcBef>
                          <a:spcPct val="1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2pPr>
                      <a:lvl3pPr marL="11430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3pPr>
                      <a:lvl4pPr marL="16002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4pPr>
                      <a:lvl5pPr marL="2057400" indent="-228600" algn="l" defTabSz="884238">
                        <a:spcBef>
                          <a:spcPct val="10000"/>
                        </a:spcBef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5pPr>
                      <a:lvl6pPr marL="25146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6pPr>
                      <a:lvl7pPr marL="29718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7pPr>
                      <a:lvl8pPr marL="34290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8pPr>
                      <a:lvl9pPr marL="38862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rPr>
                        <a:t>35</a:t>
                      </a:r>
                    </a:p>
                  </a:txBody>
                  <a:tcPr marL="88349" marR="88349" marT="44174" marB="441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>
                      <a:lvl1pPr algn="l" defTabSz="884238">
                        <a:spcBef>
                          <a:spcPct val="10000"/>
                        </a:spcBef>
                        <a:defRPr kumimoji="1" sz="2400">
                          <a:solidFill>
                            <a:schemeClr val="accent2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1pPr>
                      <a:lvl2pPr marL="742950" indent="-285750" algn="l" defTabSz="884238">
                        <a:spcBef>
                          <a:spcPct val="1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2pPr>
                      <a:lvl3pPr marL="11430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3pPr>
                      <a:lvl4pPr marL="16002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4pPr>
                      <a:lvl5pPr marL="2057400" indent="-228600" algn="l" defTabSz="884238">
                        <a:spcBef>
                          <a:spcPct val="10000"/>
                        </a:spcBef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5pPr>
                      <a:lvl6pPr marL="25146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6pPr>
                      <a:lvl7pPr marL="29718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7pPr>
                      <a:lvl8pPr marL="34290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8pPr>
                      <a:lvl9pPr marL="38862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88349" marR="88349" marT="44174" marB="441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F8"/>
                    </a:solidFill>
                  </a:tcPr>
                </a:tc>
              </a:tr>
              <a:tr h="331788">
                <a:tc>
                  <a:txBody>
                    <a:bodyPr/>
                    <a:lstStyle>
                      <a:lvl1pPr algn="l" defTabSz="884238">
                        <a:spcBef>
                          <a:spcPct val="10000"/>
                        </a:spcBef>
                        <a:defRPr kumimoji="1" sz="2400">
                          <a:solidFill>
                            <a:schemeClr val="accent2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1pPr>
                      <a:lvl2pPr marL="742950" indent="-285750" algn="l" defTabSz="884238">
                        <a:spcBef>
                          <a:spcPct val="1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2pPr>
                      <a:lvl3pPr marL="11430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3pPr>
                      <a:lvl4pPr marL="16002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4pPr>
                      <a:lvl5pPr marL="2057400" indent="-228600" algn="l" defTabSz="884238">
                        <a:spcBef>
                          <a:spcPct val="10000"/>
                        </a:spcBef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5pPr>
                      <a:lvl6pPr marL="25146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6pPr>
                      <a:lvl7pPr marL="29718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7pPr>
                      <a:lvl8pPr marL="34290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8pPr>
                      <a:lvl9pPr marL="38862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88349" marR="88349" marT="44174" marB="441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 defTabSz="884238">
                        <a:spcBef>
                          <a:spcPct val="10000"/>
                        </a:spcBef>
                        <a:defRPr kumimoji="1" sz="2400">
                          <a:solidFill>
                            <a:schemeClr val="accent2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1pPr>
                      <a:lvl2pPr marL="742950" indent="-285750" algn="l" defTabSz="884238">
                        <a:spcBef>
                          <a:spcPct val="1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2pPr>
                      <a:lvl3pPr marL="11430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3pPr>
                      <a:lvl4pPr marL="16002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4pPr>
                      <a:lvl5pPr marL="2057400" indent="-228600" algn="l" defTabSz="884238">
                        <a:spcBef>
                          <a:spcPct val="10000"/>
                        </a:spcBef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5pPr>
                      <a:lvl6pPr marL="25146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6pPr>
                      <a:lvl7pPr marL="29718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7pPr>
                      <a:lvl8pPr marL="34290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8pPr>
                      <a:lvl9pPr marL="38862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88349" marR="88349" marT="44174" marB="441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 defTabSz="884238">
                        <a:spcBef>
                          <a:spcPct val="10000"/>
                        </a:spcBef>
                        <a:defRPr kumimoji="1" sz="2400">
                          <a:solidFill>
                            <a:schemeClr val="accent2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1pPr>
                      <a:lvl2pPr marL="742950" indent="-285750" algn="l" defTabSz="884238">
                        <a:spcBef>
                          <a:spcPct val="1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2pPr>
                      <a:lvl3pPr marL="11430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3pPr>
                      <a:lvl4pPr marL="16002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4pPr>
                      <a:lvl5pPr marL="2057400" indent="-228600" algn="l" defTabSz="884238">
                        <a:spcBef>
                          <a:spcPct val="10000"/>
                        </a:spcBef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5pPr>
                      <a:lvl6pPr marL="25146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6pPr>
                      <a:lvl7pPr marL="29718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7pPr>
                      <a:lvl8pPr marL="34290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8pPr>
                      <a:lvl9pPr marL="38862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88349" marR="88349" marT="44174" marB="441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1788">
                <a:tc>
                  <a:txBody>
                    <a:bodyPr/>
                    <a:lstStyle>
                      <a:lvl1pPr algn="l" defTabSz="884238">
                        <a:spcBef>
                          <a:spcPct val="10000"/>
                        </a:spcBef>
                        <a:defRPr kumimoji="1" sz="2400">
                          <a:solidFill>
                            <a:schemeClr val="accent2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1pPr>
                      <a:lvl2pPr marL="742950" indent="-285750" algn="l" defTabSz="884238">
                        <a:spcBef>
                          <a:spcPct val="1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2pPr>
                      <a:lvl3pPr marL="11430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3pPr>
                      <a:lvl4pPr marL="16002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4pPr>
                      <a:lvl5pPr marL="2057400" indent="-228600" algn="l" defTabSz="884238">
                        <a:spcBef>
                          <a:spcPct val="10000"/>
                        </a:spcBef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5pPr>
                      <a:lvl6pPr marL="25146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6pPr>
                      <a:lvl7pPr marL="29718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7pPr>
                      <a:lvl8pPr marL="34290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8pPr>
                      <a:lvl9pPr marL="38862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marL="88349" marR="88349" marT="44174" marB="441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FA"/>
                    </a:solidFill>
                  </a:tcPr>
                </a:tc>
                <a:tc>
                  <a:txBody>
                    <a:bodyPr/>
                    <a:lstStyle>
                      <a:lvl1pPr algn="l" defTabSz="884238">
                        <a:spcBef>
                          <a:spcPct val="10000"/>
                        </a:spcBef>
                        <a:defRPr kumimoji="1" sz="2400">
                          <a:solidFill>
                            <a:schemeClr val="accent2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1pPr>
                      <a:lvl2pPr marL="742950" indent="-285750" algn="l" defTabSz="884238">
                        <a:spcBef>
                          <a:spcPct val="1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2pPr>
                      <a:lvl3pPr marL="11430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3pPr>
                      <a:lvl4pPr marL="16002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4pPr>
                      <a:lvl5pPr marL="2057400" indent="-228600" algn="l" defTabSz="884238">
                        <a:spcBef>
                          <a:spcPct val="10000"/>
                        </a:spcBef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5pPr>
                      <a:lvl6pPr marL="25146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6pPr>
                      <a:lvl7pPr marL="29718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7pPr>
                      <a:lvl8pPr marL="34290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8pPr>
                      <a:lvl9pPr marL="38862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rPr>
                        <a:t>30</a:t>
                      </a:r>
                    </a:p>
                  </a:txBody>
                  <a:tcPr marL="88349" marR="88349" marT="44174" marB="441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FA"/>
                    </a:solidFill>
                  </a:tcPr>
                </a:tc>
                <a:tc>
                  <a:txBody>
                    <a:bodyPr/>
                    <a:lstStyle>
                      <a:lvl1pPr algn="l" defTabSz="884238">
                        <a:spcBef>
                          <a:spcPct val="10000"/>
                        </a:spcBef>
                        <a:defRPr kumimoji="1" sz="2400">
                          <a:solidFill>
                            <a:schemeClr val="accent2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1pPr>
                      <a:lvl2pPr marL="742950" indent="-285750" algn="l" defTabSz="884238">
                        <a:spcBef>
                          <a:spcPct val="1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2pPr>
                      <a:lvl3pPr marL="11430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3pPr>
                      <a:lvl4pPr marL="1600200" indent="-228600" algn="l" defTabSz="884238">
                        <a:spcBef>
                          <a:spcPct val="1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4pPr>
                      <a:lvl5pPr marL="2057400" indent="-228600" algn="l" defTabSz="884238">
                        <a:spcBef>
                          <a:spcPct val="10000"/>
                        </a:spcBef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5pPr>
                      <a:lvl6pPr marL="25146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6pPr>
                      <a:lvl7pPr marL="29718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7pPr>
                      <a:lvl8pPr marL="34290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8pPr>
                      <a:lvl9pPr marL="3886200" indent="-228600" defTabSz="884238" fontAlgn="base">
                        <a:spcBef>
                          <a:spcPct val="1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88349" marR="88349" marT="44174" marB="441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FA"/>
                    </a:solidFill>
                  </a:tcPr>
                </a:tc>
              </a:tr>
            </a:tbl>
          </a:graphicData>
        </a:graphic>
      </p:graphicFrame>
      <p:sp>
        <p:nvSpPr>
          <p:cNvPr id="30775" name="AutoShape 64"/>
          <p:cNvSpPr>
            <a:spLocks/>
          </p:cNvSpPr>
          <p:nvPr/>
        </p:nvSpPr>
        <p:spPr bwMode="auto">
          <a:xfrm>
            <a:off x="5483225" y="5473700"/>
            <a:ext cx="153988" cy="404813"/>
          </a:xfrm>
          <a:prstGeom prst="rightBracket">
            <a:avLst>
              <a:gd name="adj" fmla="val 2190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30776" name="AutoShape 65"/>
          <p:cNvSpPr>
            <a:spLocks/>
          </p:cNvSpPr>
          <p:nvPr/>
        </p:nvSpPr>
        <p:spPr bwMode="auto">
          <a:xfrm>
            <a:off x="5483225" y="6426200"/>
            <a:ext cx="153988" cy="184150"/>
          </a:xfrm>
          <a:prstGeom prst="rightBracket">
            <a:avLst>
              <a:gd name="adj" fmla="val 996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30777" name="AutoShape 66"/>
          <p:cNvSpPr>
            <a:spLocks/>
          </p:cNvSpPr>
          <p:nvPr/>
        </p:nvSpPr>
        <p:spPr bwMode="auto">
          <a:xfrm>
            <a:off x="5483225" y="5943600"/>
            <a:ext cx="153988" cy="422275"/>
          </a:xfrm>
          <a:prstGeom prst="rightBracket">
            <a:avLst>
              <a:gd name="adj" fmla="val 22852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cxnSp>
        <p:nvCxnSpPr>
          <p:cNvPr id="30778" name="AutoShape 67"/>
          <p:cNvCxnSpPr>
            <a:cxnSpLocks noChangeShapeType="1"/>
            <a:stCxn id="30775" idx="2"/>
          </p:cNvCxnSpPr>
          <p:nvPr/>
        </p:nvCxnSpPr>
        <p:spPr bwMode="auto">
          <a:xfrm>
            <a:off x="5646738" y="5676900"/>
            <a:ext cx="577850" cy="149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9" name="AutoShape 68"/>
          <p:cNvCxnSpPr>
            <a:cxnSpLocks noChangeShapeType="1"/>
            <a:stCxn id="30777" idx="2"/>
          </p:cNvCxnSpPr>
          <p:nvPr/>
        </p:nvCxnSpPr>
        <p:spPr bwMode="auto">
          <a:xfrm>
            <a:off x="5646738" y="6154738"/>
            <a:ext cx="57785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0" name="AutoShape 69"/>
          <p:cNvCxnSpPr>
            <a:cxnSpLocks noChangeShapeType="1"/>
            <a:stCxn id="30776" idx="2"/>
          </p:cNvCxnSpPr>
          <p:nvPr/>
        </p:nvCxnSpPr>
        <p:spPr bwMode="auto">
          <a:xfrm flipV="1">
            <a:off x="5646738" y="6489700"/>
            <a:ext cx="577850" cy="28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81" name="AutoShape 77"/>
          <p:cNvSpPr>
            <a:spLocks noChangeArrowheads="1"/>
          </p:cNvSpPr>
          <p:nvPr/>
        </p:nvSpPr>
        <p:spPr bwMode="auto">
          <a:xfrm>
            <a:off x="5246688" y="2314575"/>
            <a:ext cx="2794000" cy="49053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>
                <a:solidFill>
                  <a:schemeClr val="accent1"/>
                </a:solidFill>
              </a:rPr>
              <a:t>属性名の付け替え</a:t>
            </a:r>
            <a:endParaRPr kumimoji="0" lang="ja-JP" altLang="en-US"/>
          </a:p>
        </p:txBody>
      </p:sp>
      <p:sp>
        <p:nvSpPr>
          <p:cNvPr id="30782" name="AutoShape 78"/>
          <p:cNvSpPr>
            <a:spLocks noChangeArrowheads="1"/>
          </p:cNvSpPr>
          <p:nvPr/>
        </p:nvSpPr>
        <p:spPr bwMode="auto">
          <a:xfrm>
            <a:off x="4684713" y="3448050"/>
            <a:ext cx="3952875" cy="796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>
                <a:solidFill>
                  <a:schemeClr val="accent1"/>
                </a:solidFill>
              </a:rPr>
              <a:t>グループに対する集約関数</a:t>
            </a:r>
          </a:p>
          <a:p>
            <a:r>
              <a:rPr kumimoji="0" lang="en-US" altLang="ja-JP">
                <a:solidFill>
                  <a:schemeClr val="accent1"/>
                </a:solidFill>
              </a:rPr>
              <a:t>(count, avg, max, min)</a:t>
            </a:r>
          </a:p>
        </p:txBody>
      </p:sp>
      <p:sp>
        <p:nvSpPr>
          <p:cNvPr id="964687" name="AutoShape 79"/>
          <p:cNvSpPr>
            <a:spLocks noChangeArrowheads="1"/>
          </p:cNvSpPr>
          <p:nvPr/>
        </p:nvSpPr>
        <p:spPr bwMode="auto">
          <a:xfrm>
            <a:off x="284163" y="4957763"/>
            <a:ext cx="2339975" cy="115728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>
                <a:solidFill>
                  <a:schemeClr val="accent1"/>
                </a:solidFill>
              </a:rPr>
              <a:t>グルーピング</a:t>
            </a:r>
            <a:br>
              <a:rPr kumimoji="0" lang="ja-JP" altLang="en-US">
                <a:solidFill>
                  <a:schemeClr val="accent1"/>
                </a:solidFill>
              </a:rPr>
            </a:br>
            <a:r>
              <a:rPr kumimoji="0" lang="ja-JP" altLang="en-US">
                <a:solidFill>
                  <a:schemeClr val="accent1"/>
                </a:solidFill>
              </a:rPr>
              <a:t>結果に関する</a:t>
            </a:r>
            <a:br>
              <a:rPr kumimoji="0" lang="ja-JP" altLang="en-US">
                <a:solidFill>
                  <a:schemeClr val="accent1"/>
                </a:solidFill>
              </a:rPr>
            </a:br>
            <a:r>
              <a:rPr kumimoji="0" lang="ja-JP" altLang="en-US">
                <a:solidFill>
                  <a:schemeClr val="accent1"/>
                </a:solidFill>
              </a:rPr>
              <a:t>条件による選出</a:t>
            </a:r>
          </a:p>
        </p:txBody>
      </p:sp>
      <p:sp>
        <p:nvSpPr>
          <p:cNvPr id="30784" name="AutoShape 82"/>
          <p:cNvSpPr>
            <a:spLocks noChangeArrowheads="1"/>
          </p:cNvSpPr>
          <p:nvPr/>
        </p:nvSpPr>
        <p:spPr bwMode="auto">
          <a:xfrm>
            <a:off x="449263" y="3119438"/>
            <a:ext cx="1974850" cy="4905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>
                <a:solidFill>
                  <a:schemeClr val="accent1"/>
                </a:solidFill>
              </a:rPr>
              <a:t>グルーピング</a:t>
            </a:r>
            <a:endParaRPr kumimoji="0" lang="ja-JP" altLang="en-US"/>
          </a:p>
        </p:txBody>
      </p:sp>
      <p:sp>
        <p:nvSpPr>
          <p:cNvPr id="964693" name="Rectangle 85"/>
          <p:cNvSpPr>
            <a:spLocks noChangeArrowheads="1"/>
          </p:cNvSpPr>
          <p:nvPr/>
        </p:nvSpPr>
        <p:spPr bwMode="auto">
          <a:xfrm>
            <a:off x="323850" y="4379913"/>
            <a:ext cx="61658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marL="342900" indent="-3429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17550" indent="-276225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lvl="1" algn="l" eaLnBrk="1" hangingPunct="1">
              <a:spcBef>
                <a:spcPct val="10000"/>
              </a:spcBef>
            </a:pPr>
            <a:r>
              <a:rPr kumimoji="0" lang="en-US" altLang="ja-JP" sz="2600">
                <a:solidFill>
                  <a:schemeClr val="folHlink"/>
                </a:solidFill>
                <a:latin typeface="Lucida Console" panose="020B0609040504020204" pitchFamily="49" charset="0"/>
              </a:rPr>
              <a:t>	having</a:t>
            </a:r>
            <a:r>
              <a:rPr kumimoji="0" lang="en-US" altLang="ja-JP" sz="2600">
                <a:solidFill>
                  <a:schemeClr val="tx1"/>
                </a:solidFill>
                <a:latin typeface="Lucida Console" panose="020B0609040504020204" pitchFamily="49" charset="0"/>
              </a:rPr>
              <a:t> 	</a:t>
            </a:r>
            <a:r>
              <a:rPr kumimoji="0" lang="en-US" altLang="ja-JP" sz="2600">
                <a:solidFill>
                  <a:schemeClr val="folHlink"/>
                </a:solidFill>
                <a:latin typeface="Lucida Console" panose="020B0609040504020204" pitchFamily="49" charset="0"/>
              </a:rPr>
              <a:t>count</a:t>
            </a:r>
            <a:r>
              <a:rPr kumimoji="0" lang="en-US" altLang="ja-JP" sz="2600">
                <a:solidFill>
                  <a:schemeClr val="tx1"/>
                </a:solidFill>
                <a:latin typeface="Lucida Console" panose="020B0609040504020204" pitchFamily="49" charset="0"/>
              </a:rPr>
              <a:t>(*) &gt;= 30</a:t>
            </a:r>
          </a:p>
        </p:txBody>
      </p:sp>
      <p:sp>
        <p:nvSpPr>
          <p:cNvPr id="964694" name="Rectangle 86"/>
          <p:cNvSpPr>
            <a:spLocks noChangeArrowheads="1"/>
          </p:cNvSpPr>
          <p:nvPr/>
        </p:nvSpPr>
        <p:spPr bwMode="auto">
          <a:xfrm>
            <a:off x="7208838" y="5667375"/>
            <a:ext cx="989012" cy="33813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964695" name="Rectangle 87"/>
          <p:cNvSpPr>
            <a:spLocks noChangeArrowheads="1"/>
          </p:cNvSpPr>
          <p:nvPr/>
        </p:nvSpPr>
        <p:spPr bwMode="auto">
          <a:xfrm>
            <a:off x="7208838" y="6319838"/>
            <a:ext cx="989012" cy="33813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30788" name="Rectangle 88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F6118523-6EFF-4891-AB00-63D9760C8BE7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26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6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6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6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87" grpId="0" animBg="1"/>
      <p:bldP spid="964693" grpId="0"/>
      <p:bldP spid="964694" grpId="0" animBg="1"/>
      <p:bldP spid="9646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問合せ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集合演算</a:t>
            </a:r>
            <a:r>
              <a:rPr kumimoji="0" lang="en-US" altLang="ja-JP" smtClean="0"/>
              <a:t>)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kumimoji="0" lang="ja-JP" altLang="en-US" smtClean="0"/>
              <a:t>問合せ結果集合どうしの演算</a:t>
            </a:r>
          </a:p>
          <a:p>
            <a:pPr lvl="1">
              <a:spcBef>
                <a:spcPct val="0"/>
              </a:spcBef>
              <a:defRPr/>
            </a:pPr>
            <a:r>
              <a:rPr kumimoji="0" lang="ja-JP" altLang="en-US" smtClean="0"/>
              <a:t>和 </a:t>
            </a:r>
            <a:r>
              <a:rPr kumimoji="0" lang="en-US" altLang="ja-JP" smtClean="0"/>
              <a:t>(union), </a:t>
            </a:r>
            <a:r>
              <a:rPr kumimoji="0" lang="ja-JP" altLang="en-US" smtClean="0"/>
              <a:t>差 </a:t>
            </a:r>
            <a:r>
              <a:rPr kumimoji="0" lang="en-US" altLang="ja-JP" smtClean="0"/>
              <a:t>(except), </a:t>
            </a:r>
            <a:r>
              <a:rPr kumimoji="0" lang="ja-JP" altLang="en-US" smtClean="0"/>
              <a:t>共通部分 </a:t>
            </a:r>
            <a:r>
              <a:rPr kumimoji="0" lang="en-US" altLang="ja-JP" smtClean="0"/>
              <a:t>(intersect)</a:t>
            </a:r>
          </a:p>
          <a:p>
            <a:pPr lvl="1">
              <a:spcBef>
                <a:spcPct val="0"/>
              </a:spcBef>
              <a:defRPr/>
            </a:pPr>
            <a:r>
              <a:rPr kumimoji="0" lang="ja-JP" altLang="en-US" smtClean="0"/>
              <a:t>演算対象のスキーマは同一でなければならない</a:t>
            </a:r>
          </a:p>
          <a:p>
            <a:pPr>
              <a:spcBef>
                <a:spcPct val="0"/>
              </a:spcBef>
              <a:defRPr/>
            </a:pPr>
            <a:endParaRPr kumimoji="0" lang="ja-JP" altLang="en-US" smtClean="0"/>
          </a:p>
          <a:p>
            <a:pPr>
              <a:spcBef>
                <a:spcPct val="0"/>
              </a:spcBef>
              <a:defRPr/>
            </a:pPr>
            <a:r>
              <a:rPr kumimoji="0" lang="ja-JP" altLang="en-US" smtClean="0"/>
              <a:t>実習課題のない科目の課題番号と科目名の一覧</a:t>
            </a:r>
          </a:p>
          <a:p>
            <a:pPr lvl="1">
              <a:spcBef>
                <a:spcPct val="0"/>
              </a:spcBef>
              <a:defRPr/>
            </a:pPr>
            <a:endParaRPr kumimoji="0" lang="ja-JP" altLang="en-US" smtClean="0"/>
          </a:p>
          <a:p>
            <a:pPr lvl="1">
              <a:spcBef>
                <a:spcPct val="0"/>
              </a:spcBef>
              <a:defRPr/>
            </a:pPr>
            <a:r>
              <a:rPr kumimoji="0" lang="en-US" altLang="ja-JP" smtClean="0">
                <a:latin typeface="Lucida Console" charset="0"/>
              </a:rPr>
              <a:t>select	</a:t>
            </a:r>
            <a:r>
              <a:rPr kumimoji="0" lang="ja-JP" altLang="en-US" smtClean="0">
                <a:latin typeface="Lucida Console" charset="0"/>
              </a:rPr>
              <a:t>科目番号</a:t>
            </a:r>
            <a:r>
              <a:rPr kumimoji="0" lang="en-US" altLang="ja-JP" smtClean="0">
                <a:latin typeface="Lucida Console" charset="0"/>
              </a:rPr>
              <a:t>, </a:t>
            </a:r>
            <a:r>
              <a:rPr kumimoji="0" lang="ja-JP" altLang="en-US" smtClean="0">
                <a:latin typeface="Lucida Console" charset="0"/>
              </a:rPr>
              <a:t>科目名</a:t>
            </a:r>
            <a:br>
              <a:rPr kumimoji="0" lang="ja-JP" altLang="en-US" smtClean="0">
                <a:latin typeface="Lucida Console" charset="0"/>
              </a:rPr>
            </a:br>
            <a:r>
              <a:rPr kumimoji="0" lang="en-US" altLang="ja-JP" smtClean="0">
                <a:latin typeface="Lucida Console" charset="0"/>
              </a:rPr>
              <a:t>from		</a:t>
            </a:r>
            <a:r>
              <a:rPr kumimoji="0" lang="ja-JP" altLang="en-US" smtClean="0">
                <a:latin typeface="Lucida Console" charset="0"/>
              </a:rPr>
              <a:t>科目</a:t>
            </a:r>
            <a:br>
              <a:rPr kumimoji="0" lang="ja-JP" altLang="en-US" smtClean="0">
                <a:latin typeface="Lucida Console" charset="0"/>
              </a:rPr>
            </a:br>
            <a:r>
              <a:rPr kumimoji="0" lang="en-US" altLang="ja-JP" smtClean="0">
                <a:solidFill>
                  <a:schemeClr val="folHlink"/>
                </a:solidFill>
                <a:latin typeface="Lucida Console" charset="0"/>
              </a:rPr>
              <a:t>except</a:t>
            </a:r>
            <a:r>
              <a:rPr kumimoji="0" lang="en-US" altLang="ja-JP" smtClean="0">
                <a:latin typeface="Lucida Console" charset="0"/>
              </a:rPr>
              <a:t/>
            </a:r>
            <a:br>
              <a:rPr kumimoji="0" lang="en-US" altLang="ja-JP" smtClean="0">
                <a:latin typeface="Lucida Console" charset="0"/>
              </a:rPr>
            </a:br>
            <a:r>
              <a:rPr kumimoji="0" lang="en-US" altLang="ja-JP" smtClean="0">
                <a:latin typeface="Lucida Console" charset="0"/>
              </a:rPr>
              <a:t>select	</a:t>
            </a:r>
            <a:r>
              <a:rPr kumimoji="0" lang="ja-JP" altLang="en-US" smtClean="0">
                <a:latin typeface="Lucida Console" charset="0"/>
              </a:rPr>
              <a:t>科目</a:t>
            </a:r>
            <a:r>
              <a:rPr kumimoji="0" lang="en-US" altLang="ja-JP" smtClean="0">
                <a:latin typeface="Lucida Console" charset="0"/>
              </a:rPr>
              <a:t>.</a:t>
            </a:r>
            <a:r>
              <a:rPr kumimoji="0" lang="ja-JP" altLang="en-US" smtClean="0">
                <a:latin typeface="Lucida Console" charset="0"/>
              </a:rPr>
              <a:t>科目番号</a:t>
            </a:r>
            <a:r>
              <a:rPr kumimoji="0" lang="en-US" altLang="ja-JP" smtClean="0">
                <a:latin typeface="Lucida Console" charset="0"/>
              </a:rPr>
              <a:t>, </a:t>
            </a:r>
            <a:r>
              <a:rPr kumimoji="0" lang="ja-JP" altLang="en-US" smtClean="0">
                <a:latin typeface="Lucida Console" charset="0"/>
              </a:rPr>
              <a:t>科目名</a:t>
            </a:r>
            <a:br>
              <a:rPr kumimoji="0" lang="ja-JP" altLang="en-US" smtClean="0">
                <a:latin typeface="Lucida Console" charset="0"/>
              </a:rPr>
            </a:br>
            <a:r>
              <a:rPr kumimoji="0" lang="en-US" altLang="ja-JP" smtClean="0">
                <a:latin typeface="Lucida Console" charset="0"/>
              </a:rPr>
              <a:t>from		</a:t>
            </a:r>
            <a:r>
              <a:rPr kumimoji="0" lang="ja-JP" altLang="en-US" smtClean="0">
                <a:latin typeface="Lucida Console" charset="0"/>
              </a:rPr>
              <a:t>科目</a:t>
            </a:r>
            <a:r>
              <a:rPr kumimoji="0" lang="en-US" altLang="ja-JP" smtClean="0">
                <a:latin typeface="Lucida Console" charset="0"/>
              </a:rPr>
              <a:t>, </a:t>
            </a:r>
            <a:r>
              <a:rPr kumimoji="0" lang="ja-JP" altLang="en-US" smtClean="0">
                <a:latin typeface="Lucida Console" charset="0"/>
              </a:rPr>
              <a:t>実習課題</a:t>
            </a:r>
            <a:br>
              <a:rPr kumimoji="0" lang="ja-JP" altLang="en-US" smtClean="0">
                <a:latin typeface="Lucida Console" charset="0"/>
              </a:rPr>
            </a:br>
            <a:r>
              <a:rPr kumimoji="0" lang="en-US" altLang="ja-JP" smtClean="0">
                <a:latin typeface="Lucida Console" charset="0"/>
              </a:rPr>
              <a:t>where 	</a:t>
            </a:r>
            <a:r>
              <a:rPr kumimoji="0" lang="ja-JP" altLang="en-US" smtClean="0">
                <a:latin typeface="Lucida Console" charset="0"/>
              </a:rPr>
              <a:t>科目</a:t>
            </a:r>
            <a:r>
              <a:rPr kumimoji="0" lang="en-US" altLang="ja-JP" smtClean="0">
                <a:latin typeface="Lucida Console" charset="0"/>
              </a:rPr>
              <a:t>.</a:t>
            </a:r>
            <a:r>
              <a:rPr kumimoji="0" lang="ja-JP" altLang="en-US" smtClean="0">
                <a:latin typeface="Lucida Console" charset="0"/>
              </a:rPr>
              <a:t>科目番号 </a:t>
            </a:r>
            <a:r>
              <a:rPr kumimoji="0" lang="en-US" altLang="ja-JP" smtClean="0">
                <a:latin typeface="Lucida Console" charset="0"/>
              </a:rPr>
              <a:t>= </a:t>
            </a:r>
            <a:r>
              <a:rPr kumimoji="0" lang="ja-JP" altLang="en-US" smtClean="0">
                <a:latin typeface="Lucida Console" charset="0"/>
              </a:rPr>
              <a:t>実習課題</a:t>
            </a:r>
            <a:r>
              <a:rPr kumimoji="0" lang="en-US" altLang="ja-JP" smtClean="0">
                <a:latin typeface="Lucida Console" charset="0"/>
              </a:rPr>
              <a:t>.</a:t>
            </a:r>
            <a:r>
              <a:rPr kumimoji="0" lang="ja-JP" altLang="en-US" smtClean="0">
                <a:latin typeface="Lucida Console" charset="0"/>
              </a:rPr>
              <a:t>科目番号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131097C9-E850-4C36-953E-5BCE72216654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27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問合せ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副問合せ</a:t>
            </a:r>
            <a:r>
              <a:rPr kumimoji="0" lang="en-US" altLang="ja-JP" smtClean="0"/>
              <a:t>)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263525" y="1182688"/>
            <a:ext cx="8997950" cy="54800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kumimoji="0" lang="ja-JP" altLang="en-US" smtClean="0"/>
              <a:t>以下は、集合演算 </a:t>
            </a:r>
            <a:r>
              <a:rPr kumimoji="0" lang="en-US" altLang="ja-JP" smtClean="0"/>
              <a:t>except </a:t>
            </a:r>
            <a:r>
              <a:rPr kumimoji="0" lang="ja-JP" altLang="en-US" smtClean="0"/>
              <a:t>の問合せと同等</a:t>
            </a:r>
          </a:p>
          <a:p>
            <a:pPr>
              <a:spcBef>
                <a:spcPct val="0"/>
              </a:spcBef>
            </a:pPr>
            <a:endParaRPr kumimoji="0" lang="ja-JP" altLang="en-US" smtClean="0"/>
          </a:p>
          <a:p>
            <a:pPr lvl="1">
              <a:spcBef>
                <a:spcPct val="0"/>
              </a:spcBef>
            </a:pPr>
            <a:r>
              <a:rPr kumimoji="0" lang="en-US" altLang="ja-JP" smtClean="0">
                <a:latin typeface="Lucida Console" panose="020B0609040504020204" pitchFamily="49" charset="0"/>
              </a:rPr>
              <a:t>select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科目名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from	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where 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not exists(</a:t>
            </a:r>
            <a:r>
              <a:rPr kumimoji="0" lang="en-US" altLang="ja-JP" smtClean="0">
                <a:latin typeface="Lucida Console" panose="020B0609040504020204" pitchFamily="49" charset="0"/>
              </a:rPr>
              <a:t/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	select	*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	from 	</a:t>
            </a:r>
            <a:r>
              <a:rPr kumimoji="0" lang="ja-JP" altLang="en-US" smtClean="0">
                <a:latin typeface="Lucida Console" panose="020B0609040504020204" pitchFamily="49" charset="0"/>
              </a:rPr>
              <a:t>実習課題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ja-JP" altLang="en-US" smtClean="0">
                <a:latin typeface="Lucida Console" panose="020B0609040504020204" pitchFamily="49" charset="0"/>
              </a:rPr>
              <a:t>		</a:t>
            </a:r>
            <a:r>
              <a:rPr kumimoji="0" lang="en-US" altLang="ja-JP" smtClean="0">
                <a:latin typeface="Lucida Console" panose="020B0609040504020204" pitchFamily="49" charset="0"/>
              </a:rPr>
              <a:t>where	</a:t>
            </a:r>
            <a:r>
              <a:rPr kumimoji="0" lang="ja-JP" altLang="en-US" smtClean="0">
                <a:latin typeface="Lucida Console" panose="020B0609040504020204" pitchFamily="49" charset="0"/>
              </a:rPr>
              <a:t>実習課題</a:t>
            </a:r>
            <a:r>
              <a:rPr kumimoji="0" lang="en-US" altLang="ja-JP" smtClean="0"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=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smtClean="0"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)</a:t>
            </a:r>
          </a:p>
          <a:p>
            <a:pPr lvl="1">
              <a:spcBef>
                <a:spcPct val="0"/>
              </a:spcBef>
            </a:pPr>
            <a:endParaRPr kumimoji="0" lang="en-US" altLang="ja-JP" smtClean="0">
              <a:latin typeface="Lucida Console" panose="020B0609040504020204" pitchFamily="49" charset="0"/>
            </a:endParaRPr>
          </a:p>
          <a:p>
            <a:pPr lvl="1">
              <a:spcBef>
                <a:spcPct val="0"/>
              </a:spcBef>
            </a:pPr>
            <a:endParaRPr kumimoji="0" lang="en-US" altLang="ja-JP" smtClean="0">
              <a:latin typeface="Lucida Console" panose="020B0609040504020204" pitchFamily="49" charset="0"/>
            </a:endParaRPr>
          </a:p>
          <a:p>
            <a:pPr lvl="1">
              <a:spcBef>
                <a:spcPct val="0"/>
              </a:spcBef>
            </a:pPr>
            <a:r>
              <a:rPr kumimoji="0" lang="en-US" altLang="ja-JP" smtClean="0"/>
              <a:t>exist </a:t>
            </a:r>
            <a:r>
              <a:rPr kumimoji="0" lang="ja-JP" altLang="en-US" smtClean="0"/>
              <a:t>述語は、副問合せが空でない時に真となる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7CC6B5AE-4886-4AE9-BE1C-F578F67D2A13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28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問合せ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副問合せ</a:t>
            </a:r>
            <a:r>
              <a:rPr kumimoji="0" lang="en-US" altLang="ja-JP" smtClean="0"/>
              <a:t>)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263525" y="1182688"/>
            <a:ext cx="8997950" cy="548005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kumimoji="0" lang="ja-JP" altLang="en-US" smtClean="0"/>
              <a:t>条件の否定をうまく使う</a:t>
            </a:r>
          </a:p>
          <a:p>
            <a:pPr lvl="1">
              <a:spcBef>
                <a:spcPct val="0"/>
              </a:spcBef>
              <a:defRPr/>
            </a:pPr>
            <a:r>
              <a:rPr kumimoji="0" lang="ja-JP" altLang="en-US" smtClean="0"/>
              <a:t>「全ての～である～」 </a:t>
            </a:r>
            <a:r>
              <a:rPr kumimoji="0" lang="en-US" altLang="ja-JP" smtClean="0"/>
              <a:t>= </a:t>
            </a:r>
            <a:r>
              <a:rPr kumimoji="0" lang="ja-JP" altLang="en-US" smtClean="0"/>
              <a:t>「～ではない～が存在しない」</a:t>
            </a:r>
          </a:p>
          <a:p>
            <a:pPr>
              <a:spcBef>
                <a:spcPct val="0"/>
              </a:spcBef>
              <a:defRPr/>
            </a:pPr>
            <a:endParaRPr kumimoji="0" lang="ja-JP" altLang="en-US" smtClean="0"/>
          </a:p>
          <a:p>
            <a:pPr>
              <a:spcBef>
                <a:spcPct val="0"/>
              </a:spcBef>
              <a:defRPr/>
            </a:pPr>
            <a:endParaRPr kumimoji="0" lang="ja-JP" altLang="en-US" smtClean="0"/>
          </a:p>
          <a:p>
            <a:pPr>
              <a:spcBef>
                <a:spcPct val="0"/>
              </a:spcBef>
              <a:defRPr/>
            </a:pPr>
            <a:r>
              <a:rPr kumimoji="0" lang="ja-JP" altLang="en-US" smtClean="0"/>
              <a:t>全ての学生が</a:t>
            </a:r>
            <a:r>
              <a:rPr kumimoji="0" lang="en-US" altLang="ja-JP" smtClean="0"/>
              <a:t>50</a:t>
            </a:r>
            <a:r>
              <a:rPr kumimoji="0" lang="ja-JP" altLang="en-US" smtClean="0"/>
              <a:t>点以上の成績を収めている科目の</a:t>
            </a:r>
            <a:br>
              <a:rPr kumimoji="0" lang="ja-JP" altLang="en-US" smtClean="0"/>
            </a:br>
            <a:r>
              <a:rPr kumimoji="0" lang="ja-JP" altLang="en-US" smtClean="0"/>
              <a:t>科目番号の一覧</a:t>
            </a:r>
          </a:p>
          <a:p>
            <a:pPr lvl="1">
              <a:spcBef>
                <a:spcPct val="0"/>
              </a:spcBef>
              <a:defRPr/>
            </a:pPr>
            <a:r>
              <a:rPr kumimoji="0" lang="en-US" altLang="ja-JP" smtClean="0"/>
              <a:t>50</a:t>
            </a:r>
            <a:r>
              <a:rPr kumimoji="0" lang="ja-JP" altLang="en-US" smtClean="0"/>
              <a:t>点未満の成績の学生がいない科目の科目番号の一覧</a:t>
            </a:r>
          </a:p>
          <a:p>
            <a:pPr lvl="1">
              <a:spcBef>
                <a:spcPct val="0"/>
              </a:spcBef>
              <a:defRPr/>
            </a:pPr>
            <a:r>
              <a:rPr kumimoji="0" lang="en-US" altLang="ja-JP" smtClean="0"/>
              <a:t>50</a:t>
            </a:r>
            <a:r>
              <a:rPr kumimoji="0" lang="ja-JP" altLang="en-US" smtClean="0"/>
              <a:t>点未満の成績の学生がいる科目を除いた科目の</a:t>
            </a:r>
            <a:br>
              <a:rPr kumimoji="0" lang="ja-JP" altLang="en-US" smtClean="0"/>
            </a:br>
            <a:r>
              <a:rPr kumimoji="0" lang="ja-JP" altLang="en-US" smtClean="0"/>
              <a:t>科目番号の一覧</a:t>
            </a:r>
          </a:p>
          <a:p>
            <a:pPr>
              <a:spcBef>
                <a:spcPct val="0"/>
              </a:spcBef>
              <a:defRPr/>
            </a:pPr>
            <a:endParaRPr kumimoji="0" lang="ja-JP" altLang="en-US" smtClean="0"/>
          </a:p>
          <a:p>
            <a:pPr>
              <a:spcBef>
                <a:spcPct val="0"/>
              </a:spcBef>
              <a:defRPr/>
            </a:pPr>
            <a:r>
              <a:rPr kumimoji="0" lang="ja-JP" altLang="en-US" smtClean="0"/>
              <a:t>登録されている全ての科目を履修している学生の一覧</a:t>
            </a:r>
          </a:p>
          <a:p>
            <a:pPr lvl="1">
              <a:spcBef>
                <a:spcPct val="0"/>
              </a:spcBef>
              <a:defRPr/>
            </a:pPr>
            <a:r>
              <a:rPr kumimoji="0" lang="ja-JP" altLang="en-US" smtClean="0"/>
              <a:t>履修していない科目が存在しない学生の一覧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7FB56E04-32CE-4F1B-817D-5BF7530921C9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29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の位置付け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関係代数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関係論理</a:t>
            </a:r>
          </a:p>
          <a:p>
            <a:pPr lvl="1">
              <a:defRPr/>
            </a:pPr>
            <a:r>
              <a:rPr kumimoji="0" lang="ja-JP" altLang="en-US" smtClean="0"/>
              <a:t>理論的基盤</a:t>
            </a:r>
          </a:p>
          <a:p>
            <a:pPr lvl="1">
              <a:defRPr/>
            </a:pPr>
            <a:r>
              <a:rPr kumimoji="0" lang="ja-JP" altLang="en-US" smtClean="0"/>
              <a:t>データ更新やスキーマ定義、アクセス権管理等は対象外</a:t>
            </a:r>
          </a:p>
          <a:p>
            <a:pPr lvl="1">
              <a:defRPr/>
            </a:pPr>
            <a:r>
              <a:rPr kumimoji="0" lang="ja-JP" altLang="en-US" smtClean="0"/>
              <a:t>一般ユーザが用いるには形式的で利便性に欠ける</a:t>
            </a:r>
          </a:p>
          <a:p>
            <a:pPr>
              <a:defRPr/>
            </a:pPr>
            <a:r>
              <a:rPr kumimoji="0" lang="en-US" altLang="ja-JP" smtClean="0"/>
              <a:t>SQL</a:t>
            </a:r>
          </a:p>
          <a:p>
            <a:pPr lvl="1">
              <a:defRPr/>
            </a:pPr>
            <a:r>
              <a:rPr kumimoji="0" lang="en-US" altLang="ja-JP" smtClean="0"/>
              <a:t>ISO </a:t>
            </a:r>
            <a:r>
              <a:rPr kumimoji="0" lang="ja-JP" altLang="en-US" smtClean="0"/>
              <a:t>標準として統一された実用向けの </a:t>
            </a:r>
            <a:r>
              <a:rPr kumimoji="0" lang="en-US" altLang="ja-JP" smtClean="0"/>
              <a:t>DB </a:t>
            </a:r>
            <a:r>
              <a:rPr kumimoji="0" lang="ja-JP" altLang="en-US" smtClean="0"/>
              <a:t>言語</a:t>
            </a:r>
          </a:p>
          <a:p>
            <a:pPr lvl="1">
              <a:defRPr/>
            </a:pPr>
            <a:r>
              <a:rPr kumimoji="0" lang="ja-JP" altLang="en-US" smtClean="0"/>
              <a:t>宣言的で詳細な処理手続きの指定は不要</a:t>
            </a:r>
          </a:p>
          <a:p>
            <a:pPr lvl="1">
              <a:defRPr/>
            </a:pPr>
            <a:r>
              <a:rPr kumimoji="0" lang="ja-JP" altLang="en-US" smtClean="0"/>
              <a:t>利点</a:t>
            </a:r>
          </a:p>
          <a:p>
            <a:pPr lvl="2">
              <a:defRPr/>
            </a:pPr>
            <a:r>
              <a:rPr kumimoji="0" lang="ja-JP" altLang="en-US" smtClean="0"/>
              <a:t>単一の </a:t>
            </a:r>
            <a:r>
              <a:rPr kumimoji="0" lang="en-US" altLang="ja-JP" smtClean="0"/>
              <a:t>DB </a:t>
            </a:r>
            <a:r>
              <a:rPr kumimoji="0" lang="ja-JP" altLang="en-US" smtClean="0"/>
              <a:t>言語の学習で各種 </a:t>
            </a:r>
            <a:r>
              <a:rPr kumimoji="0" lang="en-US" altLang="ja-JP" smtClean="0"/>
              <a:t>DBMS </a:t>
            </a:r>
            <a:r>
              <a:rPr kumimoji="0" lang="ja-JP" altLang="en-US" smtClean="0"/>
              <a:t>を利用可能</a:t>
            </a:r>
          </a:p>
          <a:p>
            <a:pPr lvl="2">
              <a:defRPr/>
            </a:pPr>
            <a:r>
              <a:rPr kumimoji="0" lang="ja-JP" altLang="en-US" smtClean="0"/>
              <a:t>異なる </a:t>
            </a:r>
            <a:r>
              <a:rPr kumimoji="0" lang="en-US" altLang="ja-JP" smtClean="0"/>
              <a:t>DBMS </a:t>
            </a:r>
            <a:r>
              <a:rPr kumimoji="0" lang="ja-JP" altLang="en-US" smtClean="0"/>
              <a:t>間のアプリケーションの移植や連携が容易</a:t>
            </a:r>
          </a:p>
          <a:p>
            <a:pPr lvl="2">
              <a:defRPr/>
            </a:pPr>
            <a:r>
              <a:rPr kumimoji="0" lang="ja-JP" altLang="en-US" smtClean="0"/>
              <a:t>汎用性のあるツールやユーティリティを開発・利用可能</a:t>
            </a:r>
          </a:p>
          <a:p>
            <a:pPr lvl="2">
              <a:defRPr/>
            </a:pPr>
            <a:r>
              <a:rPr kumimoji="0" lang="ja-JP" altLang="en-US" smtClean="0"/>
              <a:t>異なるユーザ間での </a:t>
            </a:r>
            <a:r>
              <a:rPr kumimoji="0" lang="en-US" altLang="ja-JP" smtClean="0"/>
              <a:t>DBMS </a:t>
            </a:r>
            <a:r>
              <a:rPr kumimoji="0" lang="ja-JP" altLang="en-US" smtClean="0"/>
              <a:t>利用ノウハウの共有促進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1513BE9B-7B8A-4EC9-B78F-1F92D302C436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3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問合せ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副問合せ</a:t>
            </a:r>
            <a:r>
              <a:rPr kumimoji="0" lang="en-US" altLang="ja-JP" smtClean="0"/>
              <a:t>)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263525" y="1182688"/>
            <a:ext cx="8997950" cy="54800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kumimoji="0" lang="ja-JP" altLang="en-US" smtClean="0"/>
              <a:t>情報工学専攻の学生が履修した科目の科目番号と</a:t>
            </a:r>
            <a:br>
              <a:rPr kumimoji="0" lang="ja-JP" altLang="en-US" smtClean="0"/>
            </a:br>
            <a:r>
              <a:rPr kumimoji="0" lang="ja-JP" altLang="en-US" smtClean="0"/>
              <a:t>科目名の一覧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以下は同等</a:t>
            </a:r>
            <a:r>
              <a:rPr kumimoji="0" lang="en-US" altLang="ja-JP" smtClean="0"/>
              <a:t>)</a:t>
            </a:r>
          </a:p>
          <a:p>
            <a:pPr lvl="1">
              <a:spcBef>
                <a:spcPct val="50000"/>
              </a:spcBef>
            </a:pPr>
            <a:r>
              <a:rPr kumimoji="0" lang="en-US" altLang="ja-JP" smtClean="0">
                <a:latin typeface="Lucida Console" panose="020B0609040504020204" pitchFamily="49" charset="0"/>
              </a:rPr>
              <a:t>select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</a:t>
            </a:r>
            <a:r>
              <a:rPr kumimoji="0" lang="en-US" altLang="ja-JP" smtClean="0">
                <a:latin typeface="Lucida Console" panose="020B0609040504020204" pitchFamily="49" charset="0"/>
              </a:rPr>
              <a:t>.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科目名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from	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 </a:t>
            </a:r>
            <a:r>
              <a:rPr kumimoji="0" lang="en-US" altLang="ja-JP" smtClean="0">
                <a:latin typeface="Lucida Console" panose="020B0609040504020204" pitchFamily="49" charset="0"/>
              </a:rPr>
              <a:t>natural join 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ja-JP" altLang="en-US" smtClean="0">
                <a:latin typeface="Lucida Console" panose="020B0609040504020204" pitchFamily="49" charset="0"/>
              </a:rPr>
              <a:t>				</a:t>
            </a:r>
            <a:r>
              <a:rPr kumimoji="0" lang="en-US" altLang="ja-JP" smtClean="0">
                <a:latin typeface="Lucida Console" panose="020B0609040504020204" pitchFamily="49" charset="0"/>
              </a:rPr>
              <a:t>natural join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学生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where	</a:t>
            </a:r>
            <a:r>
              <a:rPr kumimoji="0" lang="ja-JP" altLang="en-US" smtClean="0">
                <a:latin typeface="Lucida Console" panose="020B0609040504020204" pitchFamily="49" charset="0"/>
              </a:rPr>
              <a:t>専攻 </a:t>
            </a:r>
            <a:r>
              <a:rPr kumimoji="0" lang="en-US" altLang="ja-JP" smtClean="0">
                <a:latin typeface="Lucida Console" panose="020B0609040504020204" pitchFamily="49" charset="0"/>
              </a:rPr>
              <a:t>= ‘</a:t>
            </a:r>
            <a:r>
              <a:rPr kumimoji="0" lang="ja-JP" altLang="en-US" smtClean="0">
                <a:latin typeface="Lucida Console" panose="020B0609040504020204" pitchFamily="49" charset="0"/>
              </a:rPr>
              <a:t>情報工学’</a:t>
            </a:r>
          </a:p>
          <a:p>
            <a:pPr lvl="1">
              <a:spcBef>
                <a:spcPct val="50000"/>
              </a:spcBef>
            </a:pPr>
            <a:r>
              <a:rPr kumimoji="0" lang="en-US" altLang="ja-JP" smtClean="0">
                <a:latin typeface="Lucida Console" panose="020B0609040504020204" pitchFamily="49" charset="0"/>
              </a:rPr>
              <a:t>select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科目名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from	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where 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 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in (</a:t>
            </a:r>
            <a:r>
              <a:rPr kumimoji="0" lang="en-US" altLang="ja-JP" smtClean="0">
                <a:latin typeface="Lucida Console" panose="020B0609040504020204" pitchFamily="49" charset="0"/>
              </a:rPr>
              <a:t/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	select	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ja-JP" altLang="en-US" smtClean="0">
                <a:latin typeface="Lucida Console" panose="020B0609040504020204" pitchFamily="49" charset="0"/>
              </a:rPr>
              <a:t>		</a:t>
            </a:r>
            <a:r>
              <a:rPr kumimoji="0" lang="en-US" altLang="ja-JP" smtClean="0">
                <a:latin typeface="Lucida Console" panose="020B0609040504020204" pitchFamily="49" charset="0"/>
              </a:rPr>
              <a:t>from 	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 </a:t>
            </a:r>
            <a:r>
              <a:rPr kumimoji="0" lang="en-US" altLang="ja-JP" smtClean="0">
                <a:latin typeface="Lucida Console" panose="020B0609040504020204" pitchFamily="49" charset="0"/>
              </a:rPr>
              <a:t>natural join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学生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ja-JP" altLang="en-US" smtClean="0">
                <a:latin typeface="Lucida Console" panose="020B0609040504020204" pitchFamily="49" charset="0"/>
              </a:rPr>
              <a:t>		</a:t>
            </a:r>
            <a:r>
              <a:rPr kumimoji="0" lang="en-US" altLang="ja-JP" smtClean="0">
                <a:latin typeface="Lucida Console" panose="020B0609040504020204" pitchFamily="49" charset="0"/>
              </a:rPr>
              <a:t>where	</a:t>
            </a:r>
            <a:r>
              <a:rPr kumimoji="0" lang="ja-JP" altLang="en-US" smtClean="0">
                <a:latin typeface="Lucida Console" panose="020B0609040504020204" pitchFamily="49" charset="0"/>
              </a:rPr>
              <a:t>専攻 </a:t>
            </a:r>
            <a:r>
              <a:rPr kumimoji="0" lang="en-US" altLang="ja-JP" smtClean="0">
                <a:latin typeface="Lucida Console" panose="020B0609040504020204" pitchFamily="49" charset="0"/>
              </a:rPr>
              <a:t>= ‘</a:t>
            </a:r>
            <a:r>
              <a:rPr kumimoji="0" lang="ja-JP" altLang="en-US" smtClean="0">
                <a:latin typeface="Lucida Console" panose="020B0609040504020204" pitchFamily="49" charset="0"/>
              </a:rPr>
              <a:t>情報工学’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DBD7C6AA-078B-4540-871D-B1618076C91C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30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データ更新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ja-JP" altLang="en-US" smtClean="0"/>
              <a:t>挿入</a:t>
            </a:r>
          </a:p>
          <a:p>
            <a:pPr lvl="1"/>
            <a:endParaRPr kumimoji="0" lang="ja-JP" altLang="en-US" smtClean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 lvl="1"/>
            <a:endParaRPr kumimoji="0" lang="ja-JP" altLang="en-US" smtClean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 lvl="1"/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insert into</a:t>
            </a: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学籍番号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)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	values	(‘005’, ‘01001’),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			(‘004’, ‘00041’)</a:t>
            </a:r>
            <a:endParaRPr kumimoji="0" lang="en-US" altLang="ja-JP" smtClean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 lvl="1"/>
            <a:endParaRPr kumimoji="0" lang="en-US" altLang="ja-JP" smtClean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 lvl="1"/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insert into</a:t>
            </a:r>
            <a:r>
              <a:rPr kumimoji="0" lang="en-US" altLang="ja-JP" smtClean="0">
                <a:latin typeface="Lucida Console" panose="020B0609040504020204" pitchFamily="49" charset="0"/>
              </a:rPr>
              <a:t>	</a:t>
            </a:r>
            <a:r>
              <a:rPr kumimoji="0" lang="ja-JP" altLang="en-US" smtClean="0">
                <a:latin typeface="Lucida Console" panose="020B0609040504020204" pitchFamily="49" charset="0"/>
              </a:rPr>
              <a:t>履修</a:t>
            </a:r>
            <a:r>
              <a:rPr kumimoji="0" lang="en-US" altLang="ja-JP" smtClean="0">
                <a:latin typeface="Lucida Console" panose="020B0609040504020204" pitchFamily="49" charset="0"/>
              </a:rPr>
              <a:t>(</a:t>
            </a:r>
            <a:r>
              <a:rPr kumimoji="0" lang="ja-JP" altLang="en-US" smtClean="0">
                <a:latin typeface="Lucida Console" panose="020B0609040504020204" pitchFamily="49" charset="0"/>
              </a:rPr>
              <a:t>科目番号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,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学籍番号</a:t>
            </a:r>
            <a:r>
              <a:rPr kumimoji="0" lang="en-US" altLang="ja-JP" smtClean="0">
                <a:latin typeface="Lucida Console" panose="020B0609040504020204" pitchFamily="49" charset="0"/>
              </a:rPr>
              <a:t>)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	select	‘010’, </a:t>
            </a:r>
            <a:r>
              <a:rPr kumimoji="0" lang="ja-JP" altLang="en-US" smtClean="0">
                <a:latin typeface="Lucida Console" panose="020B0609040504020204" pitchFamily="49" charset="0"/>
              </a:rPr>
              <a:t>学籍番号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ja-JP" altLang="en-US" smtClean="0">
                <a:latin typeface="Lucida Console" panose="020B0609040504020204" pitchFamily="49" charset="0"/>
              </a:rPr>
              <a:t>		</a:t>
            </a:r>
            <a:r>
              <a:rPr kumimoji="0" lang="en-US" altLang="ja-JP" smtClean="0">
                <a:latin typeface="Lucida Console" panose="020B0609040504020204" pitchFamily="49" charset="0"/>
              </a:rPr>
              <a:t>from		</a:t>
            </a:r>
            <a:r>
              <a:rPr kumimoji="0" lang="ja-JP" altLang="en-US" smtClean="0">
                <a:latin typeface="Lucida Console" panose="020B0609040504020204" pitchFamily="49" charset="0"/>
              </a:rPr>
              <a:t>学生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ja-JP" altLang="en-US" smtClean="0">
                <a:latin typeface="Lucida Console" panose="020B0609040504020204" pitchFamily="49" charset="0"/>
              </a:rPr>
              <a:t>		</a:t>
            </a:r>
            <a:r>
              <a:rPr kumimoji="0" lang="en-US" altLang="ja-JP" smtClean="0">
                <a:latin typeface="Lucida Console" panose="020B0609040504020204" pitchFamily="49" charset="0"/>
              </a:rPr>
              <a:t>where	</a:t>
            </a:r>
            <a:r>
              <a:rPr kumimoji="0" lang="ja-JP" altLang="en-US" smtClean="0">
                <a:latin typeface="Lucida Console" panose="020B0609040504020204" pitchFamily="49" charset="0"/>
              </a:rPr>
              <a:t>学籍番号 </a:t>
            </a:r>
            <a:r>
              <a:rPr kumimoji="0" lang="en-US" altLang="ja-JP" smtClean="0">
                <a:latin typeface="Lucida Console" panose="020B0609040504020204" pitchFamily="49" charset="0"/>
              </a:rPr>
              <a:t>&lt;= ‘00099’</a:t>
            </a:r>
          </a:p>
        </p:txBody>
      </p:sp>
      <p:sp>
        <p:nvSpPr>
          <p:cNvPr id="35843" name="AutoShape 6"/>
          <p:cNvSpPr>
            <a:spLocks noChangeArrowheads="1"/>
          </p:cNvSpPr>
          <p:nvPr/>
        </p:nvSpPr>
        <p:spPr bwMode="auto">
          <a:xfrm>
            <a:off x="4876800" y="1639888"/>
            <a:ext cx="2940050" cy="7731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>
                <a:solidFill>
                  <a:schemeClr val="accent1"/>
                </a:solidFill>
              </a:rPr>
              <a:t>指定のない属性はデフォルト値になる</a:t>
            </a:r>
          </a:p>
        </p:txBody>
      </p:sp>
      <p:sp>
        <p:nvSpPr>
          <p:cNvPr id="35844" name="Rectangle 7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05B508BF-9A09-405E-A63C-A63D2111E83A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31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データ更新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ja-JP" altLang="en-US" smtClean="0"/>
              <a:t>削除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更新</a:t>
            </a:r>
          </a:p>
          <a:p>
            <a:pPr lvl="1"/>
            <a:endParaRPr kumimoji="0" lang="ja-JP" altLang="en-US" smtClean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 lvl="1"/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delete</a:t>
            </a:r>
            <a:b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</a:b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from</a:t>
            </a:r>
            <a:r>
              <a:rPr kumimoji="0" lang="ja-JP" altLang="en-US" smtClean="0">
                <a:latin typeface="Lucida Console" panose="020B0609040504020204" pitchFamily="49" charset="0"/>
              </a:rPr>
              <a:t>　　　実習課題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where</a:t>
            </a:r>
            <a:r>
              <a:rPr kumimoji="0" lang="ja-JP" altLang="en-US" smtClean="0">
                <a:latin typeface="Lucida Console" panose="020B0609040504020204" pitchFamily="49" charset="0"/>
              </a:rPr>
              <a:t>　　科目番号 </a:t>
            </a:r>
            <a:r>
              <a:rPr kumimoji="0" lang="en-US" altLang="ja-JP" smtClean="0">
                <a:latin typeface="Lucida Console" panose="020B0609040504020204" pitchFamily="49" charset="0"/>
              </a:rPr>
              <a:t>= ‘005’</a:t>
            </a:r>
          </a:p>
          <a:p>
            <a:pPr lvl="1"/>
            <a:endParaRPr kumimoji="0" lang="en-US" altLang="ja-JP" smtClean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 lvl="1"/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update</a:t>
            </a:r>
            <a:r>
              <a:rPr kumimoji="0" lang="ja-JP" altLang="en-US" smtClean="0">
                <a:latin typeface="Lucida Console" panose="020B0609040504020204" pitchFamily="49" charset="0"/>
              </a:rPr>
              <a:t>　科目</a:t>
            </a:r>
            <a:br>
              <a:rPr kumimoji="0" lang="ja-JP" altLang="en-US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solidFill>
                  <a:schemeClr val="folHlink"/>
                </a:solidFill>
                <a:latin typeface="Lucida Console" panose="020B0609040504020204" pitchFamily="49" charset="0"/>
              </a:rPr>
              <a:t>set</a:t>
            </a:r>
            <a:r>
              <a:rPr kumimoji="0" lang="ja-JP" altLang="en-US" smtClean="0">
                <a:solidFill>
                  <a:schemeClr val="folHlink"/>
                </a:solidFill>
                <a:latin typeface="Lucida Console" panose="020B0609040504020204" pitchFamily="49" charset="0"/>
              </a:rPr>
              <a:t>　　　　</a:t>
            </a:r>
            <a:r>
              <a:rPr kumimoji="0" lang="ja-JP" altLang="en-US" smtClean="0">
                <a:latin typeface="Lucida Console" panose="020B0609040504020204" pitchFamily="49" charset="0"/>
              </a:rPr>
              <a:t>単位数 </a:t>
            </a:r>
            <a:r>
              <a:rPr kumimoji="0" lang="en-US" altLang="ja-JP" smtClean="0">
                <a:latin typeface="Lucida Console" panose="020B0609040504020204" pitchFamily="49" charset="0"/>
              </a:rPr>
              <a:t>= 3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where</a:t>
            </a:r>
            <a:r>
              <a:rPr kumimoji="0" lang="ja-JP" altLang="en-US" smtClean="0">
                <a:latin typeface="Lucida Console" panose="020B0609040504020204" pitchFamily="49" charset="0"/>
              </a:rPr>
              <a:t>　　科目番号 </a:t>
            </a:r>
            <a:r>
              <a:rPr kumimoji="0" lang="en-US" altLang="ja-JP" smtClean="0">
                <a:latin typeface="Lucida Console" panose="020B0609040504020204" pitchFamily="49" charset="0"/>
              </a:rPr>
              <a:t>= ‘010’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1E85FFD1-C7B7-43E6-B004-D39CA97E771A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32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ビュー表の定義</a:t>
            </a:r>
          </a:p>
        </p:txBody>
      </p:sp>
      <p:sp>
        <p:nvSpPr>
          <p:cNvPr id="481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>
                <a:solidFill>
                  <a:schemeClr val="folHlink"/>
                </a:solidFill>
              </a:rPr>
              <a:t>ビュー表</a:t>
            </a:r>
            <a:r>
              <a:rPr kumimoji="0" lang="ja-JP" altLang="en-US" smtClean="0"/>
              <a:t> </a:t>
            </a:r>
            <a:r>
              <a:rPr kumimoji="0" lang="en-US" altLang="ja-JP" smtClean="0"/>
              <a:t>: </a:t>
            </a:r>
            <a:r>
              <a:rPr kumimoji="0" lang="ja-JP" altLang="en-US" smtClean="0"/>
              <a:t>仮想的な表</a:t>
            </a:r>
          </a:p>
          <a:p>
            <a:pPr lvl="1">
              <a:defRPr/>
            </a:pPr>
            <a:r>
              <a:rPr kumimoji="0" lang="ja-JP" altLang="en-US" smtClean="0"/>
              <a:t>他の問合せ </a:t>
            </a:r>
            <a:r>
              <a:rPr kumimoji="0" lang="en-US" altLang="ja-JP" smtClean="0"/>
              <a:t>Q </a:t>
            </a:r>
            <a:r>
              <a:rPr kumimoji="0" lang="ja-JP" altLang="en-US" smtClean="0"/>
              <a:t>中で、実在する表のように扱える</a:t>
            </a:r>
          </a:p>
          <a:p>
            <a:pPr lvl="1">
              <a:defRPr/>
            </a:pPr>
            <a:r>
              <a:rPr kumimoji="0" lang="en-US" altLang="ja-JP" smtClean="0"/>
              <a:t>Q </a:t>
            </a:r>
            <a:r>
              <a:rPr kumimoji="0" lang="ja-JP" altLang="en-US" smtClean="0"/>
              <a:t>の問合せ実行時にビューの定義が処理される</a:t>
            </a:r>
          </a:p>
          <a:p>
            <a:pPr lvl="1">
              <a:defRPr/>
            </a:pPr>
            <a:r>
              <a:rPr kumimoji="0" lang="ja-JP" altLang="en-US" smtClean="0"/>
              <a:t>更新対象として使えるのは限られた条件下でのみ</a:t>
            </a:r>
          </a:p>
          <a:p>
            <a:pPr lvl="4">
              <a:defRPr/>
            </a:pPr>
            <a:endParaRPr kumimoji="0" lang="ja-JP" altLang="en-US" smtClean="0"/>
          </a:p>
          <a:p>
            <a:pPr lvl="1">
              <a:defRPr/>
            </a:pPr>
            <a:r>
              <a:rPr kumimoji="0" lang="en-US" altLang="ja-JP" smtClean="0">
                <a:solidFill>
                  <a:schemeClr val="folHlink"/>
                </a:solidFill>
                <a:latin typeface="Lucida Console" charset="0"/>
              </a:rPr>
              <a:t>create view</a:t>
            </a:r>
            <a:r>
              <a:rPr kumimoji="0" lang="en-US" altLang="ja-JP" smtClean="0">
                <a:latin typeface="Lucida Console" charset="0"/>
              </a:rPr>
              <a:t>   </a:t>
            </a:r>
            <a:r>
              <a:rPr kumimoji="0" lang="ja-JP" altLang="en-US" smtClean="0">
                <a:solidFill>
                  <a:schemeClr val="hlink"/>
                </a:solidFill>
                <a:latin typeface="Lucida Console" charset="0"/>
              </a:rPr>
              <a:t>実習科目</a:t>
            </a:r>
            <a:r>
              <a:rPr kumimoji="0" lang="en-US" altLang="ja-JP" smtClean="0">
                <a:latin typeface="Lucida Console" charset="0"/>
              </a:rPr>
              <a:t>(</a:t>
            </a:r>
            <a:r>
              <a:rPr kumimoji="0" lang="ja-JP" altLang="en-US" smtClean="0">
                <a:latin typeface="Lucida Console" charset="0"/>
              </a:rPr>
              <a:t>科目番号</a:t>
            </a:r>
            <a:r>
              <a:rPr kumimoji="0" lang="en-US" altLang="ja-JP" smtClean="0">
                <a:latin typeface="Lucida Console" charset="0"/>
              </a:rPr>
              <a:t>, </a:t>
            </a:r>
            <a:br>
              <a:rPr kumimoji="0" lang="en-US" altLang="ja-JP" smtClean="0">
                <a:latin typeface="Lucida Console" charset="0"/>
              </a:rPr>
            </a:br>
            <a:r>
              <a:rPr kumimoji="0" lang="en-US" altLang="ja-JP" smtClean="0">
                <a:latin typeface="Lucida Console" charset="0"/>
              </a:rPr>
              <a:t>                      </a:t>
            </a:r>
            <a:r>
              <a:rPr kumimoji="0" lang="ja-JP" altLang="en-US" smtClean="0">
                <a:latin typeface="Lucida Console" charset="0"/>
              </a:rPr>
              <a:t>科目名</a:t>
            </a:r>
            <a:r>
              <a:rPr kumimoji="0" lang="en-US" altLang="ja-JP" smtClean="0">
                <a:latin typeface="Lucida Console" charset="0"/>
              </a:rPr>
              <a:t>,</a:t>
            </a:r>
            <a:r>
              <a:rPr kumimoji="0" lang="ja-JP" altLang="en-US" smtClean="0">
                <a:latin typeface="Lucida Console" charset="0"/>
              </a:rPr>
              <a:t>単位数</a:t>
            </a:r>
            <a:r>
              <a:rPr kumimoji="0" lang="en-US" altLang="ja-JP" smtClean="0">
                <a:latin typeface="Lucida Console" charset="0"/>
              </a:rPr>
              <a:t>) </a:t>
            </a:r>
            <a:r>
              <a:rPr kumimoji="0" lang="en-US" altLang="ja-JP" smtClean="0">
                <a:solidFill>
                  <a:schemeClr val="folHlink"/>
                </a:solidFill>
                <a:latin typeface="Lucida Console" charset="0"/>
              </a:rPr>
              <a:t>as</a:t>
            </a:r>
            <a:r>
              <a:rPr kumimoji="0" lang="en-US" altLang="ja-JP" smtClean="0">
                <a:latin typeface="Lucida Console" charset="0"/>
              </a:rPr>
              <a:t> </a:t>
            </a:r>
            <a:br>
              <a:rPr kumimoji="0" lang="en-US" altLang="ja-JP" smtClean="0">
                <a:latin typeface="Lucida Console" charset="0"/>
              </a:rPr>
            </a:br>
            <a:r>
              <a:rPr kumimoji="0" lang="en-US" altLang="ja-JP" smtClean="0">
                <a:latin typeface="Lucida Console" charset="0"/>
              </a:rPr>
              <a:t>       select </a:t>
            </a:r>
            <a:r>
              <a:rPr kumimoji="0" lang="ja-JP" altLang="en-US" smtClean="0">
                <a:latin typeface="Lucida Console" charset="0"/>
              </a:rPr>
              <a:t>科目</a:t>
            </a:r>
            <a:r>
              <a:rPr kumimoji="0" lang="en-US" altLang="ja-JP" smtClean="0">
                <a:latin typeface="Lucida Console" charset="0"/>
              </a:rPr>
              <a:t>.*</a:t>
            </a:r>
            <a:br>
              <a:rPr kumimoji="0" lang="en-US" altLang="ja-JP" smtClean="0">
                <a:latin typeface="Lucida Console" charset="0"/>
              </a:rPr>
            </a:br>
            <a:r>
              <a:rPr kumimoji="0" lang="en-US" altLang="ja-JP" smtClean="0">
                <a:latin typeface="Lucida Console" charset="0"/>
              </a:rPr>
              <a:t>       from   </a:t>
            </a:r>
            <a:r>
              <a:rPr kumimoji="0" lang="ja-JP" altLang="en-US" smtClean="0">
                <a:latin typeface="Lucida Console" charset="0"/>
              </a:rPr>
              <a:t>科目 </a:t>
            </a:r>
            <a:r>
              <a:rPr kumimoji="0" lang="en-US" altLang="ja-JP" smtClean="0">
                <a:latin typeface="Lucida Console" charset="0"/>
              </a:rPr>
              <a:t>natural join </a:t>
            </a:r>
            <a:r>
              <a:rPr kumimoji="0" lang="ja-JP" altLang="en-US" smtClean="0">
                <a:latin typeface="Lucida Console" charset="0"/>
              </a:rPr>
              <a:t>実習課題</a:t>
            </a:r>
          </a:p>
          <a:p>
            <a:pPr lvl="1">
              <a:defRPr/>
            </a:pPr>
            <a:endParaRPr kumimoji="0" lang="ja-JP" altLang="en-US" smtClean="0">
              <a:latin typeface="Lucida Console" charset="0"/>
            </a:endParaRPr>
          </a:p>
          <a:p>
            <a:pPr lvl="1">
              <a:defRPr/>
            </a:pPr>
            <a:r>
              <a:rPr kumimoji="0" lang="en-US" altLang="ja-JP" smtClean="0">
                <a:latin typeface="Lucida Console" charset="0"/>
              </a:rPr>
              <a:t>select *</a:t>
            </a:r>
            <a:br>
              <a:rPr kumimoji="0" lang="en-US" altLang="ja-JP" smtClean="0">
                <a:latin typeface="Lucida Console" charset="0"/>
              </a:rPr>
            </a:br>
            <a:r>
              <a:rPr kumimoji="0" lang="en-US" altLang="ja-JP" smtClean="0">
                <a:latin typeface="Lucida Console" charset="0"/>
              </a:rPr>
              <a:t>from </a:t>
            </a:r>
            <a:r>
              <a:rPr kumimoji="0" lang="ja-JP" altLang="en-US" smtClean="0">
                <a:solidFill>
                  <a:schemeClr val="hlink"/>
                </a:solidFill>
                <a:latin typeface="Lucida Console" charset="0"/>
              </a:rPr>
              <a:t>実習科目</a:t>
            </a:r>
          </a:p>
        </p:txBody>
      </p:sp>
      <p:sp>
        <p:nvSpPr>
          <p:cNvPr id="37891" name="Rectangle 130"/>
          <p:cNvSpPr>
            <a:spLocks noChangeArrowheads="1"/>
          </p:cNvSpPr>
          <p:nvPr/>
        </p:nvSpPr>
        <p:spPr bwMode="auto">
          <a:xfrm>
            <a:off x="5659438" y="5165725"/>
            <a:ext cx="3167062" cy="1568450"/>
          </a:xfrm>
          <a:prstGeom prst="rect">
            <a:avLst/>
          </a:prstGeom>
          <a:solidFill>
            <a:srgbClr val="FFFFD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37892" name="AutoShape 129"/>
          <p:cNvSpPr>
            <a:spLocks noChangeArrowheads="1"/>
          </p:cNvSpPr>
          <p:nvPr/>
        </p:nvSpPr>
        <p:spPr bwMode="auto">
          <a:xfrm>
            <a:off x="7289800" y="5318125"/>
            <a:ext cx="1317625" cy="1327150"/>
          </a:xfrm>
          <a:prstGeom prst="can">
            <a:avLst>
              <a:gd name="adj" fmla="val 25181"/>
            </a:avLst>
          </a:prstGeom>
          <a:solidFill>
            <a:srgbClr val="E1E1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en-US" altLang="ja-JP"/>
              <a:t>ka</a:t>
            </a:r>
          </a:p>
        </p:txBody>
      </p:sp>
      <p:graphicFrame>
        <p:nvGraphicFramePr>
          <p:cNvPr id="969943" name="Group 215"/>
          <p:cNvGraphicFramePr>
            <a:graphicFrameLocks noGrp="1"/>
          </p:cNvGraphicFramePr>
          <p:nvPr/>
        </p:nvGraphicFramePr>
        <p:xfrm>
          <a:off x="7521575" y="5611813"/>
          <a:ext cx="841375" cy="898525"/>
        </p:xfrm>
        <a:graphic>
          <a:graphicData uri="http://schemas.openxmlformats.org/drawingml/2006/table">
            <a:tbl>
              <a:tblPr/>
              <a:tblGrid>
                <a:gridCol w="280988"/>
                <a:gridCol w="279400"/>
                <a:gridCol w="280987"/>
              </a:tblGrid>
              <a:tr h="17970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133" marB="441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9942" name="Group 214"/>
          <p:cNvGraphicFramePr>
            <a:graphicFrameLocks noGrp="1"/>
          </p:cNvGraphicFramePr>
          <p:nvPr/>
        </p:nvGraphicFramePr>
        <p:xfrm>
          <a:off x="5961063" y="5791200"/>
          <a:ext cx="841375" cy="539750"/>
        </p:xfrm>
        <a:graphic>
          <a:graphicData uri="http://schemas.openxmlformats.org/drawingml/2006/table">
            <a:tbl>
              <a:tblPr/>
              <a:tblGrid>
                <a:gridCol w="280987"/>
                <a:gridCol w="279400"/>
                <a:gridCol w="280988"/>
              </a:tblGrid>
              <a:tr h="179917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206" marB="44206" horzOverflow="overflow">
                    <a:lnL w="285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206" marB="442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206" marB="442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9917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206" marB="44206" horzOverflow="overflow">
                    <a:lnL w="285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206" marB="442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206" marB="442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9917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206" marB="44206" horzOverflow="overflow">
                    <a:lnL w="285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206" marB="442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charset="-128"/>
                      </a:endParaRPr>
                    </a:p>
                  </a:txBody>
                  <a:tcPr marL="88349" marR="88349" marT="44206" marB="442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937" name="AutoShape 128"/>
          <p:cNvSpPr>
            <a:spLocks noChangeArrowheads="1"/>
          </p:cNvSpPr>
          <p:nvPr/>
        </p:nvSpPr>
        <p:spPr bwMode="auto">
          <a:xfrm>
            <a:off x="6923088" y="5815013"/>
            <a:ext cx="498475" cy="485775"/>
          </a:xfrm>
          <a:prstGeom prst="leftArrow">
            <a:avLst>
              <a:gd name="adj1" fmla="val 50000"/>
              <a:gd name="adj2" fmla="val 25654"/>
            </a:avLst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37938" name="Text Box 206"/>
          <p:cNvSpPr txBox="1">
            <a:spLocks noChangeArrowheads="1"/>
          </p:cNvSpPr>
          <p:nvPr/>
        </p:nvSpPr>
        <p:spPr bwMode="auto">
          <a:xfrm>
            <a:off x="7631113" y="5200650"/>
            <a:ext cx="60960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/>
              <a:t>科目</a:t>
            </a:r>
          </a:p>
        </p:txBody>
      </p:sp>
      <p:sp>
        <p:nvSpPr>
          <p:cNvPr id="37939" name="Text Box 207"/>
          <p:cNvSpPr txBox="1">
            <a:spLocks noChangeArrowheads="1"/>
          </p:cNvSpPr>
          <p:nvPr/>
        </p:nvSpPr>
        <p:spPr bwMode="auto">
          <a:xfrm>
            <a:off x="5791200" y="5367338"/>
            <a:ext cx="121920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/>
              <a:t>実習科目</a:t>
            </a:r>
          </a:p>
        </p:txBody>
      </p:sp>
      <p:sp>
        <p:nvSpPr>
          <p:cNvPr id="37940" name="AutoShape 208"/>
          <p:cNvSpPr>
            <a:spLocks noChangeArrowheads="1"/>
          </p:cNvSpPr>
          <p:nvPr/>
        </p:nvSpPr>
        <p:spPr bwMode="auto">
          <a:xfrm>
            <a:off x="4452938" y="5697538"/>
            <a:ext cx="631825" cy="631825"/>
          </a:xfrm>
          <a:prstGeom prst="smileyFace">
            <a:avLst>
              <a:gd name="adj" fmla="val 4653"/>
            </a:avLst>
          </a:prstGeom>
          <a:solidFill>
            <a:srgbClr val="FFF0A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37941" name="AutoShape 209"/>
          <p:cNvSpPr>
            <a:spLocks noChangeArrowheads="1"/>
          </p:cNvSpPr>
          <p:nvPr/>
        </p:nvSpPr>
        <p:spPr bwMode="auto">
          <a:xfrm flipH="1">
            <a:off x="5094288" y="5770563"/>
            <a:ext cx="498475" cy="485775"/>
          </a:xfrm>
          <a:prstGeom prst="leftArrow">
            <a:avLst>
              <a:gd name="adj1" fmla="val 50000"/>
              <a:gd name="adj2" fmla="val 25654"/>
            </a:avLst>
          </a:prstGeom>
          <a:solidFill>
            <a:schemeClr val="hlink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kumimoji="0" lang="ja-JP" altLang="en-US"/>
          </a:p>
        </p:txBody>
      </p:sp>
      <p:sp>
        <p:nvSpPr>
          <p:cNvPr id="37942" name="Rectangle 216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7F48D1BF-28A4-4E9E-A505-F599BD155F70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33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埋込み</a:t>
            </a:r>
            <a:r>
              <a:rPr kumimoji="0" lang="en-US" altLang="ja-JP" smtClean="0"/>
              <a:t>SQL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ja-JP" altLang="en-US" smtClean="0"/>
              <a:t>ホスト言語方式での記述形態も定義されている</a:t>
            </a:r>
          </a:p>
          <a:p>
            <a:pPr lvl="1"/>
            <a:r>
              <a:rPr kumimoji="0" lang="en-US" altLang="ja-JP" smtClean="0"/>
              <a:t>ADA, C, COBOL, FORTRAN, MUMPS, PASCAL, PL/I</a:t>
            </a:r>
          </a:p>
          <a:p>
            <a:pPr lvl="1"/>
            <a:r>
              <a:rPr kumimoji="0" lang="ja-JP" altLang="en-US" smtClean="0"/>
              <a:t>構文</a:t>
            </a:r>
            <a:r>
              <a:rPr kumimoji="0" lang="en-US" altLang="ja-JP" smtClean="0"/>
              <a:t>: BEGIN SQL ...; </a:t>
            </a:r>
          </a:p>
          <a:p>
            <a:pPr lvl="1"/>
            <a:r>
              <a:rPr kumimoji="0" lang="ja-JP" altLang="en-US" smtClean="0"/>
              <a:t>プリプロセッサなどで、相当する関数呼出しなどに書替え</a:t>
            </a:r>
          </a:p>
          <a:p>
            <a:endParaRPr kumimoji="0" lang="ja-JP" altLang="en-US" smtClean="0"/>
          </a:p>
          <a:p>
            <a:r>
              <a:rPr kumimoji="0" lang="ja-JP" altLang="en-US" smtClean="0"/>
              <a:t>問合せ結果の受け取り方</a:t>
            </a:r>
          </a:p>
          <a:p>
            <a:pPr lvl="2"/>
            <a:r>
              <a:rPr kumimoji="0" lang="ja-JP" altLang="en-US" smtClean="0"/>
              <a:t>埋込み </a:t>
            </a:r>
            <a:r>
              <a:rPr kumimoji="0" lang="en-US" altLang="ja-JP" smtClean="0"/>
              <a:t>SQL </a:t>
            </a:r>
            <a:r>
              <a:rPr kumimoji="0" lang="ja-JP" altLang="en-US" smtClean="0"/>
              <a:t>以外の </a:t>
            </a:r>
            <a:r>
              <a:rPr kumimoji="0" lang="en-US" altLang="ja-JP" smtClean="0"/>
              <a:t>API </a:t>
            </a:r>
            <a:r>
              <a:rPr kumimoji="0" lang="ja-JP" altLang="en-US" smtClean="0"/>
              <a:t>でも同様の考え方</a:t>
            </a:r>
          </a:p>
          <a:p>
            <a:pPr lvl="1"/>
            <a:r>
              <a:rPr kumimoji="0" lang="ja-JP" altLang="en-US" smtClean="0"/>
              <a:t>問合せ結果を全件一括で</a:t>
            </a:r>
          </a:p>
          <a:p>
            <a:pPr lvl="2"/>
            <a:r>
              <a:rPr kumimoji="0" lang="ja-JP" altLang="en-US" smtClean="0"/>
              <a:t>単純で分かり易い</a:t>
            </a:r>
          </a:p>
          <a:p>
            <a:pPr lvl="2"/>
            <a:r>
              <a:rPr kumimoji="0" lang="ja-JP" altLang="en-US" smtClean="0"/>
              <a:t>全件数が不明で、膨大な結果になる可能性</a:t>
            </a:r>
          </a:p>
          <a:p>
            <a:pPr lvl="1"/>
            <a:r>
              <a:rPr kumimoji="0" lang="ja-JP" altLang="en-US" smtClean="0">
                <a:solidFill>
                  <a:schemeClr val="folHlink"/>
                </a:solidFill>
              </a:rPr>
              <a:t>カーソル</a:t>
            </a:r>
            <a:r>
              <a:rPr kumimoji="0" lang="ja-JP" altLang="en-US" smtClean="0"/>
              <a:t>を使って </a:t>
            </a:r>
            <a:r>
              <a:rPr kumimoji="0" lang="en-US" altLang="ja-JP" smtClean="0"/>
              <a:t>1 </a:t>
            </a:r>
            <a:r>
              <a:rPr kumimoji="0" lang="ja-JP" altLang="en-US" smtClean="0"/>
              <a:t>件ずつ</a:t>
            </a:r>
          </a:p>
          <a:p>
            <a:pPr lvl="2"/>
            <a:r>
              <a:rPr kumimoji="0" lang="ja-JP" altLang="en-US" smtClean="0"/>
              <a:t>ある種のポインタ </a:t>
            </a:r>
            <a:r>
              <a:rPr kumimoji="0" lang="en-US" altLang="ja-JP" smtClean="0"/>
              <a:t>(</a:t>
            </a:r>
            <a:r>
              <a:rPr kumimoji="0" lang="ja-JP" altLang="en-US" smtClean="0"/>
              <a:t>イテレータ</a:t>
            </a:r>
            <a:r>
              <a:rPr kumimoji="0" lang="en-US" altLang="ja-JP" smtClean="0"/>
              <a:t>)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298A23F2-42F2-48AE-94CB-5F8ACE93877C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34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関係データモデルとの差異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重複したタプルの存在を許す</a:t>
            </a:r>
          </a:p>
          <a:p>
            <a:pPr lvl="1">
              <a:defRPr/>
            </a:pPr>
            <a:r>
              <a:rPr kumimoji="0" lang="ja-JP" altLang="en-US" smtClean="0"/>
              <a:t>集合ではなくバッグ</a:t>
            </a:r>
          </a:p>
          <a:p>
            <a:pPr lvl="1">
              <a:defRPr/>
            </a:pPr>
            <a:r>
              <a:rPr kumimoji="0" lang="ja-JP" altLang="en-US" smtClean="0"/>
              <a:t>要求に応じて、重複除去を指定する必要あり</a:t>
            </a:r>
          </a:p>
          <a:p>
            <a:pPr>
              <a:defRPr/>
            </a:pPr>
            <a:r>
              <a:rPr kumimoji="0" lang="ja-JP" altLang="en-US" smtClean="0"/>
              <a:t>属性やタプルは順序付けられている</a:t>
            </a:r>
          </a:p>
          <a:p>
            <a:pPr lvl="1">
              <a:defRPr/>
            </a:pPr>
            <a:r>
              <a:rPr kumimoji="0" lang="ja-JP" altLang="en-US" smtClean="0"/>
              <a:t>集合ではなく、順序を持った列</a:t>
            </a:r>
          </a:p>
          <a:p>
            <a:pPr lvl="1">
              <a:defRPr/>
            </a:pPr>
            <a:r>
              <a:rPr kumimoji="0" lang="ja-JP" altLang="en-US" smtClean="0"/>
              <a:t>ソートなどを指定できる</a:t>
            </a:r>
          </a:p>
          <a:p>
            <a:pPr>
              <a:defRPr/>
            </a:pPr>
            <a:r>
              <a:rPr kumimoji="0" lang="ja-JP" altLang="en-US" smtClean="0"/>
              <a:t>用語</a:t>
            </a:r>
          </a:p>
          <a:p>
            <a:pPr lvl="1">
              <a:defRPr/>
            </a:pPr>
            <a:r>
              <a:rPr kumimoji="0" lang="ja-JP" altLang="en-US" smtClean="0"/>
              <a:t>関係   → 表 </a:t>
            </a:r>
            <a:r>
              <a:rPr kumimoji="0" lang="en-US" altLang="ja-JP" smtClean="0"/>
              <a:t>(table)</a:t>
            </a:r>
          </a:p>
          <a:p>
            <a:pPr lvl="2">
              <a:defRPr/>
            </a:pPr>
            <a:r>
              <a:rPr kumimoji="0" lang="ja-JP" altLang="en-US" smtClean="0"/>
              <a:t>実表 </a:t>
            </a:r>
            <a:r>
              <a:rPr kumimoji="0" lang="en-US" altLang="ja-JP" smtClean="0"/>
              <a:t>(base table)</a:t>
            </a:r>
          </a:p>
          <a:p>
            <a:pPr lvl="2">
              <a:defRPr/>
            </a:pPr>
            <a:r>
              <a:rPr kumimoji="0" lang="ja-JP" altLang="en-US" smtClean="0"/>
              <a:t>ビュー表 </a:t>
            </a:r>
            <a:r>
              <a:rPr kumimoji="0" lang="en-US" altLang="ja-JP" smtClean="0"/>
              <a:t>(viewed table)</a:t>
            </a:r>
          </a:p>
          <a:p>
            <a:pPr lvl="1">
              <a:defRPr/>
            </a:pPr>
            <a:r>
              <a:rPr kumimoji="0" lang="ja-JP" altLang="en-US" smtClean="0"/>
              <a:t>タプル → 行 </a:t>
            </a:r>
            <a:r>
              <a:rPr kumimoji="0" lang="en-US" altLang="ja-JP" smtClean="0"/>
              <a:t>(row)</a:t>
            </a:r>
          </a:p>
          <a:p>
            <a:pPr lvl="1">
              <a:defRPr/>
            </a:pPr>
            <a:r>
              <a:rPr kumimoji="0" lang="ja-JP" altLang="en-US" smtClean="0"/>
              <a:t>属性   → 列 </a:t>
            </a:r>
            <a:r>
              <a:rPr kumimoji="0" lang="en-US" altLang="ja-JP" smtClean="0"/>
              <a:t>(column)</a:t>
            </a:r>
          </a:p>
        </p:txBody>
      </p:sp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CC8D8F58-7E15-4E2A-9556-ED0A7D31D7D1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4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基本的な文の種類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ja-JP" altLang="en-US" smtClean="0"/>
              <a:t>基本操作は </a:t>
            </a:r>
            <a:r>
              <a:rPr kumimoji="0" lang="en-US" altLang="ja-JP" smtClean="0">
                <a:solidFill>
                  <a:schemeClr val="folHlink"/>
                </a:solidFill>
              </a:rPr>
              <a:t>CRUD</a:t>
            </a:r>
            <a:endParaRPr kumimoji="0" lang="en-US" altLang="ja-JP" smtClean="0"/>
          </a:p>
          <a:p>
            <a:pPr lvl="1"/>
            <a:r>
              <a:rPr kumimoji="0" lang="en-US" altLang="ja-JP" smtClean="0"/>
              <a:t>Create, Read, Update, Delete</a:t>
            </a:r>
          </a:p>
          <a:p>
            <a:r>
              <a:rPr kumimoji="0" lang="ja-JP" altLang="en-US" smtClean="0"/>
              <a:t>データの入れ物やシステムに関する操作</a:t>
            </a:r>
          </a:p>
          <a:p>
            <a:pPr lvl="1"/>
            <a:r>
              <a:rPr kumimoji="0" lang="ja-JP" altLang="en-US" smtClean="0"/>
              <a:t>データベース領域や表、ユーザ、アクセス許可など</a:t>
            </a:r>
          </a:p>
          <a:p>
            <a:pPr lvl="1"/>
            <a:r>
              <a:rPr kumimoji="0" lang="en-US" altLang="ja-JP" smtClean="0">
                <a:latin typeface="Lucida Console" panose="020B0609040504020204" pitchFamily="49" charset="0"/>
              </a:rPr>
              <a:t>create, show, alter, drop; grant, revoke</a:t>
            </a:r>
          </a:p>
          <a:p>
            <a:r>
              <a:rPr kumimoji="0" lang="ja-JP" altLang="en-US" smtClean="0"/>
              <a:t>表の内容であるデータそのものに関する操作</a:t>
            </a:r>
          </a:p>
          <a:p>
            <a:pPr lvl="1"/>
            <a:r>
              <a:rPr kumimoji="0" lang="en-US" altLang="ja-JP" smtClean="0">
                <a:latin typeface="Lucida Console" panose="020B0609040504020204" pitchFamily="49" charset="0"/>
              </a:rPr>
              <a:t>insert, select, update, delete</a:t>
            </a:r>
          </a:p>
          <a:p>
            <a:pPr lvl="4"/>
            <a:endParaRPr kumimoji="0" lang="en-US" altLang="ja-JP" smtClean="0">
              <a:latin typeface="Lucida Console" panose="020B0609040504020204" pitchFamily="49" charset="0"/>
            </a:endParaRPr>
          </a:p>
          <a:p>
            <a:pPr lvl="1">
              <a:buFontTx/>
              <a:buChar char="※"/>
            </a:pPr>
            <a:r>
              <a:rPr kumimoji="0" lang="ja-JP" altLang="en-US" smtClean="0"/>
              <a:t>ユーザ管理なども</a:t>
            </a:r>
            <a:r>
              <a:rPr kumimoji="0" lang="en-US" altLang="ja-JP" smtClean="0"/>
              <a:t>SQL</a:t>
            </a:r>
            <a:r>
              <a:rPr kumimoji="0" lang="ja-JP" altLang="en-US" smtClean="0"/>
              <a:t>を用いて行なわれるのが一般的</a:t>
            </a:r>
          </a:p>
          <a:p>
            <a:pPr lvl="2"/>
            <a:r>
              <a:rPr kumimoji="0" lang="en-US" altLang="ja-JP" smtClean="0"/>
              <a:t>e.g. 	</a:t>
            </a:r>
            <a:r>
              <a:rPr kumimoji="0" lang="en-US" altLang="ja-JP" smtClean="0">
                <a:latin typeface="Lucida Console" panose="020B0609040504020204" pitchFamily="49" charset="0"/>
              </a:rPr>
              <a:t>select * from user</a:t>
            </a:r>
            <a:br>
              <a:rPr kumimoji="0" lang="en-US" altLang="ja-JP" smtClean="0">
                <a:latin typeface="Lucida Console" panose="020B0609040504020204" pitchFamily="49" charset="0"/>
              </a:rPr>
            </a:br>
            <a:r>
              <a:rPr kumimoji="0" lang="en-US" altLang="ja-JP" smtClean="0">
                <a:latin typeface="Lucida Console" panose="020B0609040504020204" pitchFamily="49" charset="0"/>
              </a:rPr>
              <a:t>		where username = ‘...’;</a:t>
            </a:r>
          </a:p>
          <a:p>
            <a:pPr lvl="1">
              <a:buFontTx/>
              <a:buChar char="※"/>
            </a:pPr>
            <a:r>
              <a:rPr kumimoji="0" lang="ja-JP" altLang="en-US" smtClean="0"/>
              <a:t>表に関する情報取得なども</a:t>
            </a:r>
            <a:r>
              <a:rPr kumimoji="0" lang="en-US" altLang="ja-JP" smtClean="0"/>
              <a:t>SQL</a:t>
            </a:r>
            <a:r>
              <a:rPr kumimoji="0" lang="ja-JP" altLang="en-US" smtClean="0"/>
              <a:t>で行なえる</a:t>
            </a:r>
          </a:p>
          <a:p>
            <a:pPr lvl="2"/>
            <a:r>
              <a:rPr kumimoji="0" lang="en-US" altLang="ja-JP" smtClean="0"/>
              <a:t>e.g. 	</a:t>
            </a:r>
            <a:r>
              <a:rPr kumimoji="0" lang="en-US" altLang="ja-JP" smtClean="0">
                <a:latin typeface="Lucida Console" panose="020B0609040504020204" pitchFamily="49" charset="0"/>
              </a:rPr>
              <a:t>show fields from </a:t>
            </a:r>
            <a:r>
              <a:rPr kumimoji="0" lang="ja-JP" altLang="en-US" smtClean="0">
                <a:latin typeface="Lucida Console" panose="020B0609040504020204" pitchFamily="49" charset="0"/>
              </a:rPr>
              <a:t>表名</a:t>
            </a:r>
            <a:r>
              <a:rPr kumimoji="0" lang="en-US" altLang="ja-JP" smtClean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0DCDB5A8-5501-41F6-977F-8C101BAEBEF3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5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kumimoji="0" lang="ja-JP" altLang="en-US" smtClean="0"/>
              <a:t>表定義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kumimoji="0"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整合性制約とスキーマの例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169988"/>
            <a:ext cx="8877300" cy="5480050"/>
          </a:xfrm>
        </p:spPr>
        <p:txBody>
          <a:bodyPr/>
          <a:lstStyle/>
          <a:p>
            <a:r>
              <a:rPr kumimoji="0" lang="ja-JP" altLang="en-US" smtClean="0"/>
              <a:t>整合性制約</a:t>
            </a:r>
          </a:p>
          <a:p>
            <a:pPr lvl="1"/>
            <a:r>
              <a:rPr kumimoji="0" lang="ja-JP" altLang="en-US" smtClean="0"/>
              <a:t>ドメイン制約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キー制約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参照整合性制約	</a:t>
            </a:r>
          </a:p>
          <a:p>
            <a:pPr marL="1143000" lvl="2" indent="-228600">
              <a:buFont typeface="Arial Unicode MS" panose="020B0604020202020204" pitchFamily="50" charset="-128"/>
              <a:buChar char="→"/>
            </a:pPr>
            <a:r>
              <a:rPr kumimoji="0" lang="en-US" altLang="ja-JP" smtClean="0"/>
              <a:t>SQL</a:t>
            </a:r>
            <a:r>
              <a:rPr kumimoji="0" lang="ja-JP" altLang="en-US" smtClean="0"/>
              <a:t>の定義文で指定</a:t>
            </a:r>
          </a:p>
          <a:p>
            <a:pPr lvl="1"/>
            <a:r>
              <a:rPr kumimoji="0" lang="ja-JP" altLang="en-US" smtClean="0"/>
              <a:t>その他にも様々な整合性制約がある</a:t>
            </a:r>
          </a:p>
          <a:p>
            <a:endParaRPr kumimoji="0" lang="ja-JP" altLang="en-US" smtClean="0"/>
          </a:p>
          <a:p>
            <a:r>
              <a:rPr kumimoji="0" lang="ja-JP" altLang="en-US" smtClean="0"/>
              <a:t>スキーマの例</a:t>
            </a:r>
          </a:p>
          <a:p>
            <a:pPr lvl="1"/>
            <a:r>
              <a:rPr kumimoji="0" lang="ja-JP" altLang="en-US" smtClean="0"/>
              <a:t>学生</a:t>
            </a:r>
            <a:r>
              <a:rPr kumimoji="0" lang="en-US" altLang="ja-JP" smtClean="0"/>
              <a:t>(</a:t>
            </a:r>
            <a:r>
              <a:rPr kumimoji="0" lang="ja-JP" altLang="en-US" u="sng" smtClean="0"/>
              <a:t>学籍番号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氏名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専攻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住所</a:t>
            </a:r>
            <a:r>
              <a:rPr kumimoji="0" lang="en-US" altLang="ja-JP" smtClean="0"/>
              <a:t>)</a:t>
            </a:r>
          </a:p>
          <a:p>
            <a:pPr lvl="4"/>
            <a:endParaRPr kumimoji="0" lang="en-US" altLang="ja-JP" smtClean="0"/>
          </a:p>
          <a:p>
            <a:pPr lvl="1"/>
            <a:r>
              <a:rPr kumimoji="0" lang="ja-JP" altLang="en-US" smtClean="0"/>
              <a:t>科目</a:t>
            </a:r>
            <a:r>
              <a:rPr kumimoji="0" lang="en-US" altLang="ja-JP" smtClean="0"/>
              <a:t>(</a:t>
            </a:r>
            <a:r>
              <a:rPr kumimoji="0" lang="ja-JP" altLang="en-US" u="sng" smtClean="0"/>
              <a:t>科目番号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科目名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単位数</a:t>
            </a:r>
            <a:r>
              <a:rPr kumimoji="0" lang="en-US" altLang="ja-JP" smtClean="0"/>
              <a:t>)</a:t>
            </a:r>
          </a:p>
          <a:p>
            <a:pPr lvl="4"/>
            <a:endParaRPr kumimoji="0" lang="en-US" altLang="ja-JP" smtClean="0"/>
          </a:p>
          <a:p>
            <a:pPr lvl="1"/>
            <a:r>
              <a:rPr kumimoji="0" lang="ja-JP" altLang="en-US" smtClean="0"/>
              <a:t>課題</a:t>
            </a:r>
            <a:r>
              <a:rPr kumimoji="0" lang="en-US" altLang="ja-JP" smtClean="0"/>
              <a:t>(</a:t>
            </a:r>
            <a:r>
              <a:rPr kumimoji="0" lang="ja-JP" altLang="en-US" u="sng" smtClean="0"/>
              <a:t>科目番号</a:t>
            </a:r>
            <a:r>
              <a:rPr kumimoji="0" lang="en-US" altLang="ja-JP" smtClean="0"/>
              <a:t>, </a:t>
            </a:r>
            <a:r>
              <a:rPr kumimoji="0" lang="ja-JP" altLang="en-US" u="sng" smtClean="0"/>
              <a:t>課題番号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課題名</a:t>
            </a:r>
            <a:r>
              <a:rPr kumimoji="0" lang="en-US" altLang="ja-JP" smtClean="0"/>
              <a:t>)</a:t>
            </a:r>
          </a:p>
          <a:p>
            <a:pPr lvl="4"/>
            <a:endParaRPr kumimoji="0" lang="en-US" altLang="ja-JP" smtClean="0"/>
          </a:p>
          <a:p>
            <a:pPr lvl="1"/>
            <a:r>
              <a:rPr kumimoji="0" lang="ja-JP" altLang="en-US" smtClean="0"/>
              <a:t>履修</a:t>
            </a:r>
            <a:r>
              <a:rPr kumimoji="0" lang="en-US" altLang="ja-JP" smtClean="0"/>
              <a:t>(</a:t>
            </a:r>
            <a:r>
              <a:rPr kumimoji="0" lang="ja-JP" altLang="en-US" u="sng" smtClean="0"/>
              <a:t>学籍番号</a:t>
            </a:r>
            <a:r>
              <a:rPr kumimoji="0" lang="en-US" altLang="ja-JP" smtClean="0"/>
              <a:t>, </a:t>
            </a:r>
            <a:r>
              <a:rPr kumimoji="0" lang="ja-JP" altLang="en-US" u="sng" smtClean="0"/>
              <a:t>科目番号</a:t>
            </a:r>
            <a:r>
              <a:rPr kumimoji="0" lang="en-US" altLang="ja-JP" smtClean="0"/>
              <a:t>, </a:t>
            </a:r>
            <a:r>
              <a:rPr kumimoji="0" lang="ja-JP" altLang="en-US" smtClean="0"/>
              <a:t>成績</a:t>
            </a:r>
            <a:r>
              <a:rPr kumimoji="0" lang="en-US" altLang="ja-JP" smtClean="0"/>
              <a:t>)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2552700" y="4383088"/>
            <a:ext cx="0" cy="1841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 flipV="1">
            <a:off x="3106738" y="5114925"/>
            <a:ext cx="428625" cy="11239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 flipV="1">
            <a:off x="2917825" y="5116513"/>
            <a:ext cx="0" cy="3587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365500" y="5102225"/>
            <a:ext cx="685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kumimoji="0" lang="ja-JP" altLang="en-US" sz="2000">
                <a:solidFill>
                  <a:schemeClr val="folHlink"/>
                </a:solidFill>
                <a:latin typeface="Arial Unicode MS" panose="020B0604020202020204" pitchFamily="50" charset="-128"/>
              </a:rPr>
              <a:t>参照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8923338" y="44450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1A5F37B9-0286-4D15-999A-1FB709B178B0}" type="slidenum">
              <a:rPr lang="en-US" altLang="ja-JP" sz="18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7</a:t>
            </a:fld>
            <a:endParaRPr lang="en-US" altLang="ja-JP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ja-JP" altLang="en-US" smtClean="0"/>
              <a:t>非正規形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1NF </a:t>
            </a:r>
            <a:r>
              <a:rPr kumimoji="0" lang="ja-JP" altLang="en-US" smtClean="0"/>
              <a:t>に違反する表形式のデータ</a:t>
            </a:r>
            <a:endParaRPr kumimoji="0" lang="en-US" altLang="ja-JP" smtClean="0"/>
          </a:p>
          <a:p>
            <a:pPr lvl="1">
              <a:defRPr/>
            </a:pPr>
            <a:r>
              <a:rPr kumimoji="0" lang="ja-JP" altLang="en-US" smtClean="0"/>
              <a:t>関係データモデルでは、各コンポーネントの値が</a:t>
            </a:r>
            <a:r>
              <a:rPr kumimoji="0" lang="en-US" altLang="ja-JP" smtClean="0"/>
              <a:t/>
            </a:r>
            <a:br>
              <a:rPr kumimoji="0" lang="en-US" altLang="ja-JP" smtClean="0"/>
            </a:br>
            <a:r>
              <a:rPr kumimoji="0" lang="ja-JP" altLang="en-US" smtClean="0"/>
              <a:t>その型における原子的な値になるように分解して表現</a:t>
            </a:r>
            <a:endParaRPr kumimoji="0" lang="en-US" altLang="ja-JP" smtClean="0"/>
          </a:p>
          <a:p>
            <a:pPr lvl="1">
              <a:defRPr/>
            </a:pPr>
            <a:r>
              <a:rPr kumimoji="0" lang="ja-JP" altLang="en-US" smtClean="0"/>
              <a:t>一般には、スカラー値のみ</a:t>
            </a:r>
            <a:endParaRPr kumimoji="0" lang="en-US" altLang="ja-JP" smtClean="0"/>
          </a:p>
          <a:p>
            <a:pPr lvl="1">
              <a:defRPr/>
            </a:pPr>
            <a:r>
              <a:rPr kumimoji="0" lang="ja-JP" altLang="en-US" smtClean="0"/>
              <a:t>筆者の立場では、</a:t>
            </a:r>
            <a:r>
              <a:rPr kumimoji="0" lang="en-US" altLang="ja-JP" smtClean="0"/>
              <a:t>RVA </a:t>
            </a:r>
            <a:r>
              <a:rPr kumimoji="0" lang="ja-JP" altLang="en-US" smtClean="0"/>
              <a:t>などの非スカラー値も可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720725" y="3862388"/>
          <a:ext cx="8043863" cy="2500312"/>
        </p:xfrm>
        <a:graphic>
          <a:graphicData uri="http://schemas.openxmlformats.org/drawingml/2006/table">
            <a:tbl>
              <a:tblPr/>
              <a:tblGrid>
                <a:gridCol w="1193800"/>
                <a:gridCol w="1693863"/>
                <a:gridCol w="939800"/>
                <a:gridCol w="939800"/>
                <a:gridCol w="1193800"/>
                <a:gridCol w="2082800"/>
              </a:tblGrid>
              <a:tr h="393246">
                <a:tc rowSpan="2"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科目番号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科目名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単位数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担当者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実習課題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324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氏名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課題番号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課題名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2996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001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北山</a:t>
                      </a:r>
                      <a:b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山田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01</a:t>
                      </a:r>
                      <a:b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02</a:t>
                      </a:r>
                      <a:b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03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データモデリング</a:t>
                      </a:r>
                      <a:b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データベース設計</a:t>
                      </a:r>
                      <a:b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SQL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24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002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プログラミング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鈴木</a:t>
                      </a:r>
                      <a:b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山田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01</a:t>
                      </a:r>
                      <a:b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02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プログラミング</a:t>
                      </a:r>
                      <a:b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システムコール</a:t>
                      </a:r>
                    </a:p>
                  </a:txBody>
                  <a:tcPr marL="88349" marR="88349" marT="44186" marB="441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4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8F2D32C0-3422-4E7F-A1F8-CAD4E351C959}" type="slidenum">
              <a:rPr lang="en-US" altLang="ja-JP" sz="20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8</a:t>
            </a:fld>
            <a:endParaRPr lang="en-US" altLang="ja-JP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 txBox="1">
            <a:spLocks noChangeArrowheads="1"/>
          </p:cNvSpPr>
          <p:nvPr/>
        </p:nvSpPr>
        <p:spPr bwMode="auto">
          <a:xfrm>
            <a:off x="323850" y="1182688"/>
            <a:ext cx="8877300" cy="5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marL="331788" indent="-331788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17550" indent="-276225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eaLnBrk="1" hangingPunct="1">
              <a:spcBef>
                <a:spcPct val="10000"/>
              </a:spcBef>
              <a:buFontTx/>
              <a:buChar char="•"/>
            </a:pPr>
            <a:r>
              <a:rPr kumimoji="0" lang="ja-JP" altLang="en-US" sz="2800">
                <a:solidFill>
                  <a:schemeClr val="accent2"/>
                </a:solidFill>
                <a:latin typeface="Arial Unicode MS" panose="020B0604020202020204" pitchFamily="50" charset="-128"/>
              </a:rPr>
              <a:t>関係値をコンポーネントの値とする</a:t>
            </a:r>
            <a:endParaRPr kumimoji="0" lang="en-US" altLang="ja-JP" sz="2800">
              <a:solidFill>
                <a:schemeClr val="accent2"/>
              </a:solidFill>
              <a:latin typeface="Arial Unicode MS" panose="020B0604020202020204" pitchFamily="50" charset="-128"/>
            </a:endParaRPr>
          </a:p>
          <a:p>
            <a:pPr lvl="1" algn="l" eaLnBrk="1" hangingPunct="1">
              <a:spcBef>
                <a:spcPct val="10000"/>
              </a:spcBef>
              <a:buFontTx/>
              <a:buChar char="–"/>
            </a:pPr>
            <a:r>
              <a:rPr kumimoji="0" lang="ja-JP" altLang="en-US" sz="2600">
                <a:solidFill>
                  <a:schemeClr val="tx1"/>
                </a:solidFill>
                <a:latin typeface="Arial Unicode MS" panose="020B0604020202020204" pitchFamily="50" charset="-128"/>
              </a:rPr>
              <a:t>同じ列の値である関係は、同じ見出し</a:t>
            </a:r>
            <a:r>
              <a:rPr kumimoji="0" lang="en-US" altLang="ja-JP" sz="2600">
                <a:solidFill>
                  <a:schemeClr val="tx1"/>
                </a:solidFill>
                <a:latin typeface="Arial Unicode MS" panose="020B0604020202020204" pitchFamily="50" charset="-128"/>
              </a:rPr>
              <a:t> (</a:t>
            </a:r>
            <a:r>
              <a:rPr kumimoji="0" lang="ja-JP" altLang="en-US" sz="2600">
                <a:solidFill>
                  <a:schemeClr val="tx1"/>
                </a:solidFill>
                <a:latin typeface="Arial Unicode MS" panose="020B0604020202020204" pitchFamily="50" charset="-128"/>
              </a:rPr>
              <a:t>型</a:t>
            </a:r>
            <a:r>
              <a:rPr kumimoji="0" lang="en-US" altLang="ja-JP" sz="2600">
                <a:solidFill>
                  <a:schemeClr val="tx1"/>
                </a:solidFill>
                <a:latin typeface="Arial Unicode MS" panose="020B0604020202020204" pitchFamily="50" charset="-128"/>
              </a:rPr>
              <a:t>) </a:t>
            </a:r>
            <a:r>
              <a:rPr kumimoji="0" lang="ja-JP" altLang="en-US" sz="2600">
                <a:solidFill>
                  <a:schemeClr val="tx1"/>
                </a:solidFill>
                <a:latin typeface="Arial Unicode MS" panose="020B0604020202020204" pitchFamily="50" charset="-128"/>
              </a:rPr>
              <a:t>を持つこと</a:t>
            </a:r>
            <a:endParaRPr kumimoji="0" lang="en-US" altLang="ja-JP" sz="2600">
              <a:solidFill>
                <a:schemeClr val="tx1"/>
              </a:solidFill>
              <a:latin typeface="Arial Unicode MS" panose="020B0604020202020204" pitchFamily="50" charset="-128"/>
            </a:endParaRPr>
          </a:p>
          <a:p>
            <a:pPr lvl="1" algn="l" eaLnBrk="1" hangingPunct="1">
              <a:spcBef>
                <a:spcPct val="10000"/>
              </a:spcBef>
              <a:buFontTx/>
              <a:buChar char="–"/>
            </a:pPr>
            <a:r>
              <a:rPr kumimoji="0" lang="ja-JP" altLang="en-US" sz="2600">
                <a:solidFill>
                  <a:schemeClr val="tx1"/>
                </a:solidFill>
                <a:latin typeface="Arial Unicode MS" panose="020B0604020202020204" pitchFamily="50" charset="-128"/>
              </a:rPr>
              <a:t>各行の関係値の任意のタプルの組合せが</a:t>
            </a:r>
            <a:r>
              <a:rPr kumimoji="0" lang="en-US" altLang="ja-JP" sz="2600">
                <a:solidFill>
                  <a:schemeClr val="tx1"/>
                </a:solidFill>
                <a:latin typeface="Arial Unicode MS" panose="020B0604020202020204" pitchFamily="50" charset="-128"/>
              </a:rPr>
              <a:t/>
            </a:r>
            <a:br>
              <a:rPr kumimoji="0" lang="en-US" altLang="ja-JP" sz="2600">
                <a:solidFill>
                  <a:schemeClr val="tx1"/>
                </a:solidFill>
                <a:latin typeface="Arial Unicode MS" panose="020B0604020202020204" pitchFamily="50" charset="-128"/>
              </a:rPr>
            </a:br>
            <a:r>
              <a:rPr kumimoji="0" lang="ja-JP" altLang="en-US" sz="2600">
                <a:solidFill>
                  <a:schemeClr val="tx1"/>
                </a:solidFill>
                <a:latin typeface="Arial Unicode MS" panose="020B0604020202020204" pitchFamily="50" charset="-128"/>
              </a:rPr>
              <a:t>一つの事実に対応する、と解釈する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/>
              <a:t>RVA</a:t>
            </a:r>
            <a:r>
              <a:rPr kumimoji="0" lang="ja-JP" altLang="en-US" smtClean="0"/>
              <a:t>を許した場合の第一正規形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838200" y="3068638"/>
          <a:ext cx="7848600" cy="3543300"/>
        </p:xfrm>
        <a:graphic>
          <a:graphicData uri="http://schemas.openxmlformats.org/drawingml/2006/table">
            <a:tbl>
              <a:tblPr/>
              <a:tblGrid>
                <a:gridCol w="1194036"/>
                <a:gridCol w="1069494"/>
                <a:gridCol w="937566"/>
                <a:gridCol w="1068623"/>
                <a:gridCol w="3578881"/>
              </a:tblGrid>
              <a:tr h="649729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科目番号</a:t>
                      </a:r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科目名</a:t>
                      </a:r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単位数</a:t>
                      </a:r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担当者</a:t>
                      </a:r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実習課題</a:t>
                      </a:r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0427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001</a:t>
                      </a:r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700" dirty="0"/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700" dirty="0"/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3144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002</a:t>
                      </a:r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プログラ</a:t>
                      </a:r>
                      <a:r>
                        <a:rPr kumimoji="0" lang="en-US" altLang="ja-JP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altLang="ja-JP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ja-JP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ミング</a:t>
                      </a:r>
                      <a:endParaRPr kumimoji="0" lang="ja-JP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700"/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700" dirty="0"/>
                    </a:p>
                  </a:txBody>
                  <a:tcPr marL="88366" marR="88366" marT="41137" marB="411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41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/>
            <a:fld id="{60A9EA39-7D8A-4053-9540-34AF3A87EDBE}" type="slidenum">
              <a:rPr lang="en-US" altLang="ja-JP" sz="200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9</a:t>
            </a:fld>
            <a:endParaRPr lang="en-US" altLang="ja-JP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4205288" y="5345113"/>
          <a:ext cx="762000" cy="1103312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93097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氏名</a:t>
                      </a:r>
                    </a:p>
                  </a:txBody>
                  <a:tcPr marL="88472" marR="88472" marT="44149" marB="441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21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鈴木</a:t>
                      </a:r>
                      <a:b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山田</a:t>
                      </a:r>
                    </a:p>
                  </a:txBody>
                  <a:tcPr marL="88472" marR="88472" marT="44149" marB="441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4205288" y="3633788"/>
          <a:ext cx="762000" cy="1395412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93112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氏名</a:t>
                      </a:r>
                    </a:p>
                  </a:txBody>
                  <a:tcPr marL="88472" marR="88472" marT="44156" marB="441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2300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北山</a:t>
                      </a:r>
                      <a:b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山田</a:t>
                      </a:r>
                    </a:p>
                  </a:txBody>
                  <a:tcPr marL="88472" marR="88472" marT="44156" marB="441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5275263" y="5324475"/>
          <a:ext cx="3276600" cy="1104900"/>
        </p:xfrm>
        <a:graphic>
          <a:graphicData uri="http://schemas.openxmlformats.org/drawingml/2006/table">
            <a:tbl>
              <a:tblPr/>
              <a:tblGrid>
                <a:gridCol w="1193800"/>
                <a:gridCol w="2082800"/>
              </a:tblGrid>
              <a:tr h="393542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課題番号</a:t>
                      </a:r>
                    </a:p>
                  </a:txBody>
                  <a:tcPr marL="88349" marR="88349" marT="44219" marB="442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課題名</a:t>
                      </a:r>
                    </a:p>
                  </a:txBody>
                  <a:tcPr marL="88349" marR="88349" marT="44219" marB="442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358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01</a:t>
                      </a:r>
                      <a:b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02</a:t>
                      </a:r>
                    </a:p>
                  </a:txBody>
                  <a:tcPr marL="88349" marR="88349" marT="44219" marB="442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プログラミング</a:t>
                      </a:r>
                      <a:b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システムコール</a:t>
                      </a:r>
                    </a:p>
                  </a:txBody>
                  <a:tcPr marL="88349" marR="88349" marT="44219" marB="442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5275263" y="3643313"/>
          <a:ext cx="3276600" cy="1395412"/>
        </p:xfrm>
        <a:graphic>
          <a:graphicData uri="http://schemas.openxmlformats.org/drawingml/2006/table">
            <a:tbl>
              <a:tblPr/>
              <a:tblGrid>
                <a:gridCol w="1193800"/>
                <a:gridCol w="2082800"/>
              </a:tblGrid>
              <a:tr h="392968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課題番号</a:t>
                      </a:r>
                    </a:p>
                  </a:txBody>
                  <a:tcPr marL="88349" marR="88349" marT="44115" marB="441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課題名</a:t>
                      </a:r>
                    </a:p>
                  </a:txBody>
                  <a:tcPr marL="88349" marR="88349" marT="44115" marB="441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2444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01</a:t>
                      </a:r>
                      <a:br>
                        <a:rPr kumimoji="0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02</a:t>
                      </a:r>
                      <a:br>
                        <a:rPr kumimoji="0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03</a:t>
                      </a:r>
                    </a:p>
                  </a:txBody>
                  <a:tcPr marL="88349" marR="88349" marT="44115" marB="441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データモデリング</a:t>
                      </a:r>
                      <a:b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データベース設計</a:t>
                      </a:r>
                      <a:b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ＭＳ Ｐゴシック" charset="0"/>
                          <a:cs typeface="ＭＳ Ｐゴシック" charset="0"/>
                        </a:rPr>
                        <a:t>SQL</a:t>
                      </a:r>
                    </a:p>
                  </a:txBody>
                  <a:tcPr marL="88349" marR="88349" marT="44115" marB="441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arkblue">
  <a:themeElements>
    <a:clrScheme name="darkblue 2">
      <a:dk1>
        <a:srgbClr val="000000"/>
      </a:dk1>
      <a:lt1>
        <a:srgbClr val="FFFFFF"/>
      </a:lt1>
      <a:dk2>
        <a:srgbClr val="0000FF"/>
      </a:dk2>
      <a:lt2>
        <a:srgbClr val="FFFFFF"/>
      </a:lt2>
      <a:accent1>
        <a:srgbClr val="00BF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DCAA"/>
      </a:accent5>
      <a:accent6>
        <a:srgbClr val="E75C00"/>
      </a:accent6>
      <a:hlink>
        <a:srgbClr val="3366FF"/>
      </a:hlink>
      <a:folHlink>
        <a:srgbClr val="FF0000"/>
      </a:folHlink>
    </a:clrScheme>
    <a:fontScheme name="darkblue">
      <a:majorFont>
        <a:latin typeface="Arial Unicode MS"/>
        <a:ea typeface="ＭＳ Ｐゴシック"/>
        <a:cs typeface="ＭＳ Ｐゴシック"/>
      </a:majorFont>
      <a:minorFont>
        <a:latin typeface="Arial Unicode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E1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8349" tIns="44175" rIns="88349" bIns="4417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E1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8349" tIns="44175" rIns="88349" bIns="4417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darkblue 1">
        <a:dk1>
          <a:srgbClr val="000066"/>
        </a:dk1>
        <a:lt1>
          <a:srgbClr val="F2F2F2"/>
        </a:lt1>
        <a:dk2>
          <a:srgbClr val="00009F"/>
        </a:dk2>
        <a:lt2>
          <a:srgbClr val="FFCC66"/>
        </a:lt2>
        <a:accent1>
          <a:srgbClr val="9FFF7F"/>
        </a:accent1>
        <a:accent2>
          <a:srgbClr val="FFFFAF"/>
        </a:accent2>
        <a:accent3>
          <a:srgbClr val="AAAACD"/>
        </a:accent3>
        <a:accent4>
          <a:srgbClr val="CFCFCF"/>
        </a:accent4>
        <a:accent5>
          <a:srgbClr val="CDFFC0"/>
        </a:accent5>
        <a:accent6>
          <a:srgbClr val="E7E79E"/>
        </a:accent6>
        <a:hlink>
          <a:srgbClr val="9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blue 2">
        <a:dk1>
          <a:srgbClr val="000000"/>
        </a:dk1>
        <a:lt1>
          <a:srgbClr val="FFFFFF"/>
        </a:lt1>
        <a:dk2>
          <a:srgbClr val="0000FF"/>
        </a:dk2>
        <a:lt2>
          <a:srgbClr val="FFFFFF"/>
        </a:lt2>
        <a:accent1>
          <a:srgbClr val="00BF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DCAA"/>
        </a:accent5>
        <a:accent6>
          <a:srgbClr val="E75C00"/>
        </a:accent6>
        <a:hlink>
          <a:srgbClr val="3366FF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blue 3">
        <a:dk1>
          <a:srgbClr val="000000"/>
        </a:dk1>
        <a:lt1>
          <a:srgbClr val="EFEFEF"/>
        </a:lt1>
        <a:dk2>
          <a:srgbClr val="000066"/>
        </a:dk2>
        <a:lt2>
          <a:srgbClr val="FFCC66"/>
        </a:lt2>
        <a:accent1>
          <a:srgbClr val="9FFF7F"/>
        </a:accent1>
        <a:accent2>
          <a:srgbClr val="FFFFAF"/>
        </a:accent2>
        <a:accent3>
          <a:srgbClr val="AAAAB8"/>
        </a:accent3>
        <a:accent4>
          <a:srgbClr val="CCCCCC"/>
        </a:accent4>
        <a:accent5>
          <a:srgbClr val="CDFFC0"/>
        </a:accent5>
        <a:accent6>
          <a:srgbClr val="E7E79E"/>
        </a:accent6>
        <a:hlink>
          <a:srgbClr val="9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blue 4">
        <a:dk1>
          <a:srgbClr val="000000"/>
        </a:dk1>
        <a:lt1>
          <a:srgbClr val="EFEFEF"/>
        </a:lt1>
        <a:dk2>
          <a:srgbClr val="000066"/>
        </a:dk2>
        <a:lt2>
          <a:srgbClr val="FFCA61"/>
        </a:lt2>
        <a:accent1>
          <a:srgbClr val="9FFF7F"/>
        </a:accent1>
        <a:accent2>
          <a:srgbClr val="FFFFAF"/>
        </a:accent2>
        <a:accent3>
          <a:srgbClr val="AAAAB8"/>
        </a:accent3>
        <a:accent4>
          <a:srgbClr val="CCCCCC"/>
        </a:accent4>
        <a:accent5>
          <a:srgbClr val="CDFFC0"/>
        </a:accent5>
        <a:accent6>
          <a:srgbClr val="E7E79E"/>
        </a:accent6>
        <a:hlink>
          <a:srgbClr val="9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13283</TotalTime>
  <Words>1266</Words>
  <Application>Microsoft Office PowerPoint</Application>
  <PresentationFormat>ユーザー設定</PresentationFormat>
  <Paragraphs>498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Arial</vt:lpstr>
      <vt:lpstr>ＭＳ Ｐゴシック</vt:lpstr>
      <vt:lpstr>Arial Unicode MS</vt:lpstr>
      <vt:lpstr>ＭＳ Ｐ明朝</vt:lpstr>
      <vt:lpstr>Times New Roman</vt:lpstr>
      <vt:lpstr>Lucida Console</vt:lpstr>
      <vt:lpstr>1_darkblue</vt:lpstr>
      <vt:lpstr>東京理科大学 理学部 数理情報科学科  情報処理1 #06: SQL</vt:lpstr>
      <vt:lpstr>SQL概要</vt:lpstr>
      <vt:lpstr>SQLの位置付け</vt:lpstr>
      <vt:lpstr>関係データモデルとの差異</vt:lpstr>
      <vt:lpstr>基本的な文の種類</vt:lpstr>
      <vt:lpstr>表定義</vt:lpstr>
      <vt:lpstr>整合性制約とスキーマの例</vt:lpstr>
      <vt:lpstr>非正規形</vt:lpstr>
      <vt:lpstr>RVAを許した場合の第一正規形</vt:lpstr>
      <vt:lpstr>RVA を含めない正規化 (概要のみ)</vt:lpstr>
      <vt:lpstr>RVA を含めない正規化 (概要のみ)</vt:lpstr>
      <vt:lpstr>RVA を含めない正規化 (概要のみ)</vt:lpstr>
      <vt:lpstr>主キー</vt:lpstr>
      <vt:lpstr>外部キー</vt:lpstr>
      <vt:lpstr>データ定義 (1/2)</vt:lpstr>
      <vt:lpstr>データ定義 (2/2)</vt:lpstr>
      <vt:lpstr>基礎的なSQL</vt:lpstr>
      <vt:lpstr>SQL問合せ文の基本文法</vt:lpstr>
      <vt:lpstr>SQL問合せ (基本形)</vt:lpstr>
      <vt:lpstr>SQL問合せ (基本形)</vt:lpstr>
      <vt:lpstr>SQL問合せ (表の結合)</vt:lpstr>
      <vt:lpstr>SQL問合せ (表の結合)</vt:lpstr>
      <vt:lpstr>SQL問合せ (出力の制御)</vt:lpstr>
      <vt:lpstr>問題</vt:lpstr>
      <vt:lpstr>発展的なSQL文</vt:lpstr>
      <vt:lpstr>SQL問合せ (グループ表,集約関数)</vt:lpstr>
      <vt:lpstr>SQL問合せ (集合演算)</vt:lpstr>
      <vt:lpstr>SQL問合せ (副問合せ)</vt:lpstr>
      <vt:lpstr>SQL問合せ (副問合せ)</vt:lpstr>
      <vt:lpstr>SQL問合せ (副問合せ)</vt:lpstr>
      <vt:lpstr>データ更新</vt:lpstr>
      <vt:lpstr>データ更新</vt:lpstr>
      <vt:lpstr>ビュー表の定義</vt:lpstr>
      <vt:lpstr>埋込みSQL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Siena.</dc:creator>
  <cp:lastModifiedBy>瀧ヶ平充</cp:lastModifiedBy>
  <cp:revision>1987</cp:revision>
  <cp:lastPrinted>2000-07-21T07:47:07Z</cp:lastPrinted>
  <dcterms:created xsi:type="dcterms:W3CDTF">2004-10-01T19:46:39Z</dcterms:created>
  <dcterms:modified xsi:type="dcterms:W3CDTF">2016-05-19T06:02:12Z</dcterms:modified>
</cp:coreProperties>
</file>