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317" r:id="rId2"/>
    <p:sldId id="306" r:id="rId3"/>
    <p:sldId id="305" r:id="rId4"/>
    <p:sldId id="307" r:id="rId5"/>
    <p:sldId id="308" r:id="rId6"/>
    <p:sldId id="309" r:id="rId7"/>
    <p:sldId id="265" r:id="rId8"/>
    <p:sldId id="318" r:id="rId9"/>
    <p:sldId id="258" r:id="rId10"/>
    <p:sldId id="282" r:id="rId11"/>
    <p:sldId id="259" r:id="rId12"/>
    <p:sldId id="312" r:id="rId13"/>
    <p:sldId id="313" r:id="rId14"/>
    <p:sldId id="315" r:id="rId15"/>
    <p:sldId id="314" r:id="rId16"/>
    <p:sldId id="261" r:id="rId17"/>
    <p:sldId id="283" r:id="rId18"/>
    <p:sldId id="310" r:id="rId19"/>
    <p:sldId id="284" r:id="rId20"/>
    <p:sldId id="262" r:id="rId21"/>
    <p:sldId id="263" r:id="rId22"/>
    <p:sldId id="281" r:id="rId23"/>
    <p:sldId id="320" r:id="rId24"/>
  </p:sldIdLst>
  <p:sldSz cx="9525000" cy="6858000"/>
  <p:notesSz cx="6797675" cy="9926638"/>
  <p:defaultTextStyle>
    <a:defPPr>
      <a:defRPr lang="ja-JP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6E1FF"/>
    <a:srgbClr val="CBC1FF"/>
    <a:srgbClr val="FFE1FF"/>
    <a:srgbClr val="45D145"/>
    <a:srgbClr val="FFFF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120" y="-208"/>
      </p:cViewPr>
      <p:guideLst>
        <p:guide orient="horz" pos="2161"/>
        <p:guide pos="3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564" y="194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charset="0"/>
              </a:defRPr>
            </a:lvl1pPr>
          </a:lstStyle>
          <a:p>
            <a:pPr>
              <a:defRPr/>
            </a:pPr>
            <a:fld id="{17E30CE3-1DD1-DD48-BF2B-2C0FDA2E61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0619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1028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15975" y="746125"/>
            <a:ext cx="5168900" cy="372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9" tIns="47765" rIns="95529" bIns="47765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spcBef>
                <a:spcPct val="50000"/>
              </a:spcBef>
              <a:defRPr kumimoji="1" sz="1300">
                <a:solidFill>
                  <a:schemeClr val="tx1"/>
                </a:solidFill>
                <a:latin typeface="Arial Unicode MS" charset="0"/>
              </a:defRPr>
            </a:lvl1pPr>
          </a:lstStyle>
          <a:p>
            <a:pPr>
              <a:defRPr/>
            </a:pPr>
            <a:fld id="{7775EB69-2C1E-7747-BAA9-A2DFC34E09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2503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Unicode MS" pitchFamily="50" charset="-128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917700"/>
            <a:ext cx="8096250" cy="143510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352925"/>
            <a:ext cx="6667500" cy="12223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4375" y="6248400"/>
            <a:ext cx="198437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>
            <a:lvl1pPr algn="l"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54375" y="6248400"/>
            <a:ext cx="30162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26250" y="6248400"/>
            <a:ext cx="198437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C140440-2A6C-A64A-8971-43C40A4015B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22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2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81825" y="425450"/>
            <a:ext cx="2219325" cy="6237288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23850" y="425450"/>
            <a:ext cx="6505575" cy="6237288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7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838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2475" y="4406900"/>
            <a:ext cx="80962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52475" y="2906713"/>
            <a:ext cx="80962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479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0" y="1182688"/>
            <a:ext cx="4362450" cy="548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838700" y="1182688"/>
            <a:ext cx="4362450" cy="548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94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6250" y="274638"/>
            <a:ext cx="85725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76250" y="1535113"/>
            <a:ext cx="42084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6250" y="2174875"/>
            <a:ext cx="42084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838700" y="1535113"/>
            <a:ext cx="42100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838700" y="2174875"/>
            <a:ext cx="42100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354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9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12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6250" y="273050"/>
            <a:ext cx="31337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724275" y="273050"/>
            <a:ext cx="53244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76250" y="1435100"/>
            <a:ext cx="31337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0360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6900" y="4800600"/>
            <a:ext cx="5715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66900" y="612775"/>
            <a:ext cx="5715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866900" y="5367338"/>
            <a:ext cx="5715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86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425450"/>
            <a:ext cx="88423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8349" tIns="44175" rIns="88349" bIns="441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82688"/>
            <a:ext cx="8877300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8349" tIns="44175" rIns="88349" bIns="44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pitchFamily="50" charset="-128"/>
          <a:ea typeface="ＭＳ Ｐゴシック" pitchFamily="50" charset="-128"/>
          <a:cs typeface="ＭＳ Ｐゴシック" charset="0"/>
        </a:defRPr>
      </a:lvl2pPr>
      <a:lvl3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pitchFamily="50" charset="-128"/>
          <a:ea typeface="ＭＳ Ｐゴシック" pitchFamily="50" charset="-128"/>
          <a:cs typeface="ＭＳ Ｐゴシック" charset="0"/>
        </a:defRPr>
      </a:lvl3pPr>
      <a:lvl4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pitchFamily="50" charset="-128"/>
          <a:ea typeface="ＭＳ Ｐゴシック" pitchFamily="50" charset="-128"/>
          <a:cs typeface="ＭＳ Ｐゴシック" charset="0"/>
        </a:defRPr>
      </a:lvl4pPr>
      <a:lvl5pPr algn="ctr" defTabSz="884238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Unicode MS" pitchFamily="50" charset="-128"/>
          <a:ea typeface="ＭＳ Ｐゴシック" pitchFamily="50" charset="-128"/>
          <a:cs typeface="ＭＳ Ｐゴシック" charset="0"/>
        </a:defRPr>
      </a:lvl5pPr>
      <a:lvl6pPr marL="4572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itchFamily="50" charset="-128"/>
          <a:ea typeface="ＭＳ Ｐゴシック" pitchFamily="50" charset="-128"/>
        </a:defRPr>
      </a:lvl6pPr>
      <a:lvl7pPr marL="9144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itchFamily="50" charset="-128"/>
          <a:ea typeface="ＭＳ Ｐゴシック" pitchFamily="50" charset="-128"/>
        </a:defRPr>
      </a:lvl7pPr>
      <a:lvl8pPr marL="13716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itchFamily="50" charset="-128"/>
          <a:ea typeface="ＭＳ Ｐゴシック" pitchFamily="50" charset="-128"/>
        </a:defRPr>
      </a:lvl8pPr>
      <a:lvl9pPr marL="1828800" algn="ctr" defTabSz="88423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Unicode MS" pitchFamily="50" charset="-128"/>
          <a:ea typeface="ＭＳ Ｐゴシック" pitchFamily="50" charset="-128"/>
        </a:defRPr>
      </a:lvl9pPr>
    </p:titleStyle>
    <p:bodyStyle>
      <a:lvl1pPr marL="331788" indent="-331788" algn="l" defTabSz="884238" rtl="0" eaLnBrk="0" fontAlgn="base" hangingPunct="0">
        <a:spcBef>
          <a:spcPct val="10000"/>
        </a:spcBef>
        <a:spcAft>
          <a:spcPct val="0"/>
        </a:spcAft>
        <a:buChar char="•"/>
        <a:defRPr kumimoji="1" sz="2800">
          <a:solidFill>
            <a:schemeClr val="accent2"/>
          </a:solidFill>
          <a:latin typeface="+mn-lt"/>
          <a:ea typeface="+mn-ea"/>
          <a:cs typeface="ＭＳ Ｐゴシック" charset="0"/>
        </a:defRPr>
      </a:lvl1pPr>
      <a:lvl2pPr marL="717550" indent="-276225" algn="l" defTabSz="884238" rtl="0" eaLnBrk="0" fontAlgn="base" hangingPunct="0">
        <a:spcBef>
          <a:spcPct val="1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104900" indent="-220663" algn="l" defTabSz="884238" rtl="0" eaLnBrk="0" fontAlgn="base" hangingPunct="0">
        <a:spcBef>
          <a:spcPct val="1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46225" indent="-220663" algn="l" defTabSz="884238" rtl="0" eaLnBrk="0" fontAlgn="base" hangingPunct="0">
        <a:spcBef>
          <a:spcPct val="1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1987550" indent="-220663" algn="l" defTabSz="884238" rtl="0" eaLnBrk="0" fontAlgn="base" hangingPunct="0"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447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019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3591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16350" indent="-220663" algn="l" defTabSz="884238" rtl="0" fontAlgn="base">
        <a:spcBef>
          <a:spcPct val="1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933450"/>
            <a:ext cx="8096250" cy="2794000"/>
          </a:xfrm>
        </p:spPr>
        <p:txBody>
          <a:bodyPr/>
          <a:lstStyle/>
          <a:p>
            <a:pPr eaLnBrk="1" hangingPunct="1"/>
            <a:r>
              <a:rPr kumimoji="0" lang="ja-JP" altLang="en-US" sz="2800">
                <a:latin typeface="Arial Unicode MS" charset="0"/>
                <a:ea typeface="ＭＳ Ｐゴシック" charset="0"/>
              </a:rPr>
              <a:t>東京理科大学</a:t>
            </a:r>
            <a:br>
              <a:rPr kumimoji="0" lang="ja-JP" altLang="en-US" sz="2800">
                <a:latin typeface="Arial Unicode MS" charset="0"/>
                <a:ea typeface="ＭＳ Ｐゴシック" charset="0"/>
              </a:rPr>
            </a:br>
            <a:r>
              <a:rPr kumimoji="0" lang="ja-JP" altLang="en-US" sz="2800">
                <a:latin typeface="Arial Unicode MS" charset="0"/>
                <a:ea typeface="ＭＳ Ｐゴシック" charset="0"/>
              </a:rPr>
              <a:t>理学部 数理情報科学科</a:t>
            </a:r>
            <a:br>
              <a:rPr kumimoji="0" lang="ja-JP" altLang="en-US" sz="2800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/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情報処理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1</a:t>
            </a:r>
            <a:br>
              <a:rPr kumimoji="0" lang="en-US" altLang="ja-JP">
                <a:latin typeface="Arial Unicode MS" charset="0"/>
                <a:ea typeface="ＭＳ Ｐゴシック" charset="0"/>
              </a:rPr>
            </a:br>
            <a:r>
              <a:rPr kumimoji="0" lang="en-US" altLang="ja-JP" sz="3600">
                <a:latin typeface="Arial Unicode MS" charset="0"/>
                <a:ea typeface="ＭＳ Ｐゴシック" charset="0"/>
              </a:rPr>
              <a:t>#01: </a:t>
            </a:r>
            <a:r>
              <a:rPr kumimoji="0" lang="ja-JP" altLang="en-US" sz="3600">
                <a:latin typeface="Arial Unicode MS" charset="0"/>
                <a:ea typeface="ＭＳ Ｐゴシック" charset="0"/>
              </a:rPr>
              <a:t>情報処理システムとデータベース</a:t>
            </a:r>
          </a:p>
        </p:txBody>
      </p:sp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428750" y="4625975"/>
            <a:ext cx="66675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/>
          <a:p>
            <a:pPr defTabSz="884238">
              <a:spcBef>
                <a:spcPct val="10000"/>
              </a:spcBef>
            </a:pPr>
            <a:r>
              <a:rPr lang="ja-JP" altLang="en-US" sz="2000" dirty="0">
                <a:solidFill>
                  <a:schemeClr val="accent2"/>
                </a:solidFill>
                <a:latin typeface="Arial Unicode MS" charset="0"/>
              </a:rPr>
              <a:t>非常勤講師</a:t>
            </a:r>
          </a:p>
          <a:p>
            <a:pPr defTabSz="884238">
              <a:spcBef>
                <a:spcPct val="10000"/>
              </a:spcBef>
            </a:pPr>
            <a:r>
              <a:rPr lang="ja-JP" altLang="en-US" sz="3200" dirty="0">
                <a:solidFill>
                  <a:schemeClr val="accent2"/>
                </a:solidFill>
                <a:latin typeface="Arial Unicode MS" charset="0"/>
              </a:rPr>
              <a:t>山本 徳秀</a:t>
            </a:r>
            <a:br>
              <a:rPr lang="ja-JP" altLang="en-US" sz="3200" dirty="0">
                <a:solidFill>
                  <a:schemeClr val="accent2"/>
                </a:solidFill>
                <a:latin typeface="Arial Unicode MS" charset="0"/>
              </a:rPr>
            </a:br>
            <a:r>
              <a:rPr lang="en-US" altLang="ja-JP" dirty="0">
                <a:solidFill>
                  <a:schemeClr val="accent2"/>
                </a:solidFill>
                <a:latin typeface="Arial Unicode MS" charset="0"/>
              </a:rPr>
              <a:t>&lt;</a:t>
            </a:r>
            <a:r>
              <a:rPr lang="en-US" altLang="ja-JP" dirty="0" err="1">
                <a:solidFill>
                  <a:schemeClr val="accent2"/>
                </a:solidFill>
                <a:latin typeface="Arial Unicode MS" charset="0"/>
              </a:rPr>
              <a:t>tokushu@rs.tus.ac.jp</a:t>
            </a:r>
            <a:r>
              <a:rPr lang="en-US" altLang="ja-JP">
                <a:solidFill>
                  <a:schemeClr val="accent2"/>
                </a:solidFill>
                <a:latin typeface="Arial Unicode MS" charset="0"/>
              </a:rPr>
              <a:t>&gt;</a:t>
            </a:r>
            <a:endParaRPr lang="en-US" altLang="ja-JP" sz="3200" dirty="0">
              <a:solidFill>
                <a:schemeClr val="accent2"/>
              </a:solidFill>
              <a:latin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DBMS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を利用するメリット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データベースを構成することとは、即ち、データを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アプリケーションと独立した資源として管理すること</a:t>
            </a:r>
          </a:p>
          <a:p>
            <a:pPr lvl="4" eaLnBrk="1" hangingPunct="1"/>
            <a:endParaRPr kumimoji="0" lang="ja-JP" altLang="en-US">
              <a:latin typeface="Arial Unicode MS" charset="0"/>
              <a:ea typeface="ＭＳ Ｐゴシック" charset="0"/>
            </a:endParaRPr>
          </a:p>
          <a:p>
            <a:pPr lvl="4" eaLnBrk="1" hangingPunct="1"/>
            <a:endParaRPr kumimoji="0" lang="ja-JP" altLang="en-US">
              <a:latin typeface="Arial Unicode MS" charset="0"/>
              <a:ea typeface="ＭＳ Ｐゴシック" charset="0"/>
            </a:endParaRP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複数アプリケーションでの多目的利用によるデータの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活用が容易になる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関連するデータを統合し、無用な重複や不整合を防げる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データとアプリケーションの依存関係を抑え、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データの意味や相互関連を把握し易くなる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データの表現方法やその管理方法を標準化し易くなる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データの処理に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DBMS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の機能を用いることで、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アプリケーションで実装するロジックを簡明にできる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 rot="5400000">
            <a:off x="4337051" y="2136775"/>
            <a:ext cx="508000" cy="6826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4340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F025F51-9626-CD42-B5E8-FF74FF4FB002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10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DBMS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の主要機能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(1/2)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ja-JP" altLang="en-US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基盤となるデータ記述・操作系</a:t>
            </a:r>
            <a:endParaRPr kumimoji="0" lang="ja-JP" altLang="en-US" sz="2000" dirty="0">
              <a:solidFill>
                <a:schemeClr val="accent3"/>
              </a:solidFill>
              <a:latin typeface="Arial Unicode MS" charset="0"/>
              <a:ea typeface="ＭＳ Ｐゴシック" charset="0"/>
            </a:endParaRP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データモデル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問合せ言語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ビュー</a:t>
            </a:r>
          </a:p>
          <a:p>
            <a:pPr eaLnBrk="1" hangingPunct="1">
              <a:spcBef>
                <a:spcPct val="50000"/>
              </a:spcBef>
            </a:pPr>
            <a:r>
              <a:rPr kumimoji="0" lang="ja-JP" altLang="en-US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整合性の維持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データ構造定義に付随した</a:t>
            </a:r>
            <a:br>
              <a:rPr kumimoji="0" lang="ja-JP" altLang="en-US" dirty="0">
                <a:latin typeface="Arial Unicode MS" charset="0"/>
                <a:ea typeface="ＭＳ Ｐゴシック" charset="0"/>
              </a:rPr>
            </a:br>
            <a:r>
              <a:rPr kumimoji="0" lang="ja-JP" altLang="en-US" dirty="0">
                <a:latin typeface="Arial Unicode MS" charset="0"/>
                <a:ea typeface="ＭＳ Ｐゴシック" charset="0"/>
              </a:rPr>
              <a:t>制約の自動チェック</a:t>
            </a:r>
          </a:p>
          <a:p>
            <a:pPr eaLnBrk="1" hangingPunct="1">
              <a:spcBef>
                <a:spcPct val="50000"/>
              </a:spcBef>
            </a:pPr>
            <a:r>
              <a:rPr kumimoji="0" lang="ja-JP" altLang="en-US" dirty="0">
                <a:latin typeface="Arial Unicode MS" charset="0"/>
                <a:ea typeface="ＭＳ Ｐゴシック" charset="0"/>
              </a:rPr>
              <a:t>効率の良いデータアクセス機構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木構造やハッシュを用いた効率的な物理データ格納方式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索引や格納データの統計量の利用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計算・アクセスコストに基づく問合せ処理の最適化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6496050" y="2538413"/>
            <a:ext cx="14097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>
                <a:solidFill>
                  <a:schemeClr val="tx1"/>
                </a:solidFill>
              </a:rPr>
              <a:t>本科目の</a:t>
            </a:r>
            <a:br>
              <a:rPr kumimoji="0" lang="ja-JP" altLang="en-US">
                <a:solidFill>
                  <a:schemeClr val="tx1"/>
                </a:solidFill>
              </a:rPr>
            </a:br>
            <a:r>
              <a:rPr kumimoji="0" lang="ja-JP" altLang="en-US">
                <a:solidFill>
                  <a:schemeClr val="tx1"/>
                </a:solidFill>
              </a:rPr>
              <a:t>対象範囲</a:t>
            </a:r>
          </a:p>
        </p:txBody>
      </p:sp>
      <p:sp>
        <p:nvSpPr>
          <p:cNvPr id="15364" name="AutoShape 8"/>
          <p:cNvSpPr>
            <a:spLocks/>
          </p:cNvSpPr>
          <p:nvPr/>
        </p:nvSpPr>
        <p:spPr bwMode="auto">
          <a:xfrm>
            <a:off x="5688013" y="1458913"/>
            <a:ext cx="676275" cy="2989262"/>
          </a:xfrm>
          <a:prstGeom prst="rightBrace">
            <a:avLst>
              <a:gd name="adj1" fmla="val 3683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5365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3816C3E-BB9F-2A4D-8292-E74CB6430A78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11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関係データモデルに関するトピック</a:t>
            </a:r>
          </a:p>
        </p:txBody>
      </p:sp>
      <p:sp>
        <p:nvSpPr>
          <p:cNvPr id="16386" name="AutoShape 3"/>
          <p:cNvSpPr>
            <a:spLocks noChangeArrowheads="1"/>
          </p:cNvSpPr>
          <p:nvPr/>
        </p:nvSpPr>
        <p:spPr bwMode="auto">
          <a:xfrm>
            <a:off x="327025" y="2266950"/>
            <a:ext cx="8766175" cy="4427538"/>
          </a:xfrm>
          <a:prstGeom prst="roundRect">
            <a:avLst>
              <a:gd name="adj" fmla="val 16667"/>
            </a:avLst>
          </a:prstGeom>
          <a:solidFill>
            <a:srgbClr val="FFFFE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b" anchorCtr="1"/>
          <a:lstStyle/>
          <a:p>
            <a:endParaRPr lang="ja-JP" altLang="en-US">
              <a:latin typeface="Arial Unicode MS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2720975" y="2279650"/>
            <a:ext cx="5695950" cy="2254250"/>
          </a:xfrm>
          <a:prstGeom prst="rect">
            <a:avLst/>
          </a:prstGeom>
          <a:solidFill>
            <a:srgbClr val="DD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/>
          <a:lstStyle/>
          <a:p>
            <a:r>
              <a:rPr lang="en-US" altLang="ja-JP">
                <a:latin typeface="Arial Unicode MS" charset="0"/>
              </a:rPr>
              <a:t>DBMS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2630488" y="4694238"/>
            <a:ext cx="3584575" cy="12858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>
              <a:latin typeface="Arial Unicode MS" charset="0"/>
            </a:endParaRPr>
          </a:p>
        </p:txBody>
      </p:sp>
      <p:cxnSp>
        <p:nvCxnSpPr>
          <p:cNvPr id="16389" name="AutoShape 6"/>
          <p:cNvCxnSpPr>
            <a:cxnSpLocks noChangeShapeType="1"/>
            <a:stCxn id="16447" idx="2"/>
            <a:endCxn id="16390" idx="0"/>
          </p:cNvCxnSpPr>
          <p:nvPr/>
        </p:nvCxnSpPr>
        <p:spPr bwMode="auto">
          <a:xfrm flipH="1">
            <a:off x="3830638" y="4410075"/>
            <a:ext cx="592137" cy="4937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847975" y="4903788"/>
            <a:ext cx="1965325" cy="925512"/>
          </a:xfrm>
          <a:prstGeom prst="rect">
            <a:avLst/>
          </a:prstGeom>
          <a:solidFill>
            <a:srgbClr val="E4E4F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5019675" y="4903788"/>
            <a:ext cx="838200" cy="925512"/>
          </a:xfrm>
          <a:prstGeom prst="rect">
            <a:avLst/>
          </a:prstGeom>
          <a:solidFill>
            <a:srgbClr val="E4E4F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3336925" y="1377950"/>
            <a:ext cx="2171700" cy="630238"/>
          </a:xfrm>
          <a:prstGeom prst="rect">
            <a:avLst/>
          </a:prstGeom>
          <a:solidFill>
            <a:srgbClr val="DD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en-US" altLang="ja-JP">
                <a:latin typeface="Arial Unicode MS" charset="0"/>
              </a:rPr>
              <a:t>DB</a:t>
            </a:r>
            <a:r>
              <a:rPr lang="ja-JP" altLang="en-US">
                <a:latin typeface="Arial Unicode MS" charset="0"/>
              </a:rPr>
              <a:t>クライアント</a:t>
            </a:r>
          </a:p>
        </p:txBody>
      </p:sp>
      <p:cxnSp>
        <p:nvCxnSpPr>
          <p:cNvPr id="16393" name="AutoShape 10"/>
          <p:cNvCxnSpPr>
            <a:cxnSpLocks noChangeShapeType="1"/>
            <a:stCxn id="16392" idx="2"/>
            <a:endCxn id="16445" idx="0"/>
          </p:cNvCxnSpPr>
          <p:nvPr/>
        </p:nvCxnSpPr>
        <p:spPr bwMode="auto">
          <a:xfrm>
            <a:off x="4422775" y="2008188"/>
            <a:ext cx="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11"/>
          <p:cNvCxnSpPr>
            <a:cxnSpLocks noChangeShapeType="1"/>
            <a:stCxn id="16447" idx="2"/>
            <a:endCxn id="16391" idx="0"/>
          </p:cNvCxnSpPr>
          <p:nvPr/>
        </p:nvCxnSpPr>
        <p:spPr bwMode="auto">
          <a:xfrm>
            <a:off x="4422775" y="4410075"/>
            <a:ext cx="1016000" cy="4937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96012" name="Group 12"/>
          <p:cNvGraphicFramePr>
            <a:graphicFrameLocks noGrp="1"/>
          </p:cNvGraphicFramePr>
          <p:nvPr/>
        </p:nvGraphicFramePr>
        <p:xfrm>
          <a:off x="3086100" y="5021263"/>
          <a:ext cx="803275" cy="649288"/>
        </p:xfrm>
        <a:graphic>
          <a:graphicData uri="http://schemas.openxmlformats.org/drawingml/2006/table">
            <a:tbl>
              <a:tblPr/>
              <a:tblGrid>
                <a:gridCol w="268288"/>
                <a:gridCol w="266700"/>
                <a:gridCol w="268287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6034" name="Group 34"/>
          <p:cNvGraphicFramePr>
            <a:graphicFrameLocks noGrp="1"/>
          </p:cNvGraphicFramePr>
          <p:nvPr/>
        </p:nvGraphicFramePr>
        <p:xfrm>
          <a:off x="4037013" y="5103813"/>
          <a:ext cx="534987" cy="487363"/>
        </p:xfrm>
        <a:graphic>
          <a:graphicData uri="http://schemas.openxmlformats.org/drawingml/2006/table">
            <a:tbl>
              <a:tblPr/>
              <a:tblGrid>
                <a:gridCol w="268287"/>
                <a:gridCol w="2667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6048" name="Group 48"/>
          <p:cNvGraphicFramePr>
            <a:graphicFrameLocks noGrp="1"/>
          </p:cNvGraphicFramePr>
          <p:nvPr/>
        </p:nvGraphicFramePr>
        <p:xfrm>
          <a:off x="5167313" y="5103813"/>
          <a:ext cx="534987" cy="487363"/>
        </p:xfrm>
        <a:graphic>
          <a:graphicData uri="http://schemas.openxmlformats.org/drawingml/2006/table">
            <a:tbl>
              <a:tblPr/>
              <a:tblGrid>
                <a:gridCol w="268287"/>
                <a:gridCol w="2667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45" name="Rectangle 62"/>
          <p:cNvSpPr>
            <a:spLocks noChangeArrowheads="1"/>
          </p:cNvSpPr>
          <p:nvPr/>
        </p:nvSpPr>
        <p:spPr bwMode="auto">
          <a:xfrm>
            <a:off x="2940050" y="2741613"/>
            <a:ext cx="2965450" cy="4984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データ操作言語処理系</a:t>
            </a:r>
          </a:p>
        </p:txBody>
      </p:sp>
      <p:sp>
        <p:nvSpPr>
          <p:cNvPr id="16446" name="Rectangle 63"/>
          <p:cNvSpPr>
            <a:spLocks noChangeArrowheads="1"/>
          </p:cNvSpPr>
          <p:nvPr/>
        </p:nvSpPr>
        <p:spPr bwMode="auto">
          <a:xfrm>
            <a:off x="2940050" y="3319463"/>
            <a:ext cx="2965450" cy="4984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データマネージャ</a:t>
            </a:r>
          </a:p>
        </p:txBody>
      </p:sp>
      <p:sp>
        <p:nvSpPr>
          <p:cNvPr id="16447" name="Rectangle 64"/>
          <p:cNvSpPr>
            <a:spLocks noChangeArrowheads="1"/>
          </p:cNvSpPr>
          <p:nvPr/>
        </p:nvSpPr>
        <p:spPr bwMode="auto">
          <a:xfrm>
            <a:off x="2940050" y="3911600"/>
            <a:ext cx="2965450" cy="4984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ファイルマネージャ</a:t>
            </a:r>
          </a:p>
        </p:txBody>
      </p:sp>
      <p:sp>
        <p:nvSpPr>
          <p:cNvPr id="16448" name="AutoShape 65"/>
          <p:cNvSpPr>
            <a:spLocks noChangeArrowheads="1"/>
          </p:cNvSpPr>
          <p:nvPr/>
        </p:nvSpPr>
        <p:spPr bwMode="auto">
          <a:xfrm>
            <a:off x="6561138" y="4694238"/>
            <a:ext cx="1450975" cy="12858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>
              <a:latin typeface="Arial Unicode MS" charset="0"/>
            </a:endParaRPr>
          </a:p>
        </p:txBody>
      </p:sp>
      <p:cxnSp>
        <p:nvCxnSpPr>
          <p:cNvPr id="16449" name="AutoShape 66"/>
          <p:cNvCxnSpPr>
            <a:cxnSpLocks noChangeShapeType="1"/>
            <a:stCxn id="16446" idx="3"/>
            <a:endCxn id="16462" idx="0"/>
          </p:cNvCxnSpPr>
          <p:nvPr/>
        </p:nvCxnSpPr>
        <p:spPr bwMode="auto">
          <a:xfrm>
            <a:off x="5905500" y="3568700"/>
            <a:ext cx="1408113" cy="13350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0" name="AutoShape 67"/>
          <p:cNvCxnSpPr>
            <a:cxnSpLocks noChangeShapeType="1"/>
            <a:stCxn id="16445" idx="3"/>
            <a:endCxn id="16462" idx="0"/>
          </p:cNvCxnSpPr>
          <p:nvPr/>
        </p:nvCxnSpPr>
        <p:spPr bwMode="auto">
          <a:xfrm>
            <a:off x="5905500" y="2990850"/>
            <a:ext cx="1408113" cy="19129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1" name="AutoShape 68"/>
          <p:cNvCxnSpPr>
            <a:cxnSpLocks noChangeShapeType="1"/>
            <a:stCxn id="16446" idx="2"/>
            <a:endCxn id="16447" idx="0"/>
          </p:cNvCxnSpPr>
          <p:nvPr/>
        </p:nvCxnSpPr>
        <p:spPr bwMode="auto">
          <a:xfrm>
            <a:off x="4422775" y="3817938"/>
            <a:ext cx="0" cy="936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2" name="AutoShape 69"/>
          <p:cNvCxnSpPr>
            <a:cxnSpLocks noChangeShapeType="1"/>
            <a:stCxn id="16445" idx="2"/>
            <a:endCxn id="16446" idx="0"/>
          </p:cNvCxnSpPr>
          <p:nvPr/>
        </p:nvCxnSpPr>
        <p:spPr bwMode="auto">
          <a:xfrm>
            <a:off x="4422775" y="3240088"/>
            <a:ext cx="0" cy="793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3" name="Text Box 70"/>
          <p:cNvSpPr txBox="1">
            <a:spLocks noChangeArrowheads="1"/>
          </p:cNvSpPr>
          <p:nvPr/>
        </p:nvSpPr>
        <p:spPr bwMode="auto">
          <a:xfrm>
            <a:off x="3548063" y="6029325"/>
            <a:ext cx="17129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latin typeface="Arial Unicode MS" charset="0"/>
              </a:rPr>
              <a:t>データベース</a:t>
            </a:r>
          </a:p>
        </p:txBody>
      </p:sp>
      <p:sp>
        <p:nvSpPr>
          <p:cNvPr id="16454" name="Text Box 71"/>
          <p:cNvSpPr txBox="1">
            <a:spLocks noChangeArrowheads="1"/>
          </p:cNvSpPr>
          <p:nvPr/>
        </p:nvSpPr>
        <p:spPr bwMode="auto">
          <a:xfrm>
            <a:off x="6278563" y="5927725"/>
            <a:ext cx="215106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latin typeface="Arial Unicode MS" charset="0"/>
              </a:rPr>
              <a:t>システムカタログ</a:t>
            </a:r>
            <a:br>
              <a:rPr kumimoji="0" lang="ja-JP" altLang="en-US" sz="2200">
                <a:latin typeface="Arial Unicode MS" charset="0"/>
              </a:rPr>
            </a:br>
            <a:r>
              <a:rPr kumimoji="0" lang="en-US" altLang="ja-JP" sz="2200">
                <a:latin typeface="Arial Unicode MS" charset="0"/>
              </a:rPr>
              <a:t>(</a:t>
            </a:r>
            <a:r>
              <a:rPr kumimoji="0" lang="ja-JP" altLang="en-US" sz="2200">
                <a:latin typeface="Arial Unicode MS" charset="0"/>
              </a:rPr>
              <a:t>データ辞書</a:t>
            </a:r>
            <a:r>
              <a:rPr kumimoji="0" lang="en-US" altLang="ja-JP" sz="2200">
                <a:latin typeface="Arial Unicode MS" charset="0"/>
              </a:rPr>
              <a:t>)</a:t>
            </a:r>
          </a:p>
        </p:txBody>
      </p:sp>
      <p:sp>
        <p:nvSpPr>
          <p:cNvPr id="16455" name="Rectangle 72"/>
          <p:cNvSpPr>
            <a:spLocks noChangeArrowheads="1"/>
          </p:cNvSpPr>
          <p:nvPr/>
        </p:nvSpPr>
        <p:spPr bwMode="auto">
          <a:xfrm>
            <a:off x="6238875" y="1377950"/>
            <a:ext cx="2171700" cy="630238"/>
          </a:xfrm>
          <a:prstGeom prst="rect">
            <a:avLst/>
          </a:prstGeom>
          <a:solidFill>
            <a:srgbClr val="DD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en-US" altLang="ja-JP">
                <a:latin typeface="Arial Unicode MS" charset="0"/>
              </a:rPr>
              <a:t>DB</a:t>
            </a:r>
            <a:r>
              <a:rPr lang="ja-JP" altLang="en-US">
                <a:latin typeface="Arial Unicode MS" charset="0"/>
              </a:rPr>
              <a:t>クライアント</a:t>
            </a:r>
          </a:p>
        </p:txBody>
      </p:sp>
      <p:cxnSp>
        <p:nvCxnSpPr>
          <p:cNvPr id="16456" name="AutoShape 73"/>
          <p:cNvCxnSpPr>
            <a:cxnSpLocks noChangeShapeType="1"/>
            <a:stCxn id="16455" idx="2"/>
            <a:endCxn id="16457" idx="0"/>
          </p:cNvCxnSpPr>
          <p:nvPr/>
        </p:nvCxnSpPr>
        <p:spPr bwMode="auto">
          <a:xfrm>
            <a:off x="7324725" y="2008188"/>
            <a:ext cx="0" cy="72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7" name="Rectangle 74"/>
          <p:cNvSpPr>
            <a:spLocks noChangeArrowheads="1"/>
          </p:cNvSpPr>
          <p:nvPr/>
        </p:nvSpPr>
        <p:spPr bwMode="auto">
          <a:xfrm>
            <a:off x="6426200" y="2728913"/>
            <a:ext cx="1797050" cy="7905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データ定義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言語処理系</a:t>
            </a:r>
          </a:p>
        </p:txBody>
      </p:sp>
      <p:cxnSp>
        <p:nvCxnSpPr>
          <p:cNvPr id="16458" name="AutoShape 75"/>
          <p:cNvCxnSpPr>
            <a:cxnSpLocks noChangeShapeType="1"/>
            <a:stCxn id="16457" idx="2"/>
            <a:endCxn id="16462" idx="0"/>
          </p:cNvCxnSpPr>
          <p:nvPr/>
        </p:nvCxnSpPr>
        <p:spPr bwMode="auto">
          <a:xfrm flipH="1">
            <a:off x="7313613" y="3519488"/>
            <a:ext cx="11112" cy="13843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9" name="Text Box 76"/>
          <p:cNvSpPr txBox="1">
            <a:spLocks noChangeArrowheads="1"/>
          </p:cNvSpPr>
          <p:nvPr/>
        </p:nvSpPr>
        <p:spPr bwMode="auto">
          <a:xfrm>
            <a:off x="917575" y="5154613"/>
            <a:ext cx="11239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altLang="ja-JP" sz="2200">
                <a:latin typeface="Arial Unicode MS" charset="0"/>
              </a:rPr>
              <a:t>DB</a:t>
            </a:r>
            <a:r>
              <a:rPr kumimoji="0" lang="ja-JP" altLang="en-US" sz="2200">
                <a:latin typeface="Arial Unicode MS" charset="0"/>
              </a:rPr>
              <a:t>領域</a:t>
            </a:r>
          </a:p>
        </p:txBody>
      </p:sp>
      <p:sp>
        <p:nvSpPr>
          <p:cNvPr id="16460" name="Text Box 77"/>
          <p:cNvSpPr txBox="1">
            <a:spLocks noChangeArrowheads="1"/>
          </p:cNvSpPr>
          <p:nvPr/>
        </p:nvSpPr>
        <p:spPr bwMode="auto">
          <a:xfrm>
            <a:off x="415925" y="5743575"/>
            <a:ext cx="18415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latin typeface="Arial Unicode MS" charset="0"/>
              </a:rPr>
              <a:t>関係表</a:t>
            </a:r>
            <a:br>
              <a:rPr kumimoji="0" lang="ja-JP" altLang="en-US" sz="2200">
                <a:latin typeface="Arial Unicode MS" charset="0"/>
              </a:rPr>
            </a:br>
            <a:r>
              <a:rPr kumimoji="0" lang="en-US" altLang="ja-JP" sz="2200">
                <a:latin typeface="Arial Unicode MS" charset="0"/>
              </a:rPr>
              <a:t>(</a:t>
            </a:r>
            <a:r>
              <a:rPr kumimoji="0" lang="ja-JP" altLang="en-US" sz="2200">
                <a:latin typeface="Arial Unicode MS" charset="0"/>
              </a:rPr>
              <a:t>表</a:t>
            </a:r>
            <a:r>
              <a:rPr kumimoji="0" lang="en-US" altLang="ja-JP" sz="2200">
                <a:latin typeface="Arial Unicode MS" charset="0"/>
              </a:rPr>
              <a:t>, </a:t>
            </a:r>
            <a:r>
              <a:rPr kumimoji="0" lang="ja-JP" altLang="en-US" sz="2200">
                <a:latin typeface="Arial Unicode MS" charset="0"/>
              </a:rPr>
              <a:t>テーブル</a:t>
            </a:r>
            <a:r>
              <a:rPr kumimoji="0" lang="en-US" altLang="ja-JP" sz="2200">
                <a:latin typeface="Arial Unicode MS" charset="0"/>
              </a:rPr>
              <a:t>)</a:t>
            </a:r>
          </a:p>
        </p:txBody>
      </p:sp>
      <p:cxnSp>
        <p:nvCxnSpPr>
          <p:cNvPr id="16461" name="AutoShape 78"/>
          <p:cNvCxnSpPr>
            <a:cxnSpLocks noChangeShapeType="1"/>
            <a:stCxn id="16459" idx="3"/>
            <a:endCxn id="16390" idx="1"/>
          </p:cNvCxnSpPr>
          <p:nvPr/>
        </p:nvCxnSpPr>
        <p:spPr bwMode="auto">
          <a:xfrm>
            <a:off x="2041525" y="5367338"/>
            <a:ext cx="8064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62" name="Rectangle 79"/>
          <p:cNvSpPr>
            <a:spLocks noChangeArrowheads="1"/>
          </p:cNvSpPr>
          <p:nvPr/>
        </p:nvSpPr>
        <p:spPr bwMode="auto">
          <a:xfrm>
            <a:off x="6894513" y="4903788"/>
            <a:ext cx="838200" cy="925512"/>
          </a:xfrm>
          <a:prstGeom prst="rect">
            <a:avLst/>
          </a:prstGeom>
          <a:solidFill>
            <a:srgbClr val="E4E4F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graphicFrame>
        <p:nvGraphicFramePr>
          <p:cNvPr id="896080" name="Group 80"/>
          <p:cNvGraphicFramePr>
            <a:graphicFrameLocks noGrp="1"/>
          </p:cNvGraphicFramePr>
          <p:nvPr/>
        </p:nvGraphicFramePr>
        <p:xfrm>
          <a:off x="7042150" y="5103813"/>
          <a:ext cx="534988" cy="487363"/>
        </p:xfrm>
        <a:graphic>
          <a:graphicData uri="http://schemas.openxmlformats.org/drawingml/2006/table">
            <a:tbl>
              <a:tblPr/>
              <a:tblGrid>
                <a:gridCol w="268288"/>
                <a:gridCol w="2667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6477" name="AutoShape 94"/>
          <p:cNvCxnSpPr>
            <a:cxnSpLocks noChangeShapeType="1"/>
            <a:stCxn id="16460" idx="3"/>
          </p:cNvCxnSpPr>
          <p:nvPr/>
        </p:nvCxnSpPr>
        <p:spPr bwMode="auto">
          <a:xfrm flipV="1">
            <a:off x="2257425" y="5589588"/>
            <a:ext cx="828675" cy="533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78" name="AutoShape 95"/>
          <p:cNvSpPr>
            <a:spLocks noChangeArrowheads="1"/>
          </p:cNvSpPr>
          <p:nvPr/>
        </p:nvSpPr>
        <p:spPr bwMode="auto">
          <a:xfrm>
            <a:off x="717550" y="2389188"/>
            <a:ext cx="1733550" cy="2163762"/>
          </a:xfrm>
          <a:prstGeom prst="can">
            <a:avLst>
              <a:gd name="adj" fmla="val 31204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>
              <a:latin typeface="Arial Unicode MS" charset="0"/>
            </a:endParaRPr>
          </a:p>
        </p:txBody>
      </p:sp>
      <p:sp>
        <p:nvSpPr>
          <p:cNvPr id="16479" name="AutoShape 96"/>
          <p:cNvSpPr>
            <a:spLocks noChangeArrowheads="1"/>
          </p:cNvSpPr>
          <p:nvPr/>
        </p:nvSpPr>
        <p:spPr bwMode="auto">
          <a:xfrm>
            <a:off x="815975" y="2889250"/>
            <a:ext cx="1543050" cy="706438"/>
          </a:xfrm>
          <a:prstGeom prst="roundRect">
            <a:avLst>
              <a:gd name="adj" fmla="val 16667"/>
            </a:avLst>
          </a:prstGeom>
          <a:solidFill>
            <a:srgbClr val="E4E4F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同時実行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制御情報</a:t>
            </a:r>
          </a:p>
        </p:txBody>
      </p:sp>
      <p:sp>
        <p:nvSpPr>
          <p:cNvPr id="16480" name="AutoShape 97"/>
          <p:cNvSpPr>
            <a:spLocks noChangeArrowheads="1"/>
          </p:cNvSpPr>
          <p:nvPr/>
        </p:nvSpPr>
        <p:spPr bwMode="auto">
          <a:xfrm>
            <a:off x="815975" y="3667125"/>
            <a:ext cx="1543050" cy="706438"/>
          </a:xfrm>
          <a:prstGeom prst="roundRect">
            <a:avLst>
              <a:gd name="adj" fmla="val 16667"/>
            </a:avLst>
          </a:prstGeom>
          <a:solidFill>
            <a:srgbClr val="E4E4F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障害回復用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情報</a:t>
            </a:r>
          </a:p>
        </p:txBody>
      </p:sp>
      <p:cxnSp>
        <p:nvCxnSpPr>
          <p:cNvPr id="16481" name="AutoShape 98"/>
          <p:cNvCxnSpPr>
            <a:cxnSpLocks noChangeShapeType="1"/>
            <a:stCxn id="16446" idx="1"/>
            <a:endCxn id="16479" idx="3"/>
          </p:cNvCxnSpPr>
          <p:nvPr/>
        </p:nvCxnSpPr>
        <p:spPr bwMode="auto">
          <a:xfrm flipH="1" flipV="1">
            <a:off x="2359025" y="3243263"/>
            <a:ext cx="581025" cy="3254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2" name="AutoShape 99"/>
          <p:cNvCxnSpPr>
            <a:cxnSpLocks noChangeShapeType="1"/>
            <a:stCxn id="16446" idx="1"/>
            <a:endCxn id="16480" idx="3"/>
          </p:cNvCxnSpPr>
          <p:nvPr/>
        </p:nvCxnSpPr>
        <p:spPr bwMode="auto">
          <a:xfrm flipH="1">
            <a:off x="2359025" y="3568700"/>
            <a:ext cx="581025" cy="4524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6100" name="AutoShape 100"/>
          <p:cNvSpPr>
            <a:spLocks noChangeArrowheads="1"/>
          </p:cNvSpPr>
          <p:nvPr/>
        </p:nvSpPr>
        <p:spPr bwMode="auto">
          <a:xfrm>
            <a:off x="2500313" y="4508500"/>
            <a:ext cx="3519487" cy="68262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3400">
                <a:latin typeface="Arial Unicode MS" charset="0"/>
              </a:rPr>
              <a:t>関係データモデル</a:t>
            </a:r>
          </a:p>
        </p:txBody>
      </p:sp>
      <p:sp>
        <p:nvSpPr>
          <p:cNvPr id="896101" name="AutoShape 101"/>
          <p:cNvSpPr>
            <a:spLocks noChangeArrowheads="1"/>
          </p:cNvSpPr>
          <p:nvPr/>
        </p:nvSpPr>
        <p:spPr bwMode="auto">
          <a:xfrm>
            <a:off x="3560763" y="5346700"/>
            <a:ext cx="3322637" cy="68262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3400">
                <a:latin typeface="Arial Unicode MS" charset="0"/>
              </a:rPr>
              <a:t>データモデリング</a:t>
            </a:r>
          </a:p>
        </p:txBody>
      </p:sp>
      <p:sp>
        <p:nvSpPr>
          <p:cNvPr id="896102" name="AutoShape 102"/>
          <p:cNvSpPr>
            <a:spLocks noChangeArrowheads="1"/>
          </p:cNvSpPr>
          <p:nvPr/>
        </p:nvSpPr>
        <p:spPr bwMode="auto">
          <a:xfrm>
            <a:off x="1836738" y="5346700"/>
            <a:ext cx="1552575" cy="68262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3400">
                <a:latin typeface="Arial Unicode MS" charset="0"/>
              </a:rPr>
              <a:t>正規化</a:t>
            </a:r>
          </a:p>
        </p:txBody>
      </p:sp>
      <p:sp>
        <p:nvSpPr>
          <p:cNvPr id="896103" name="AutoShape 103"/>
          <p:cNvSpPr>
            <a:spLocks noChangeArrowheads="1"/>
          </p:cNvSpPr>
          <p:nvPr/>
        </p:nvSpPr>
        <p:spPr bwMode="auto">
          <a:xfrm>
            <a:off x="5613400" y="2687638"/>
            <a:ext cx="1117600" cy="68262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en-US" altLang="ja-JP" sz="3400">
                <a:latin typeface="Arial Unicode MS" charset="0"/>
              </a:rPr>
              <a:t>SQL</a:t>
            </a:r>
          </a:p>
        </p:txBody>
      </p:sp>
      <p:sp>
        <p:nvSpPr>
          <p:cNvPr id="896104" name="AutoShape 104"/>
          <p:cNvSpPr>
            <a:spLocks noChangeArrowheads="1"/>
          </p:cNvSpPr>
          <p:nvPr/>
        </p:nvSpPr>
        <p:spPr bwMode="auto">
          <a:xfrm>
            <a:off x="1166813" y="1316038"/>
            <a:ext cx="1504950" cy="68262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en-US" altLang="ja-JP" sz="3400">
                <a:latin typeface="Arial Unicode MS" charset="0"/>
              </a:rPr>
              <a:t>DBMS</a:t>
            </a:r>
          </a:p>
        </p:txBody>
      </p:sp>
      <p:sp>
        <p:nvSpPr>
          <p:cNvPr id="896105" name="AutoShape 105"/>
          <p:cNvSpPr>
            <a:spLocks noChangeArrowheads="1"/>
          </p:cNvSpPr>
          <p:nvPr/>
        </p:nvSpPr>
        <p:spPr bwMode="auto">
          <a:xfrm>
            <a:off x="5629275" y="3594100"/>
            <a:ext cx="3059113" cy="68103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3400">
                <a:latin typeface="Arial Unicode MS" charset="0"/>
              </a:rPr>
              <a:t>関係代数・論理</a:t>
            </a:r>
          </a:p>
        </p:txBody>
      </p:sp>
      <p:sp>
        <p:nvSpPr>
          <p:cNvPr id="16489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29EED8A-EDDB-8042-A5E6-544110F07787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12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9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9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100" grpId="0" animBg="1"/>
      <p:bldP spid="896101" grpId="0" animBg="1"/>
      <p:bldP spid="896102" grpId="0" animBg="1"/>
      <p:bldP spid="896103" grpId="0" animBg="1"/>
      <p:bldP spid="896104" grpId="0" animBg="1"/>
      <p:bldP spid="896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DBMS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での処理の理解に必要なトピック</a:t>
            </a:r>
          </a:p>
        </p:txBody>
      </p:sp>
      <p:sp>
        <p:nvSpPr>
          <p:cNvPr id="17410" name="AutoShape 3"/>
          <p:cNvSpPr>
            <a:spLocks noChangeArrowheads="1"/>
          </p:cNvSpPr>
          <p:nvPr/>
        </p:nvSpPr>
        <p:spPr bwMode="auto">
          <a:xfrm>
            <a:off x="327025" y="2266950"/>
            <a:ext cx="8766175" cy="44275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b" anchorCtr="1"/>
          <a:lstStyle/>
          <a:p>
            <a:endParaRPr lang="ja-JP" altLang="en-US">
              <a:latin typeface="Arial Unicode MS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720975" y="2279650"/>
            <a:ext cx="5695950" cy="2254250"/>
          </a:xfrm>
          <a:prstGeom prst="rect">
            <a:avLst/>
          </a:prstGeom>
          <a:solidFill>
            <a:srgbClr val="DD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/>
          <a:lstStyle/>
          <a:p>
            <a:r>
              <a:rPr lang="en-US" altLang="ja-JP">
                <a:latin typeface="Arial Unicode MS" charset="0"/>
              </a:rPr>
              <a:t>DBMS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2630488" y="4694238"/>
            <a:ext cx="3584575" cy="12858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>
              <a:latin typeface="Arial Unicode MS" charset="0"/>
            </a:endParaRPr>
          </a:p>
        </p:txBody>
      </p:sp>
      <p:cxnSp>
        <p:nvCxnSpPr>
          <p:cNvPr id="17413" name="AutoShape 6"/>
          <p:cNvCxnSpPr>
            <a:cxnSpLocks noChangeShapeType="1"/>
            <a:stCxn id="17471" idx="2"/>
            <a:endCxn id="17414" idx="0"/>
          </p:cNvCxnSpPr>
          <p:nvPr/>
        </p:nvCxnSpPr>
        <p:spPr bwMode="auto">
          <a:xfrm flipH="1">
            <a:off x="3830638" y="4410075"/>
            <a:ext cx="592137" cy="4937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847975" y="4903788"/>
            <a:ext cx="1965325" cy="925512"/>
          </a:xfrm>
          <a:prstGeom prst="rect">
            <a:avLst/>
          </a:prstGeom>
          <a:solidFill>
            <a:srgbClr val="E4E4F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5019675" y="4903788"/>
            <a:ext cx="838200" cy="925512"/>
          </a:xfrm>
          <a:prstGeom prst="rect">
            <a:avLst/>
          </a:prstGeom>
          <a:solidFill>
            <a:srgbClr val="E4E4F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336925" y="1377950"/>
            <a:ext cx="2171700" cy="630238"/>
          </a:xfrm>
          <a:prstGeom prst="rect">
            <a:avLst/>
          </a:prstGeom>
          <a:solidFill>
            <a:srgbClr val="DD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en-US" altLang="ja-JP">
                <a:latin typeface="Arial Unicode MS" charset="0"/>
              </a:rPr>
              <a:t>DB</a:t>
            </a:r>
            <a:r>
              <a:rPr lang="ja-JP" altLang="en-US">
                <a:latin typeface="Arial Unicode MS" charset="0"/>
              </a:rPr>
              <a:t>クライアント</a:t>
            </a:r>
          </a:p>
        </p:txBody>
      </p:sp>
      <p:cxnSp>
        <p:nvCxnSpPr>
          <p:cNvPr id="17417" name="AutoShape 10"/>
          <p:cNvCxnSpPr>
            <a:cxnSpLocks noChangeShapeType="1"/>
            <a:stCxn id="17416" idx="2"/>
            <a:endCxn id="17469" idx="0"/>
          </p:cNvCxnSpPr>
          <p:nvPr/>
        </p:nvCxnSpPr>
        <p:spPr bwMode="auto">
          <a:xfrm>
            <a:off x="4422775" y="2008188"/>
            <a:ext cx="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11"/>
          <p:cNvCxnSpPr>
            <a:cxnSpLocks noChangeShapeType="1"/>
            <a:stCxn id="17471" idx="2"/>
            <a:endCxn id="17415" idx="0"/>
          </p:cNvCxnSpPr>
          <p:nvPr/>
        </p:nvCxnSpPr>
        <p:spPr bwMode="auto">
          <a:xfrm>
            <a:off x="4422775" y="4410075"/>
            <a:ext cx="1016000" cy="4937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97036" name="Group 12"/>
          <p:cNvGraphicFramePr>
            <a:graphicFrameLocks noGrp="1"/>
          </p:cNvGraphicFramePr>
          <p:nvPr/>
        </p:nvGraphicFramePr>
        <p:xfrm>
          <a:off x="3086100" y="5021263"/>
          <a:ext cx="803275" cy="649288"/>
        </p:xfrm>
        <a:graphic>
          <a:graphicData uri="http://schemas.openxmlformats.org/drawingml/2006/table">
            <a:tbl>
              <a:tblPr/>
              <a:tblGrid>
                <a:gridCol w="268288"/>
                <a:gridCol w="266700"/>
                <a:gridCol w="268287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7058" name="Group 34"/>
          <p:cNvGraphicFramePr>
            <a:graphicFrameLocks noGrp="1"/>
          </p:cNvGraphicFramePr>
          <p:nvPr/>
        </p:nvGraphicFramePr>
        <p:xfrm>
          <a:off x="4037013" y="5103813"/>
          <a:ext cx="534987" cy="487363"/>
        </p:xfrm>
        <a:graphic>
          <a:graphicData uri="http://schemas.openxmlformats.org/drawingml/2006/table">
            <a:tbl>
              <a:tblPr/>
              <a:tblGrid>
                <a:gridCol w="268287"/>
                <a:gridCol w="2667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7072" name="Group 48"/>
          <p:cNvGraphicFramePr>
            <a:graphicFrameLocks noGrp="1"/>
          </p:cNvGraphicFramePr>
          <p:nvPr/>
        </p:nvGraphicFramePr>
        <p:xfrm>
          <a:off x="5167313" y="5103813"/>
          <a:ext cx="534987" cy="487363"/>
        </p:xfrm>
        <a:graphic>
          <a:graphicData uri="http://schemas.openxmlformats.org/drawingml/2006/table">
            <a:tbl>
              <a:tblPr/>
              <a:tblGrid>
                <a:gridCol w="268287"/>
                <a:gridCol w="2667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469" name="Rectangle 62"/>
          <p:cNvSpPr>
            <a:spLocks noChangeArrowheads="1"/>
          </p:cNvSpPr>
          <p:nvPr/>
        </p:nvSpPr>
        <p:spPr bwMode="auto">
          <a:xfrm>
            <a:off x="2940050" y="2741613"/>
            <a:ext cx="2965450" cy="4984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データ操作言語処理系</a:t>
            </a:r>
          </a:p>
        </p:txBody>
      </p:sp>
      <p:sp>
        <p:nvSpPr>
          <p:cNvPr id="17470" name="Rectangle 63"/>
          <p:cNvSpPr>
            <a:spLocks noChangeArrowheads="1"/>
          </p:cNvSpPr>
          <p:nvPr/>
        </p:nvSpPr>
        <p:spPr bwMode="auto">
          <a:xfrm>
            <a:off x="2940050" y="3319463"/>
            <a:ext cx="2965450" cy="4984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データマネージャ</a:t>
            </a:r>
          </a:p>
        </p:txBody>
      </p:sp>
      <p:sp>
        <p:nvSpPr>
          <p:cNvPr id="17471" name="Rectangle 64"/>
          <p:cNvSpPr>
            <a:spLocks noChangeArrowheads="1"/>
          </p:cNvSpPr>
          <p:nvPr/>
        </p:nvSpPr>
        <p:spPr bwMode="auto">
          <a:xfrm>
            <a:off x="2940050" y="3911600"/>
            <a:ext cx="2965450" cy="4984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ファイルマネージャ</a:t>
            </a:r>
          </a:p>
        </p:txBody>
      </p:sp>
      <p:sp>
        <p:nvSpPr>
          <p:cNvPr id="17472" name="AutoShape 65"/>
          <p:cNvSpPr>
            <a:spLocks noChangeArrowheads="1"/>
          </p:cNvSpPr>
          <p:nvPr/>
        </p:nvSpPr>
        <p:spPr bwMode="auto">
          <a:xfrm>
            <a:off x="6561138" y="4694238"/>
            <a:ext cx="1450975" cy="12858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>
              <a:latin typeface="Arial Unicode MS" charset="0"/>
            </a:endParaRPr>
          </a:p>
        </p:txBody>
      </p:sp>
      <p:cxnSp>
        <p:nvCxnSpPr>
          <p:cNvPr id="17473" name="AutoShape 66"/>
          <p:cNvCxnSpPr>
            <a:cxnSpLocks noChangeShapeType="1"/>
            <a:stCxn id="17470" idx="3"/>
            <a:endCxn id="17486" idx="0"/>
          </p:cNvCxnSpPr>
          <p:nvPr/>
        </p:nvCxnSpPr>
        <p:spPr bwMode="auto">
          <a:xfrm>
            <a:off x="5905500" y="3568700"/>
            <a:ext cx="1408113" cy="13350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4" name="AutoShape 67"/>
          <p:cNvCxnSpPr>
            <a:cxnSpLocks noChangeShapeType="1"/>
            <a:stCxn id="17469" idx="3"/>
            <a:endCxn id="17486" idx="0"/>
          </p:cNvCxnSpPr>
          <p:nvPr/>
        </p:nvCxnSpPr>
        <p:spPr bwMode="auto">
          <a:xfrm>
            <a:off x="5905500" y="2990850"/>
            <a:ext cx="1408113" cy="19129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AutoShape 68"/>
          <p:cNvCxnSpPr>
            <a:cxnSpLocks noChangeShapeType="1"/>
            <a:stCxn id="17470" idx="2"/>
            <a:endCxn id="17471" idx="0"/>
          </p:cNvCxnSpPr>
          <p:nvPr/>
        </p:nvCxnSpPr>
        <p:spPr bwMode="auto">
          <a:xfrm>
            <a:off x="4422775" y="3817938"/>
            <a:ext cx="0" cy="936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AutoShape 69"/>
          <p:cNvCxnSpPr>
            <a:cxnSpLocks noChangeShapeType="1"/>
            <a:stCxn id="17469" idx="2"/>
            <a:endCxn id="17470" idx="0"/>
          </p:cNvCxnSpPr>
          <p:nvPr/>
        </p:nvCxnSpPr>
        <p:spPr bwMode="auto">
          <a:xfrm>
            <a:off x="4422775" y="3240088"/>
            <a:ext cx="0" cy="793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7" name="Text Box 70"/>
          <p:cNvSpPr txBox="1">
            <a:spLocks noChangeArrowheads="1"/>
          </p:cNvSpPr>
          <p:nvPr/>
        </p:nvSpPr>
        <p:spPr bwMode="auto">
          <a:xfrm>
            <a:off x="3548063" y="6029325"/>
            <a:ext cx="17129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latin typeface="Arial Unicode MS" charset="0"/>
              </a:rPr>
              <a:t>データベース</a:t>
            </a:r>
          </a:p>
        </p:txBody>
      </p:sp>
      <p:sp>
        <p:nvSpPr>
          <p:cNvPr id="17478" name="Text Box 71"/>
          <p:cNvSpPr txBox="1">
            <a:spLocks noChangeArrowheads="1"/>
          </p:cNvSpPr>
          <p:nvPr/>
        </p:nvSpPr>
        <p:spPr bwMode="auto">
          <a:xfrm>
            <a:off x="6278563" y="5927725"/>
            <a:ext cx="215106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latin typeface="Arial Unicode MS" charset="0"/>
              </a:rPr>
              <a:t>システムカタログ</a:t>
            </a:r>
            <a:br>
              <a:rPr kumimoji="0" lang="ja-JP" altLang="en-US" sz="2200">
                <a:latin typeface="Arial Unicode MS" charset="0"/>
              </a:rPr>
            </a:br>
            <a:r>
              <a:rPr kumimoji="0" lang="en-US" altLang="ja-JP" sz="2200">
                <a:latin typeface="Arial Unicode MS" charset="0"/>
              </a:rPr>
              <a:t>(</a:t>
            </a:r>
            <a:r>
              <a:rPr kumimoji="0" lang="ja-JP" altLang="en-US" sz="2200">
                <a:latin typeface="Arial Unicode MS" charset="0"/>
              </a:rPr>
              <a:t>データ辞書</a:t>
            </a:r>
            <a:r>
              <a:rPr kumimoji="0" lang="en-US" altLang="ja-JP" sz="2200">
                <a:latin typeface="Arial Unicode MS" charset="0"/>
              </a:rPr>
              <a:t>)</a:t>
            </a:r>
          </a:p>
        </p:txBody>
      </p:sp>
      <p:sp>
        <p:nvSpPr>
          <p:cNvPr id="17479" name="Rectangle 72"/>
          <p:cNvSpPr>
            <a:spLocks noChangeArrowheads="1"/>
          </p:cNvSpPr>
          <p:nvPr/>
        </p:nvSpPr>
        <p:spPr bwMode="auto">
          <a:xfrm>
            <a:off x="6238875" y="1377950"/>
            <a:ext cx="2171700" cy="630238"/>
          </a:xfrm>
          <a:prstGeom prst="rect">
            <a:avLst/>
          </a:prstGeom>
          <a:solidFill>
            <a:srgbClr val="DD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en-US" altLang="ja-JP">
                <a:latin typeface="Arial Unicode MS" charset="0"/>
              </a:rPr>
              <a:t>DB</a:t>
            </a:r>
            <a:r>
              <a:rPr lang="ja-JP" altLang="en-US">
                <a:latin typeface="Arial Unicode MS" charset="0"/>
              </a:rPr>
              <a:t>クライアント</a:t>
            </a:r>
          </a:p>
        </p:txBody>
      </p:sp>
      <p:cxnSp>
        <p:nvCxnSpPr>
          <p:cNvPr id="17480" name="AutoShape 73"/>
          <p:cNvCxnSpPr>
            <a:cxnSpLocks noChangeShapeType="1"/>
            <a:stCxn id="17479" idx="2"/>
            <a:endCxn id="17481" idx="0"/>
          </p:cNvCxnSpPr>
          <p:nvPr/>
        </p:nvCxnSpPr>
        <p:spPr bwMode="auto">
          <a:xfrm>
            <a:off x="7324725" y="2008188"/>
            <a:ext cx="0" cy="72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1" name="Rectangle 74"/>
          <p:cNvSpPr>
            <a:spLocks noChangeArrowheads="1"/>
          </p:cNvSpPr>
          <p:nvPr/>
        </p:nvSpPr>
        <p:spPr bwMode="auto">
          <a:xfrm>
            <a:off x="6426200" y="2728913"/>
            <a:ext cx="1797050" cy="7905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データ定義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言語処理系</a:t>
            </a:r>
          </a:p>
        </p:txBody>
      </p:sp>
      <p:cxnSp>
        <p:nvCxnSpPr>
          <p:cNvPr id="17482" name="AutoShape 75"/>
          <p:cNvCxnSpPr>
            <a:cxnSpLocks noChangeShapeType="1"/>
            <a:stCxn id="17481" idx="2"/>
            <a:endCxn id="17486" idx="0"/>
          </p:cNvCxnSpPr>
          <p:nvPr/>
        </p:nvCxnSpPr>
        <p:spPr bwMode="auto">
          <a:xfrm flipH="1">
            <a:off x="7313613" y="3519488"/>
            <a:ext cx="11112" cy="13843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3" name="Text Box 76"/>
          <p:cNvSpPr txBox="1">
            <a:spLocks noChangeArrowheads="1"/>
          </p:cNvSpPr>
          <p:nvPr/>
        </p:nvSpPr>
        <p:spPr bwMode="auto">
          <a:xfrm>
            <a:off x="917575" y="5154613"/>
            <a:ext cx="11239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altLang="ja-JP" sz="2200">
                <a:latin typeface="Arial Unicode MS" charset="0"/>
              </a:rPr>
              <a:t>DB</a:t>
            </a:r>
            <a:r>
              <a:rPr kumimoji="0" lang="ja-JP" altLang="en-US" sz="2200">
                <a:latin typeface="Arial Unicode MS" charset="0"/>
              </a:rPr>
              <a:t>領域</a:t>
            </a:r>
          </a:p>
        </p:txBody>
      </p:sp>
      <p:sp>
        <p:nvSpPr>
          <p:cNvPr id="17484" name="Text Box 77"/>
          <p:cNvSpPr txBox="1">
            <a:spLocks noChangeArrowheads="1"/>
          </p:cNvSpPr>
          <p:nvPr/>
        </p:nvSpPr>
        <p:spPr bwMode="auto">
          <a:xfrm>
            <a:off x="415925" y="5743575"/>
            <a:ext cx="18415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latin typeface="Arial Unicode MS" charset="0"/>
              </a:rPr>
              <a:t>関係表</a:t>
            </a:r>
            <a:br>
              <a:rPr kumimoji="0" lang="ja-JP" altLang="en-US" sz="2200">
                <a:latin typeface="Arial Unicode MS" charset="0"/>
              </a:rPr>
            </a:br>
            <a:r>
              <a:rPr kumimoji="0" lang="en-US" altLang="ja-JP" sz="2200">
                <a:latin typeface="Arial Unicode MS" charset="0"/>
              </a:rPr>
              <a:t>(</a:t>
            </a:r>
            <a:r>
              <a:rPr kumimoji="0" lang="ja-JP" altLang="en-US" sz="2200">
                <a:latin typeface="Arial Unicode MS" charset="0"/>
              </a:rPr>
              <a:t>表</a:t>
            </a:r>
            <a:r>
              <a:rPr kumimoji="0" lang="en-US" altLang="ja-JP" sz="2200">
                <a:latin typeface="Arial Unicode MS" charset="0"/>
              </a:rPr>
              <a:t>, </a:t>
            </a:r>
            <a:r>
              <a:rPr kumimoji="0" lang="ja-JP" altLang="en-US" sz="2200">
                <a:latin typeface="Arial Unicode MS" charset="0"/>
              </a:rPr>
              <a:t>テーブル</a:t>
            </a:r>
            <a:r>
              <a:rPr kumimoji="0" lang="en-US" altLang="ja-JP" sz="2200">
                <a:latin typeface="Arial Unicode MS" charset="0"/>
              </a:rPr>
              <a:t>)</a:t>
            </a:r>
          </a:p>
        </p:txBody>
      </p:sp>
      <p:cxnSp>
        <p:nvCxnSpPr>
          <p:cNvPr id="17485" name="AutoShape 78"/>
          <p:cNvCxnSpPr>
            <a:cxnSpLocks noChangeShapeType="1"/>
            <a:stCxn id="17483" idx="3"/>
            <a:endCxn id="17414" idx="1"/>
          </p:cNvCxnSpPr>
          <p:nvPr/>
        </p:nvCxnSpPr>
        <p:spPr bwMode="auto">
          <a:xfrm>
            <a:off x="2041525" y="5367338"/>
            <a:ext cx="8064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6" name="Rectangle 79"/>
          <p:cNvSpPr>
            <a:spLocks noChangeArrowheads="1"/>
          </p:cNvSpPr>
          <p:nvPr/>
        </p:nvSpPr>
        <p:spPr bwMode="auto">
          <a:xfrm>
            <a:off x="6894513" y="4903788"/>
            <a:ext cx="838200" cy="925512"/>
          </a:xfrm>
          <a:prstGeom prst="rect">
            <a:avLst/>
          </a:prstGeom>
          <a:solidFill>
            <a:srgbClr val="E4E4F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graphicFrame>
        <p:nvGraphicFramePr>
          <p:cNvPr id="897104" name="Group 80"/>
          <p:cNvGraphicFramePr>
            <a:graphicFrameLocks noGrp="1"/>
          </p:cNvGraphicFramePr>
          <p:nvPr/>
        </p:nvGraphicFramePr>
        <p:xfrm>
          <a:off x="7042150" y="5103813"/>
          <a:ext cx="534988" cy="487363"/>
        </p:xfrm>
        <a:graphic>
          <a:graphicData uri="http://schemas.openxmlformats.org/drawingml/2006/table">
            <a:tbl>
              <a:tblPr/>
              <a:tblGrid>
                <a:gridCol w="268288"/>
                <a:gridCol w="2667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501" name="AutoShape 94"/>
          <p:cNvCxnSpPr>
            <a:cxnSpLocks noChangeShapeType="1"/>
            <a:stCxn id="17484" idx="3"/>
          </p:cNvCxnSpPr>
          <p:nvPr/>
        </p:nvCxnSpPr>
        <p:spPr bwMode="auto">
          <a:xfrm flipV="1">
            <a:off x="2257425" y="5589588"/>
            <a:ext cx="828675" cy="533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2" name="AutoShape 95"/>
          <p:cNvSpPr>
            <a:spLocks noChangeArrowheads="1"/>
          </p:cNvSpPr>
          <p:nvPr/>
        </p:nvSpPr>
        <p:spPr bwMode="auto">
          <a:xfrm>
            <a:off x="717550" y="2389188"/>
            <a:ext cx="1733550" cy="2163762"/>
          </a:xfrm>
          <a:prstGeom prst="can">
            <a:avLst>
              <a:gd name="adj" fmla="val 31204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>
              <a:latin typeface="Arial Unicode MS" charset="0"/>
            </a:endParaRPr>
          </a:p>
        </p:txBody>
      </p:sp>
      <p:sp>
        <p:nvSpPr>
          <p:cNvPr id="17503" name="AutoShape 96"/>
          <p:cNvSpPr>
            <a:spLocks noChangeArrowheads="1"/>
          </p:cNvSpPr>
          <p:nvPr/>
        </p:nvSpPr>
        <p:spPr bwMode="auto">
          <a:xfrm>
            <a:off x="815975" y="2889250"/>
            <a:ext cx="1543050" cy="706438"/>
          </a:xfrm>
          <a:prstGeom prst="roundRect">
            <a:avLst>
              <a:gd name="adj" fmla="val 16667"/>
            </a:avLst>
          </a:prstGeom>
          <a:solidFill>
            <a:srgbClr val="E4E4F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同時実行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制御情報</a:t>
            </a:r>
          </a:p>
        </p:txBody>
      </p:sp>
      <p:sp>
        <p:nvSpPr>
          <p:cNvPr id="17504" name="AutoShape 97"/>
          <p:cNvSpPr>
            <a:spLocks noChangeArrowheads="1"/>
          </p:cNvSpPr>
          <p:nvPr/>
        </p:nvSpPr>
        <p:spPr bwMode="auto">
          <a:xfrm>
            <a:off x="815975" y="3667125"/>
            <a:ext cx="1543050" cy="706438"/>
          </a:xfrm>
          <a:prstGeom prst="roundRect">
            <a:avLst>
              <a:gd name="adj" fmla="val 16667"/>
            </a:avLst>
          </a:prstGeom>
          <a:solidFill>
            <a:srgbClr val="E4E4F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障害回復用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情報</a:t>
            </a:r>
          </a:p>
        </p:txBody>
      </p:sp>
      <p:cxnSp>
        <p:nvCxnSpPr>
          <p:cNvPr id="17505" name="AutoShape 98"/>
          <p:cNvCxnSpPr>
            <a:cxnSpLocks noChangeShapeType="1"/>
            <a:stCxn id="17470" idx="1"/>
            <a:endCxn id="17503" idx="3"/>
          </p:cNvCxnSpPr>
          <p:nvPr/>
        </p:nvCxnSpPr>
        <p:spPr bwMode="auto">
          <a:xfrm flipH="1" flipV="1">
            <a:off x="2359025" y="3243263"/>
            <a:ext cx="581025" cy="3254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6" name="AutoShape 99"/>
          <p:cNvCxnSpPr>
            <a:cxnSpLocks noChangeShapeType="1"/>
            <a:stCxn id="17470" idx="1"/>
            <a:endCxn id="17504" idx="3"/>
          </p:cNvCxnSpPr>
          <p:nvPr/>
        </p:nvCxnSpPr>
        <p:spPr bwMode="auto">
          <a:xfrm flipH="1">
            <a:off x="2359025" y="3568700"/>
            <a:ext cx="581025" cy="4524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7" name="AutoShape 100"/>
          <p:cNvSpPr>
            <a:spLocks noChangeArrowheads="1"/>
          </p:cNvSpPr>
          <p:nvPr/>
        </p:nvSpPr>
        <p:spPr bwMode="auto">
          <a:xfrm>
            <a:off x="2887663" y="4575175"/>
            <a:ext cx="2743200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2600">
                <a:latin typeface="Arial Unicode MS" charset="0"/>
              </a:rPr>
              <a:t>関係データモデル</a:t>
            </a:r>
          </a:p>
        </p:txBody>
      </p:sp>
      <p:sp>
        <p:nvSpPr>
          <p:cNvPr id="17508" name="AutoShape 101"/>
          <p:cNvSpPr>
            <a:spLocks noChangeArrowheads="1"/>
          </p:cNvSpPr>
          <p:nvPr/>
        </p:nvSpPr>
        <p:spPr bwMode="auto">
          <a:xfrm>
            <a:off x="3925888" y="5413375"/>
            <a:ext cx="2592387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2600">
                <a:latin typeface="Arial Unicode MS" charset="0"/>
              </a:rPr>
              <a:t>データモデリング</a:t>
            </a:r>
          </a:p>
        </p:txBody>
      </p:sp>
      <p:sp>
        <p:nvSpPr>
          <p:cNvPr id="17509" name="AutoShape 102"/>
          <p:cNvSpPr>
            <a:spLocks noChangeArrowheads="1"/>
          </p:cNvSpPr>
          <p:nvPr/>
        </p:nvSpPr>
        <p:spPr bwMode="auto">
          <a:xfrm>
            <a:off x="1995488" y="5413375"/>
            <a:ext cx="1235075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2600">
                <a:latin typeface="Arial Unicode MS" charset="0"/>
              </a:rPr>
              <a:t>正規化</a:t>
            </a:r>
          </a:p>
        </p:txBody>
      </p:sp>
      <p:sp>
        <p:nvSpPr>
          <p:cNvPr id="17510" name="AutoShape 103"/>
          <p:cNvSpPr>
            <a:spLocks noChangeArrowheads="1"/>
          </p:cNvSpPr>
          <p:nvPr/>
        </p:nvSpPr>
        <p:spPr bwMode="auto">
          <a:xfrm>
            <a:off x="5719763" y="2859088"/>
            <a:ext cx="903287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en-US" altLang="ja-JP" sz="2600">
                <a:latin typeface="Arial Unicode MS" charset="0"/>
              </a:rPr>
              <a:t>SQL</a:t>
            </a:r>
          </a:p>
        </p:txBody>
      </p:sp>
      <p:sp>
        <p:nvSpPr>
          <p:cNvPr id="17511" name="AutoShape 104"/>
          <p:cNvSpPr>
            <a:spLocks noChangeArrowheads="1"/>
          </p:cNvSpPr>
          <p:nvPr/>
        </p:nvSpPr>
        <p:spPr bwMode="auto">
          <a:xfrm>
            <a:off x="1319213" y="1382713"/>
            <a:ext cx="1198562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en-US" altLang="ja-JP" sz="2600">
                <a:latin typeface="Arial Unicode MS" charset="0"/>
              </a:rPr>
              <a:t>DBMS</a:t>
            </a:r>
          </a:p>
        </p:txBody>
      </p:sp>
      <p:sp>
        <p:nvSpPr>
          <p:cNvPr id="897129" name="AutoShape 105"/>
          <p:cNvSpPr>
            <a:spLocks noChangeArrowheads="1"/>
          </p:cNvSpPr>
          <p:nvPr/>
        </p:nvSpPr>
        <p:spPr bwMode="auto">
          <a:xfrm>
            <a:off x="2641600" y="3013075"/>
            <a:ext cx="2851150" cy="682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rgbClr val="FF9933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3400">
                <a:latin typeface="Arial Unicode MS" charset="0"/>
              </a:rPr>
              <a:t>問合せ最適化</a:t>
            </a:r>
          </a:p>
        </p:txBody>
      </p:sp>
      <p:sp>
        <p:nvSpPr>
          <p:cNvPr id="897130" name="AutoShape 106"/>
          <p:cNvSpPr>
            <a:spLocks noChangeArrowheads="1"/>
          </p:cNvSpPr>
          <p:nvPr/>
        </p:nvSpPr>
        <p:spPr bwMode="auto">
          <a:xfrm>
            <a:off x="2493963" y="3795713"/>
            <a:ext cx="3146425" cy="682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rgbClr val="FF9933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3400">
                <a:latin typeface="Arial Unicode MS" charset="0"/>
              </a:rPr>
              <a:t>データ格納方式</a:t>
            </a:r>
          </a:p>
        </p:txBody>
      </p:sp>
      <p:sp>
        <p:nvSpPr>
          <p:cNvPr id="897131" name="AutoShape 107"/>
          <p:cNvSpPr>
            <a:spLocks noChangeArrowheads="1"/>
          </p:cNvSpPr>
          <p:nvPr/>
        </p:nvSpPr>
        <p:spPr bwMode="auto">
          <a:xfrm>
            <a:off x="2322513" y="2227263"/>
            <a:ext cx="3487737" cy="682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rgbClr val="FF9933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3400">
                <a:latin typeface="Arial Unicode MS" charset="0"/>
              </a:rPr>
              <a:t>演算アルゴリズム</a:t>
            </a:r>
          </a:p>
        </p:txBody>
      </p:sp>
      <p:sp>
        <p:nvSpPr>
          <p:cNvPr id="17515" name="AutoShape 108"/>
          <p:cNvSpPr>
            <a:spLocks noChangeArrowheads="1"/>
          </p:cNvSpPr>
          <p:nvPr/>
        </p:nvSpPr>
        <p:spPr bwMode="auto">
          <a:xfrm>
            <a:off x="5727700" y="3730625"/>
            <a:ext cx="2386013" cy="54768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pPr algn="l"/>
            <a:r>
              <a:rPr lang="ja-JP" altLang="en-US" sz="2600">
                <a:latin typeface="Arial Unicode MS" charset="0"/>
              </a:rPr>
              <a:t>関係代数・論理</a:t>
            </a:r>
          </a:p>
        </p:txBody>
      </p:sp>
      <p:sp>
        <p:nvSpPr>
          <p:cNvPr id="17516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18681EE-8CD2-CA4C-938D-DB5F2EFDFE44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13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129" grpId="0" animBg="1"/>
      <p:bldP spid="897130" grpId="0" animBg="1"/>
      <p:bldP spid="8971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DBMS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の主要機能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(2/2)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機密保護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ユーザ認証と操作の認可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ビューを用いたアクセスの制限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細粒度アクセス制御</a:t>
            </a:r>
          </a:p>
          <a:p>
            <a:pPr eaLnBrk="1" hangingPunct="1">
              <a:spcBef>
                <a:spcPct val="50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同時実行制御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複数のトランザクション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分解不可能な一連の処理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) 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の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適切な順序での実行を保証</a:t>
            </a:r>
          </a:p>
          <a:p>
            <a:pPr eaLnBrk="1" hangingPunct="1">
              <a:spcBef>
                <a:spcPct val="50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障害回復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二次記憶への書き込み制御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データ操作のロギング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トランザクションの安全な中断・キャンセル処理</a:t>
            </a:r>
          </a:p>
        </p:txBody>
      </p:sp>
      <p:sp>
        <p:nvSpPr>
          <p:cNvPr id="18435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374B891-08C8-D14D-B5A3-10FC35479710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14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安全なデータ処理のためのトピック</a:t>
            </a:r>
          </a:p>
        </p:txBody>
      </p:sp>
      <p:sp>
        <p:nvSpPr>
          <p:cNvPr id="19458" name="AutoShape 3"/>
          <p:cNvSpPr>
            <a:spLocks noChangeArrowheads="1"/>
          </p:cNvSpPr>
          <p:nvPr/>
        </p:nvSpPr>
        <p:spPr bwMode="auto">
          <a:xfrm>
            <a:off x="327025" y="2266950"/>
            <a:ext cx="8766175" cy="44275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b" anchorCtr="1"/>
          <a:lstStyle/>
          <a:p>
            <a:endParaRPr lang="ja-JP" altLang="en-US">
              <a:latin typeface="Arial Unicode MS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720975" y="2279650"/>
            <a:ext cx="5695950" cy="2254250"/>
          </a:xfrm>
          <a:prstGeom prst="rect">
            <a:avLst/>
          </a:prstGeom>
          <a:solidFill>
            <a:srgbClr val="DD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/>
          <a:lstStyle/>
          <a:p>
            <a:r>
              <a:rPr lang="en-US" altLang="ja-JP">
                <a:latin typeface="Arial Unicode MS" charset="0"/>
              </a:rPr>
              <a:t>DBMS</a:t>
            </a:r>
          </a:p>
        </p:txBody>
      </p:sp>
      <p:sp>
        <p:nvSpPr>
          <p:cNvPr id="19460" name="AutoShape 5"/>
          <p:cNvSpPr>
            <a:spLocks noChangeArrowheads="1"/>
          </p:cNvSpPr>
          <p:nvPr/>
        </p:nvSpPr>
        <p:spPr bwMode="auto">
          <a:xfrm>
            <a:off x="2630488" y="4694238"/>
            <a:ext cx="3584575" cy="12858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>
              <a:latin typeface="Arial Unicode MS" charset="0"/>
            </a:endParaRPr>
          </a:p>
        </p:txBody>
      </p:sp>
      <p:cxnSp>
        <p:nvCxnSpPr>
          <p:cNvPr id="19461" name="AutoShape 6"/>
          <p:cNvCxnSpPr>
            <a:cxnSpLocks noChangeShapeType="1"/>
            <a:stCxn id="19519" idx="2"/>
            <a:endCxn id="19462" idx="0"/>
          </p:cNvCxnSpPr>
          <p:nvPr/>
        </p:nvCxnSpPr>
        <p:spPr bwMode="auto">
          <a:xfrm flipH="1">
            <a:off x="3830638" y="4410075"/>
            <a:ext cx="592137" cy="4937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2847975" y="4903788"/>
            <a:ext cx="1965325" cy="925512"/>
          </a:xfrm>
          <a:prstGeom prst="rect">
            <a:avLst/>
          </a:prstGeom>
          <a:solidFill>
            <a:srgbClr val="E4E4F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5019675" y="4903788"/>
            <a:ext cx="838200" cy="925512"/>
          </a:xfrm>
          <a:prstGeom prst="rect">
            <a:avLst/>
          </a:prstGeom>
          <a:solidFill>
            <a:srgbClr val="E4E4F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3336925" y="1377950"/>
            <a:ext cx="2171700" cy="630238"/>
          </a:xfrm>
          <a:prstGeom prst="rect">
            <a:avLst/>
          </a:prstGeom>
          <a:solidFill>
            <a:srgbClr val="DD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en-US" altLang="ja-JP">
                <a:latin typeface="Arial Unicode MS" charset="0"/>
              </a:rPr>
              <a:t>DB</a:t>
            </a:r>
            <a:r>
              <a:rPr lang="ja-JP" altLang="en-US">
                <a:latin typeface="Arial Unicode MS" charset="0"/>
              </a:rPr>
              <a:t>クライアント</a:t>
            </a:r>
          </a:p>
        </p:txBody>
      </p:sp>
      <p:cxnSp>
        <p:nvCxnSpPr>
          <p:cNvPr id="19465" name="AutoShape 10"/>
          <p:cNvCxnSpPr>
            <a:cxnSpLocks noChangeShapeType="1"/>
            <a:stCxn id="19464" idx="2"/>
            <a:endCxn id="19517" idx="0"/>
          </p:cNvCxnSpPr>
          <p:nvPr/>
        </p:nvCxnSpPr>
        <p:spPr bwMode="auto">
          <a:xfrm>
            <a:off x="4422775" y="2008188"/>
            <a:ext cx="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11"/>
          <p:cNvCxnSpPr>
            <a:cxnSpLocks noChangeShapeType="1"/>
            <a:stCxn id="19519" idx="2"/>
            <a:endCxn id="19463" idx="0"/>
          </p:cNvCxnSpPr>
          <p:nvPr/>
        </p:nvCxnSpPr>
        <p:spPr bwMode="auto">
          <a:xfrm>
            <a:off x="4422775" y="4410075"/>
            <a:ext cx="1016000" cy="4937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98060" name="Group 12"/>
          <p:cNvGraphicFramePr>
            <a:graphicFrameLocks noGrp="1"/>
          </p:cNvGraphicFramePr>
          <p:nvPr/>
        </p:nvGraphicFramePr>
        <p:xfrm>
          <a:off x="3086100" y="5021263"/>
          <a:ext cx="803275" cy="649288"/>
        </p:xfrm>
        <a:graphic>
          <a:graphicData uri="http://schemas.openxmlformats.org/drawingml/2006/table">
            <a:tbl>
              <a:tblPr/>
              <a:tblGrid>
                <a:gridCol w="268288"/>
                <a:gridCol w="266700"/>
                <a:gridCol w="268287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8082" name="Group 34"/>
          <p:cNvGraphicFramePr>
            <a:graphicFrameLocks noGrp="1"/>
          </p:cNvGraphicFramePr>
          <p:nvPr/>
        </p:nvGraphicFramePr>
        <p:xfrm>
          <a:off x="4037013" y="5103813"/>
          <a:ext cx="534987" cy="487363"/>
        </p:xfrm>
        <a:graphic>
          <a:graphicData uri="http://schemas.openxmlformats.org/drawingml/2006/table">
            <a:tbl>
              <a:tblPr/>
              <a:tblGrid>
                <a:gridCol w="268287"/>
                <a:gridCol w="2667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8096" name="Group 48"/>
          <p:cNvGraphicFramePr>
            <a:graphicFrameLocks noGrp="1"/>
          </p:cNvGraphicFramePr>
          <p:nvPr/>
        </p:nvGraphicFramePr>
        <p:xfrm>
          <a:off x="5167313" y="5103813"/>
          <a:ext cx="534987" cy="487363"/>
        </p:xfrm>
        <a:graphic>
          <a:graphicData uri="http://schemas.openxmlformats.org/drawingml/2006/table">
            <a:tbl>
              <a:tblPr/>
              <a:tblGrid>
                <a:gridCol w="268287"/>
                <a:gridCol w="2667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517" name="Rectangle 62"/>
          <p:cNvSpPr>
            <a:spLocks noChangeArrowheads="1"/>
          </p:cNvSpPr>
          <p:nvPr/>
        </p:nvSpPr>
        <p:spPr bwMode="auto">
          <a:xfrm>
            <a:off x="2940050" y="2741613"/>
            <a:ext cx="2965450" cy="4984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データ操作言語処理系</a:t>
            </a:r>
          </a:p>
        </p:txBody>
      </p:sp>
      <p:sp>
        <p:nvSpPr>
          <p:cNvPr id="19518" name="Rectangle 63"/>
          <p:cNvSpPr>
            <a:spLocks noChangeArrowheads="1"/>
          </p:cNvSpPr>
          <p:nvPr/>
        </p:nvSpPr>
        <p:spPr bwMode="auto">
          <a:xfrm>
            <a:off x="2940050" y="3319463"/>
            <a:ext cx="2965450" cy="4984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データマネージャ</a:t>
            </a:r>
          </a:p>
        </p:txBody>
      </p:sp>
      <p:sp>
        <p:nvSpPr>
          <p:cNvPr id="19519" name="Rectangle 64"/>
          <p:cNvSpPr>
            <a:spLocks noChangeArrowheads="1"/>
          </p:cNvSpPr>
          <p:nvPr/>
        </p:nvSpPr>
        <p:spPr bwMode="auto">
          <a:xfrm>
            <a:off x="2940050" y="3911600"/>
            <a:ext cx="2965450" cy="4984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ファイルマネージャ</a:t>
            </a:r>
          </a:p>
        </p:txBody>
      </p:sp>
      <p:sp>
        <p:nvSpPr>
          <p:cNvPr id="19520" name="AutoShape 65"/>
          <p:cNvSpPr>
            <a:spLocks noChangeArrowheads="1"/>
          </p:cNvSpPr>
          <p:nvPr/>
        </p:nvSpPr>
        <p:spPr bwMode="auto">
          <a:xfrm>
            <a:off x="6561138" y="4694238"/>
            <a:ext cx="1450975" cy="12858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>
              <a:latin typeface="Arial Unicode MS" charset="0"/>
            </a:endParaRPr>
          </a:p>
        </p:txBody>
      </p:sp>
      <p:cxnSp>
        <p:nvCxnSpPr>
          <p:cNvPr id="19521" name="AutoShape 66"/>
          <p:cNvCxnSpPr>
            <a:cxnSpLocks noChangeShapeType="1"/>
            <a:stCxn id="19518" idx="3"/>
            <a:endCxn id="19534" idx="0"/>
          </p:cNvCxnSpPr>
          <p:nvPr/>
        </p:nvCxnSpPr>
        <p:spPr bwMode="auto">
          <a:xfrm>
            <a:off x="5905500" y="3568700"/>
            <a:ext cx="1408113" cy="13350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2" name="AutoShape 67"/>
          <p:cNvCxnSpPr>
            <a:cxnSpLocks noChangeShapeType="1"/>
            <a:stCxn id="19517" idx="3"/>
            <a:endCxn id="19534" idx="0"/>
          </p:cNvCxnSpPr>
          <p:nvPr/>
        </p:nvCxnSpPr>
        <p:spPr bwMode="auto">
          <a:xfrm>
            <a:off x="5905500" y="2990850"/>
            <a:ext cx="1408113" cy="19129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3" name="AutoShape 68"/>
          <p:cNvCxnSpPr>
            <a:cxnSpLocks noChangeShapeType="1"/>
            <a:stCxn id="19518" idx="2"/>
            <a:endCxn id="19519" idx="0"/>
          </p:cNvCxnSpPr>
          <p:nvPr/>
        </p:nvCxnSpPr>
        <p:spPr bwMode="auto">
          <a:xfrm>
            <a:off x="4422775" y="3817938"/>
            <a:ext cx="0" cy="936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4" name="AutoShape 69"/>
          <p:cNvCxnSpPr>
            <a:cxnSpLocks noChangeShapeType="1"/>
            <a:stCxn id="19517" idx="2"/>
            <a:endCxn id="19518" idx="0"/>
          </p:cNvCxnSpPr>
          <p:nvPr/>
        </p:nvCxnSpPr>
        <p:spPr bwMode="auto">
          <a:xfrm>
            <a:off x="4422775" y="3240088"/>
            <a:ext cx="0" cy="793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5" name="Text Box 70"/>
          <p:cNvSpPr txBox="1">
            <a:spLocks noChangeArrowheads="1"/>
          </p:cNvSpPr>
          <p:nvPr/>
        </p:nvSpPr>
        <p:spPr bwMode="auto">
          <a:xfrm>
            <a:off x="3548063" y="6029325"/>
            <a:ext cx="17129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latin typeface="Arial Unicode MS" charset="0"/>
              </a:rPr>
              <a:t>データベース</a:t>
            </a:r>
          </a:p>
        </p:txBody>
      </p:sp>
      <p:sp>
        <p:nvSpPr>
          <p:cNvPr id="19526" name="Text Box 71"/>
          <p:cNvSpPr txBox="1">
            <a:spLocks noChangeArrowheads="1"/>
          </p:cNvSpPr>
          <p:nvPr/>
        </p:nvSpPr>
        <p:spPr bwMode="auto">
          <a:xfrm>
            <a:off x="6278563" y="5927725"/>
            <a:ext cx="215106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latin typeface="Arial Unicode MS" charset="0"/>
              </a:rPr>
              <a:t>システムカタログ</a:t>
            </a:r>
            <a:br>
              <a:rPr kumimoji="0" lang="ja-JP" altLang="en-US" sz="2200">
                <a:latin typeface="Arial Unicode MS" charset="0"/>
              </a:rPr>
            </a:br>
            <a:r>
              <a:rPr kumimoji="0" lang="en-US" altLang="ja-JP" sz="2200">
                <a:latin typeface="Arial Unicode MS" charset="0"/>
              </a:rPr>
              <a:t>(</a:t>
            </a:r>
            <a:r>
              <a:rPr kumimoji="0" lang="ja-JP" altLang="en-US" sz="2200">
                <a:latin typeface="Arial Unicode MS" charset="0"/>
              </a:rPr>
              <a:t>データ辞書</a:t>
            </a:r>
            <a:r>
              <a:rPr kumimoji="0" lang="en-US" altLang="ja-JP" sz="2200">
                <a:latin typeface="Arial Unicode MS" charset="0"/>
              </a:rPr>
              <a:t>)</a:t>
            </a:r>
          </a:p>
        </p:txBody>
      </p:sp>
      <p:sp>
        <p:nvSpPr>
          <p:cNvPr id="19527" name="Rectangle 72"/>
          <p:cNvSpPr>
            <a:spLocks noChangeArrowheads="1"/>
          </p:cNvSpPr>
          <p:nvPr/>
        </p:nvSpPr>
        <p:spPr bwMode="auto">
          <a:xfrm>
            <a:off x="6238875" y="1377950"/>
            <a:ext cx="2171700" cy="630238"/>
          </a:xfrm>
          <a:prstGeom prst="rect">
            <a:avLst/>
          </a:prstGeom>
          <a:solidFill>
            <a:srgbClr val="DD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en-US" altLang="ja-JP">
                <a:latin typeface="Arial Unicode MS" charset="0"/>
              </a:rPr>
              <a:t>DB</a:t>
            </a:r>
            <a:r>
              <a:rPr lang="ja-JP" altLang="en-US">
                <a:latin typeface="Arial Unicode MS" charset="0"/>
              </a:rPr>
              <a:t>クライアント</a:t>
            </a:r>
          </a:p>
        </p:txBody>
      </p:sp>
      <p:cxnSp>
        <p:nvCxnSpPr>
          <p:cNvPr id="19528" name="AutoShape 73"/>
          <p:cNvCxnSpPr>
            <a:cxnSpLocks noChangeShapeType="1"/>
            <a:stCxn id="19527" idx="2"/>
            <a:endCxn id="19529" idx="0"/>
          </p:cNvCxnSpPr>
          <p:nvPr/>
        </p:nvCxnSpPr>
        <p:spPr bwMode="auto">
          <a:xfrm>
            <a:off x="7324725" y="2008188"/>
            <a:ext cx="0" cy="72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9" name="Rectangle 74"/>
          <p:cNvSpPr>
            <a:spLocks noChangeArrowheads="1"/>
          </p:cNvSpPr>
          <p:nvPr/>
        </p:nvSpPr>
        <p:spPr bwMode="auto">
          <a:xfrm>
            <a:off x="6426200" y="2728913"/>
            <a:ext cx="1797050" cy="790575"/>
          </a:xfrm>
          <a:prstGeom prst="rect">
            <a:avLst/>
          </a:prstGeom>
          <a:solidFill>
            <a:srgbClr val="EB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データ定義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言語処理系</a:t>
            </a:r>
          </a:p>
        </p:txBody>
      </p:sp>
      <p:cxnSp>
        <p:nvCxnSpPr>
          <p:cNvPr id="19530" name="AutoShape 75"/>
          <p:cNvCxnSpPr>
            <a:cxnSpLocks noChangeShapeType="1"/>
            <a:stCxn id="19529" idx="2"/>
            <a:endCxn id="19534" idx="0"/>
          </p:cNvCxnSpPr>
          <p:nvPr/>
        </p:nvCxnSpPr>
        <p:spPr bwMode="auto">
          <a:xfrm flipH="1">
            <a:off x="7313613" y="3519488"/>
            <a:ext cx="11112" cy="13843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1" name="Text Box 76"/>
          <p:cNvSpPr txBox="1">
            <a:spLocks noChangeArrowheads="1"/>
          </p:cNvSpPr>
          <p:nvPr/>
        </p:nvSpPr>
        <p:spPr bwMode="auto">
          <a:xfrm>
            <a:off x="917575" y="5154613"/>
            <a:ext cx="11239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altLang="ja-JP" sz="2200">
                <a:latin typeface="Arial Unicode MS" charset="0"/>
              </a:rPr>
              <a:t>DB</a:t>
            </a:r>
            <a:r>
              <a:rPr kumimoji="0" lang="ja-JP" altLang="en-US" sz="2200">
                <a:latin typeface="Arial Unicode MS" charset="0"/>
              </a:rPr>
              <a:t>領域</a:t>
            </a:r>
          </a:p>
        </p:txBody>
      </p:sp>
      <p:sp>
        <p:nvSpPr>
          <p:cNvPr id="19532" name="Text Box 77"/>
          <p:cNvSpPr txBox="1">
            <a:spLocks noChangeArrowheads="1"/>
          </p:cNvSpPr>
          <p:nvPr/>
        </p:nvSpPr>
        <p:spPr bwMode="auto">
          <a:xfrm>
            <a:off x="415925" y="5743575"/>
            <a:ext cx="18415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latin typeface="Arial Unicode MS" charset="0"/>
              </a:rPr>
              <a:t>関係表</a:t>
            </a:r>
            <a:br>
              <a:rPr kumimoji="0" lang="ja-JP" altLang="en-US" sz="2200">
                <a:latin typeface="Arial Unicode MS" charset="0"/>
              </a:rPr>
            </a:br>
            <a:r>
              <a:rPr kumimoji="0" lang="en-US" altLang="ja-JP" sz="2200">
                <a:latin typeface="Arial Unicode MS" charset="0"/>
              </a:rPr>
              <a:t>(</a:t>
            </a:r>
            <a:r>
              <a:rPr kumimoji="0" lang="ja-JP" altLang="en-US" sz="2200">
                <a:latin typeface="Arial Unicode MS" charset="0"/>
              </a:rPr>
              <a:t>表</a:t>
            </a:r>
            <a:r>
              <a:rPr kumimoji="0" lang="en-US" altLang="ja-JP" sz="2200">
                <a:latin typeface="Arial Unicode MS" charset="0"/>
              </a:rPr>
              <a:t>, </a:t>
            </a:r>
            <a:r>
              <a:rPr kumimoji="0" lang="ja-JP" altLang="en-US" sz="2200">
                <a:latin typeface="Arial Unicode MS" charset="0"/>
              </a:rPr>
              <a:t>テーブル</a:t>
            </a:r>
            <a:r>
              <a:rPr kumimoji="0" lang="en-US" altLang="ja-JP" sz="2200">
                <a:latin typeface="Arial Unicode MS" charset="0"/>
              </a:rPr>
              <a:t>)</a:t>
            </a:r>
          </a:p>
        </p:txBody>
      </p:sp>
      <p:cxnSp>
        <p:nvCxnSpPr>
          <p:cNvPr id="19533" name="AutoShape 78"/>
          <p:cNvCxnSpPr>
            <a:cxnSpLocks noChangeShapeType="1"/>
            <a:stCxn id="19531" idx="3"/>
            <a:endCxn id="19462" idx="1"/>
          </p:cNvCxnSpPr>
          <p:nvPr/>
        </p:nvCxnSpPr>
        <p:spPr bwMode="auto">
          <a:xfrm>
            <a:off x="2041525" y="5367338"/>
            <a:ext cx="8064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4" name="Rectangle 79"/>
          <p:cNvSpPr>
            <a:spLocks noChangeArrowheads="1"/>
          </p:cNvSpPr>
          <p:nvPr/>
        </p:nvSpPr>
        <p:spPr bwMode="auto">
          <a:xfrm>
            <a:off x="6894513" y="4903788"/>
            <a:ext cx="838200" cy="925512"/>
          </a:xfrm>
          <a:prstGeom prst="rect">
            <a:avLst/>
          </a:prstGeom>
          <a:solidFill>
            <a:srgbClr val="E4E4F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graphicFrame>
        <p:nvGraphicFramePr>
          <p:cNvPr id="898128" name="Group 80"/>
          <p:cNvGraphicFramePr>
            <a:graphicFrameLocks noGrp="1"/>
          </p:cNvGraphicFramePr>
          <p:nvPr/>
        </p:nvGraphicFramePr>
        <p:xfrm>
          <a:off x="7042150" y="5103813"/>
          <a:ext cx="534988" cy="487363"/>
        </p:xfrm>
        <a:graphic>
          <a:graphicData uri="http://schemas.openxmlformats.org/drawingml/2006/table">
            <a:tbl>
              <a:tblPr/>
              <a:tblGrid>
                <a:gridCol w="268288"/>
                <a:gridCol w="2667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549" name="AutoShape 94"/>
          <p:cNvCxnSpPr>
            <a:cxnSpLocks noChangeShapeType="1"/>
            <a:stCxn id="19532" idx="3"/>
          </p:cNvCxnSpPr>
          <p:nvPr/>
        </p:nvCxnSpPr>
        <p:spPr bwMode="auto">
          <a:xfrm flipV="1">
            <a:off x="2257425" y="5589588"/>
            <a:ext cx="828675" cy="533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0" name="AutoShape 95"/>
          <p:cNvSpPr>
            <a:spLocks noChangeArrowheads="1"/>
          </p:cNvSpPr>
          <p:nvPr/>
        </p:nvSpPr>
        <p:spPr bwMode="auto">
          <a:xfrm>
            <a:off x="717550" y="2389188"/>
            <a:ext cx="1733550" cy="2163762"/>
          </a:xfrm>
          <a:prstGeom prst="can">
            <a:avLst>
              <a:gd name="adj" fmla="val 31204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>
              <a:latin typeface="Arial Unicode MS" charset="0"/>
            </a:endParaRPr>
          </a:p>
        </p:txBody>
      </p:sp>
      <p:sp>
        <p:nvSpPr>
          <p:cNvPr id="19551" name="AutoShape 96"/>
          <p:cNvSpPr>
            <a:spLocks noChangeArrowheads="1"/>
          </p:cNvSpPr>
          <p:nvPr/>
        </p:nvSpPr>
        <p:spPr bwMode="auto">
          <a:xfrm>
            <a:off x="815975" y="2889250"/>
            <a:ext cx="1543050" cy="706438"/>
          </a:xfrm>
          <a:prstGeom prst="roundRect">
            <a:avLst>
              <a:gd name="adj" fmla="val 16667"/>
            </a:avLst>
          </a:prstGeom>
          <a:solidFill>
            <a:srgbClr val="E4E4F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同時実行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制御情報</a:t>
            </a:r>
          </a:p>
        </p:txBody>
      </p:sp>
      <p:sp>
        <p:nvSpPr>
          <p:cNvPr id="19552" name="AutoShape 97"/>
          <p:cNvSpPr>
            <a:spLocks noChangeArrowheads="1"/>
          </p:cNvSpPr>
          <p:nvPr/>
        </p:nvSpPr>
        <p:spPr bwMode="auto">
          <a:xfrm>
            <a:off x="815975" y="3667125"/>
            <a:ext cx="1543050" cy="706438"/>
          </a:xfrm>
          <a:prstGeom prst="roundRect">
            <a:avLst>
              <a:gd name="adj" fmla="val 16667"/>
            </a:avLst>
          </a:prstGeom>
          <a:solidFill>
            <a:srgbClr val="E4E4F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障害回復用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情報</a:t>
            </a:r>
          </a:p>
        </p:txBody>
      </p:sp>
      <p:cxnSp>
        <p:nvCxnSpPr>
          <p:cNvPr id="19553" name="AutoShape 98"/>
          <p:cNvCxnSpPr>
            <a:cxnSpLocks noChangeShapeType="1"/>
            <a:stCxn id="19518" idx="1"/>
            <a:endCxn id="19551" idx="3"/>
          </p:cNvCxnSpPr>
          <p:nvPr/>
        </p:nvCxnSpPr>
        <p:spPr bwMode="auto">
          <a:xfrm flipH="1" flipV="1">
            <a:off x="2359025" y="3243263"/>
            <a:ext cx="581025" cy="3254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4" name="AutoShape 99"/>
          <p:cNvCxnSpPr>
            <a:cxnSpLocks noChangeShapeType="1"/>
            <a:stCxn id="19518" idx="1"/>
            <a:endCxn id="19552" idx="3"/>
          </p:cNvCxnSpPr>
          <p:nvPr/>
        </p:nvCxnSpPr>
        <p:spPr bwMode="auto">
          <a:xfrm flipH="1">
            <a:off x="2359025" y="3568700"/>
            <a:ext cx="581025" cy="4524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5" name="AutoShape 100"/>
          <p:cNvSpPr>
            <a:spLocks noChangeArrowheads="1"/>
          </p:cNvSpPr>
          <p:nvPr/>
        </p:nvSpPr>
        <p:spPr bwMode="auto">
          <a:xfrm>
            <a:off x="2887663" y="4575175"/>
            <a:ext cx="2743200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2600">
                <a:latin typeface="Arial Unicode MS" charset="0"/>
              </a:rPr>
              <a:t>関係データモデル</a:t>
            </a:r>
          </a:p>
        </p:txBody>
      </p:sp>
      <p:sp>
        <p:nvSpPr>
          <p:cNvPr id="19556" name="AutoShape 101"/>
          <p:cNvSpPr>
            <a:spLocks noChangeArrowheads="1"/>
          </p:cNvSpPr>
          <p:nvPr/>
        </p:nvSpPr>
        <p:spPr bwMode="auto">
          <a:xfrm>
            <a:off x="3925888" y="5413375"/>
            <a:ext cx="2592387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2600">
                <a:latin typeface="Arial Unicode MS" charset="0"/>
              </a:rPr>
              <a:t>データモデリング</a:t>
            </a:r>
          </a:p>
        </p:txBody>
      </p:sp>
      <p:sp>
        <p:nvSpPr>
          <p:cNvPr id="19557" name="AutoShape 102"/>
          <p:cNvSpPr>
            <a:spLocks noChangeArrowheads="1"/>
          </p:cNvSpPr>
          <p:nvPr/>
        </p:nvSpPr>
        <p:spPr bwMode="auto">
          <a:xfrm>
            <a:off x="1995488" y="5413375"/>
            <a:ext cx="1235075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2600">
                <a:latin typeface="Arial Unicode MS" charset="0"/>
              </a:rPr>
              <a:t>正規化</a:t>
            </a:r>
          </a:p>
        </p:txBody>
      </p:sp>
      <p:sp>
        <p:nvSpPr>
          <p:cNvPr id="19558" name="AutoShape 103"/>
          <p:cNvSpPr>
            <a:spLocks noChangeArrowheads="1"/>
          </p:cNvSpPr>
          <p:nvPr/>
        </p:nvSpPr>
        <p:spPr bwMode="auto">
          <a:xfrm>
            <a:off x="1319213" y="1382713"/>
            <a:ext cx="1198562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en-US" altLang="ja-JP" sz="2600">
                <a:latin typeface="Arial Unicode MS" charset="0"/>
              </a:rPr>
              <a:t>DBMS</a:t>
            </a:r>
          </a:p>
        </p:txBody>
      </p:sp>
      <p:sp>
        <p:nvSpPr>
          <p:cNvPr id="19559" name="AutoShape 104"/>
          <p:cNvSpPr>
            <a:spLocks noChangeArrowheads="1"/>
          </p:cNvSpPr>
          <p:nvPr/>
        </p:nvSpPr>
        <p:spPr bwMode="auto">
          <a:xfrm>
            <a:off x="3009900" y="3862388"/>
            <a:ext cx="2455863" cy="549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rgbClr val="FF9933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2600">
                <a:latin typeface="Arial Unicode MS" charset="0"/>
              </a:rPr>
              <a:t>データ格納方式</a:t>
            </a:r>
          </a:p>
        </p:txBody>
      </p:sp>
      <p:sp>
        <p:nvSpPr>
          <p:cNvPr id="898153" name="AutoShape 105"/>
          <p:cNvSpPr>
            <a:spLocks noChangeArrowheads="1"/>
          </p:cNvSpPr>
          <p:nvPr/>
        </p:nvSpPr>
        <p:spPr bwMode="auto">
          <a:xfrm>
            <a:off x="531813" y="3744913"/>
            <a:ext cx="1987550" cy="682625"/>
          </a:xfrm>
          <a:prstGeom prst="roundRect">
            <a:avLst>
              <a:gd name="adj" fmla="val 16667"/>
            </a:avLst>
          </a:prstGeom>
          <a:solidFill>
            <a:srgbClr val="E8D9FF"/>
          </a:solidFill>
          <a:ln w="19050">
            <a:solidFill>
              <a:srgbClr val="CC00FF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3400">
                <a:latin typeface="Arial Unicode MS" charset="0"/>
              </a:rPr>
              <a:t>障害回復</a:t>
            </a:r>
          </a:p>
        </p:txBody>
      </p:sp>
      <p:sp>
        <p:nvSpPr>
          <p:cNvPr id="19561" name="AutoShape 106"/>
          <p:cNvSpPr>
            <a:spLocks noChangeArrowheads="1"/>
          </p:cNvSpPr>
          <p:nvPr/>
        </p:nvSpPr>
        <p:spPr bwMode="auto">
          <a:xfrm>
            <a:off x="5719763" y="2859088"/>
            <a:ext cx="903287" cy="549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en-US" altLang="ja-JP" sz="2600">
                <a:latin typeface="Arial Unicode MS" charset="0"/>
              </a:rPr>
              <a:t>SQL</a:t>
            </a:r>
          </a:p>
        </p:txBody>
      </p:sp>
      <p:sp>
        <p:nvSpPr>
          <p:cNvPr id="19562" name="AutoShape 107"/>
          <p:cNvSpPr>
            <a:spLocks noChangeArrowheads="1"/>
          </p:cNvSpPr>
          <p:nvPr/>
        </p:nvSpPr>
        <p:spPr bwMode="auto">
          <a:xfrm>
            <a:off x="5727700" y="3730625"/>
            <a:ext cx="2386013" cy="54768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pPr algn="l"/>
            <a:r>
              <a:rPr lang="ja-JP" altLang="en-US" sz="2600">
                <a:latin typeface="Arial Unicode MS" charset="0"/>
              </a:rPr>
              <a:t>関係代数・論理</a:t>
            </a:r>
          </a:p>
        </p:txBody>
      </p:sp>
      <p:sp>
        <p:nvSpPr>
          <p:cNvPr id="19563" name="AutoShape 108"/>
          <p:cNvSpPr>
            <a:spLocks noChangeArrowheads="1"/>
          </p:cNvSpPr>
          <p:nvPr/>
        </p:nvSpPr>
        <p:spPr bwMode="auto">
          <a:xfrm>
            <a:off x="3567113" y="3079750"/>
            <a:ext cx="2228850" cy="549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rgbClr val="FF9933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2600">
                <a:latin typeface="Arial Unicode MS" charset="0"/>
              </a:rPr>
              <a:t>問合せ最適化</a:t>
            </a:r>
          </a:p>
        </p:txBody>
      </p:sp>
      <p:sp>
        <p:nvSpPr>
          <p:cNvPr id="19564" name="AutoShape 109"/>
          <p:cNvSpPr>
            <a:spLocks noChangeArrowheads="1"/>
          </p:cNvSpPr>
          <p:nvPr/>
        </p:nvSpPr>
        <p:spPr bwMode="auto">
          <a:xfrm>
            <a:off x="3594100" y="2293938"/>
            <a:ext cx="2716213" cy="549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rgbClr val="FF9933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2600">
                <a:latin typeface="Arial Unicode MS" charset="0"/>
              </a:rPr>
              <a:t>演算アルゴリズム</a:t>
            </a:r>
          </a:p>
        </p:txBody>
      </p:sp>
      <p:sp>
        <p:nvSpPr>
          <p:cNvPr id="898158" name="AutoShape 110"/>
          <p:cNvSpPr>
            <a:spLocks noChangeArrowheads="1"/>
          </p:cNvSpPr>
          <p:nvPr/>
        </p:nvSpPr>
        <p:spPr bwMode="auto">
          <a:xfrm>
            <a:off x="234950" y="2266950"/>
            <a:ext cx="3416300" cy="1257300"/>
          </a:xfrm>
          <a:prstGeom prst="roundRect">
            <a:avLst>
              <a:gd name="adj" fmla="val 16667"/>
            </a:avLst>
          </a:prstGeom>
          <a:solidFill>
            <a:srgbClr val="E8D9FF"/>
          </a:solidFill>
          <a:ln w="19050">
            <a:solidFill>
              <a:srgbClr val="CC00FF"/>
            </a:solidFill>
            <a:round/>
            <a:headEnd/>
            <a:tailEnd/>
          </a:ln>
        </p:spPr>
        <p:txBody>
          <a:bodyPr wrap="none" lIns="88349" tIns="44175" rIns="88349" bIns="44175" anchor="ctr">
            <a:spAutoFit/>
          </a:bodyPr>
          <a:lstStyle/>
          <a:p>
            <a:r>
              <a:rPr lang="ja-JP" altLang="en-US" sz="3400">
                <a:latin typeface="Arial Unicode MS" charset="0"/>
              </a:rPr>
              <a:t>同時実行制御</a:t>
            </a:r>
            <a:br>
              <a:rPr lang="ja-JP" altLang="en-US" sz="3400">
                <a:latin typeface="Arial Unicode MS" charset="0"/>
              </a:rPr>
            </a:br>
            <a:r>
              <a:rPr lang="en-US" altLang="ja-JP" sz="3400">
                <a:latin typeface="Arial Unicode MS" charset="0"/>
              </a:rPr>
              <a:t>(</a:t>
            </a:r>
            <a:r>
              <a:rPr lang="ja-JP" altLang="en-US" sz="3400">
                <a:latin typeface="Arial Unicode MS" charset="0"/>
              </a:rPr>
              <a:t>トランザクション</a:t>
            </a:r>
            <a:r>
              <a:rPr lang="en-US" altLang="ja-JP" sz="3400">
                <a:latin typeface="Arial Unicode MS" charset="0"/>
              </a:rPr>
              <a:t>)</a:t>
            </a:r>
          </a:p>
        </p:txBody>
      </p:sp>
      <p:sp>
        <p:nvSpPr>
          <p:cNvPr id="19566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30F81D5-CC7D-CE4B-8C70-5E1BC3E79130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15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153" grpId="0" animBg="1"/>
      <p:bldP spid="8981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スキーマとインスタンス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82688"/>
            <a:ext cx="8877300" cy="2811462"/>
          </a:xfrm>
        </p:spPr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スキーマ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 (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教科書では「見出し」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)</a:t>
            </a:r>
            <a:endParaRPr kumimoji="0" lang="ja-JP" altLang="en-US">
              <a:latin typeface="Arial Unicode MS" charset="0"/>
              <a:ea typeface="ＭＳ Ｐゴシック" charset="0"/>
            </a:endParaRP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データの構造、データ型、データ間の関連、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各種整合性制約などを記述したもの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インスタンスのメタデータ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データに関する高次のデータ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)</a:t>
            </a:r>
          </a:p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インスタンス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 (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教科書では「本体」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)</a:t>
            </a:r>
            <a:endParaRPr kumimoji="0" lang="ja-JP" altLang="en-US">
              <a:latin typeface="Arial Unicode MS" charset="0"/>
              <a:ea typeface="ＭＳ Ｐゴシック" charset="0"/>
            </a:endParaRP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スキーマに基づいて格納されたデータ</a:t>
            </a:r>
          </a:p>
        </p:txBody>
      </p:sp>
      <p:graphicFrame>
        <p:nvGraphicFramePr>
          <p:cNvPr id="825386" name="Group 42"/>
          <p:cNvGraphicFramePr>
            <a:graphicFrameLocks noGrp="1"/>
          </p:cNvGraphicFramePr>
          <p:nvPr/>
        </p:nvGraphicFramePr>
        <p:xfrm>
          <a:off x="993775" y="4414838"/>
          <a:ext cx="5905500" cy="1816248"/>
        </p:xfrm>
        <a:graphic>
          <a:graphicData uri="http://schemas.openxmlformats.org/drawingml/2006/table">
            <a:tbl>
              <a:tblPr/>
              <a:tblGrid>
                <a:gridCol w="1476375"/>
                <a:gridCol w="1476375"/>
                <a:gridCol w="1476375"/>
                <a:gridCol w="147637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社員番号</a:t>
                      </a:r>
                    </a:p>
                  </a:txBody>
                  <a:tcPr marL="88349" marR="88349" marT="44151" marB="441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氏名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基本給与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住所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001</a:t>
                      </a:r>
                    </a:p>
                  </a:txBody>
                  <a:tcPr marL="88349" marR="88349" marT="44151" marB="441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筑波太郎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400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つくば市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002</a:t>
                      </a:r>
                    </a:p>
                  </a:txBody>
                  <a:tcPr marL="88349" marR="88349" marT="44151" marB="441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土浦次郎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500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土浦市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003</a:t>
                      </a:r>
                    </a:p>
                  </a:txBody>
                  <a:tcPr marL="88349" marR="88349" marT="44151" marB="441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水戸三郎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450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水戸市</a:t>
                      </a:r>
                    </a:p>
                  </a:txBody>
                  <a:tcPr marL="88349" marR="88349" marT="44151" marB="441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0" name="Rectangle 45"/>
          <p:cNvSpPr>
            <a:spLocks noChangeArrowheads="1"/>
          </p:cNvSpPr>
          <p:nvPr/>
        </p:nvSpPr>
        <p:spPr bwMode="auto">
          <a:xfrm>
            <a:off x="989013" y="4411663"/>
            <a:ext cx="5908675" cy="457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0511" name="Rectangle 46"/>
          <p:cNvSpPr>
            <a:spLocks noChangeArrowheads="1"/>
          </p:cNvSpPr>
          <p:nvPr/>
        </p:nvSpPr>
        <p:spPr bwMode="auto">
          <a:xfrm>
            <a:off x="989013" y="4894263"/>
            <a:ext cx="5908675" cy="1335087"/>
          </a:xfrm>
          <a:prstGeom prst="rect">
            <a:avLst/>
          </a:prstGeom>
          <a:noFill/>
          <a:ln w="19050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0512" name="Text Box 47"/>
          <p:cNvSpPr txBox="1">
            <a:spLocks noChangeArrowheads="1"/>
          </p:cNvSpPr>
          <p:nvPr/>
        </p:nvSpPr>
        <p:spPr bwMode="auto">
          <a:xfrm>
            <a:off x="7040563" y="4368800"/>
            <a:ext cx="13144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>
                <a:solidFill>
                  <a:schemeClr val="tx1"/>
                </a:solidFill>
                <a:latin typeface="Arial Unicode MS" charset="0"/>
              </a:rPr>
              <a:t>スキーマ</a:t>
            </a:r>
          </a:p>
        </p:txBody>
      </p:sp>
      <p:sp>
        <p:nvSpPr>
          <p:cNvPr id="20513" name="Text Box 48"/>
          <p:cNvSpPr txBox="1">
            <a:spLocks noChangeArrowheads="1"/>
          </p:cNvSpPr>
          <p:nvPr/>
        </p:nvSpPr>
        <p:spPr bwMode="auto">
          <a:xfrm>
            <a:off x="7013575" y="5289550"/>
            <a:ext cx="17383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>
                <a:solidFill>
                  <a:schemeClr val="tx1"/>
                </a:solidFill>
                <a:latin typeface="Arial Unicode MS" charset="0"/>
              </a:rPr>
              <a:t>インスタンス</a:t>
            </a:r>
          </a:p>
        </p:txBody>
      </p:sp>
      <p:sp>
        <p:nvSpPr>
          <p:cNvPr id="20514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A537FBC-010A-0846-95A1-CE3546412AED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16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ANSI/SPARC 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モデル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82688"/>
            <a:ext cx="8877300" cy="2278062"/>
          </a:xfrm>
        </p:spPr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抽象化レベル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内部レベル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: 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物理的なデータの格納のレベル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概念レベル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: 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データベースを論理的に記述したレベル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外部レベル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: 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個々のアプリケーションから見たレベル</a:t>
            </a:r>
          </a:p>
          <a:p>
            <a:pPr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ANSI/SPARC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モデル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857250" y="3708400"/>
            <a:ext cx="1876425" cy="45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外部スキーマ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868863" y="3708400"/>
            <a:ext cx="1876425" cy="45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外部スキーマ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868613" y="3708400"/>
            <a:ext cx="1876425" cy="45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外部スキーマ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2868613" y="4522788"/>
            <a:ext cx="1876425" cy="45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概念スキーマ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2868613" y="5338763"/>
            <a:ext cx="1876425" cy="45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内部スキーマ</a:t>
            </a:r>
          </a:p>
        </p:txBody>
      </p:sp>
      <p:cxnSp>
        <p:nvCxnSpPr>
          <p:cNvPr id="21512" name="AutoShape 9"/>
          <p:cNvCxnSpPr>
            <a:cxnSpLocks noChangeShapeType="1"/>
            <a:stCxn id="21507" idx="2"/>
            <a:endCxn id="21510" idx="0"/>
          </p:cNvCxnSpPr>
          <p:nvPr/>
        </p:nvCxnSpPr>
        <p:spPr bwMode="auto">
          <a:xfrm>
            <a:off x="1795463" y="4171950"/>
            <a:ext cx="2011362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10"/>
          <p:cNvCxnSpPr>
            <a:cxnSpLocks noChangeShapeType="1"/>
            <a:stCxn id="21509" idx="2"/>
            <a:endCxn id="21510" idx="0"/>
          </p:cNvCxnSpPr>
          <p:nvPr/>
        </p:nvCxnSpPr>
        <p:spPr bwMode="auto">
          <a:xfrm>
            <a:off x="3806825" y="4171950"/>
            <a:ext cx="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11"/>
          <p:cNvCxnSpPr>
            <a:cxnSpLocks noChangeShapeType="1"/>
            <a:stCxn id="21508" idx="2"/>
            <a:endCxn id="21510" idx="0"/>
          </p:cNvCxnSpPr>
          <p:nvPr/>
        </p:nvCxnSpPr>
        <p:spPr bwMode="auto">
          <a:xfrm flipH="1">
            <a:off x="3806825" y="4171950"/>
            <a:ext cx="200025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2"/>
          <p:cNvCxnSpPr>
            <a:cxnSpLocks noChangeShapeType="1"/>
            <a:stCxn id="21510" idx="2"/>
            <a:endCxn id="21511" idx="0"/>
          </p:cNvCxnSpPr>
          <p:nvPr/>
        </p:nvCxnSpPr>
        <p:spPr bwMode="auto">
          <a:xfrm>
            <a:off x="3806825" y="4986338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Line 13"/>
          <p:cNvSpPr>
            <a:spLocks noChangeShapeType="1"/>
          </p:cNvSpPr>
          <p:nvPr/>
        </p:nvSpPr>
        <p:spPr bwMode="auto">
          <a:xfrm flipV="1">
            <a:off x="936625" y="4349750"/>
            <a:ext cx="5686425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V="1">
            <a:off x="936625" y="5162550"/>
            <a:ext cx="5686425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6924675" y="3721100"/>
            <a:ext cx="18764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外部レベル</a:t>
            </a: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6924675" y="4535488"/>
            <a:ext cx="18764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概念レベル</a:t>
            </a:r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6924675" y="5351463"/>
            <a:ext cx="18764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内部レベル</a:t>
            </a:r>
          </a:p>
        </p:txBody>
      </p:sp>
      <p:sp>
        <p:nvSpPr>
          <p:cNvPr id="21521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944508B-7320-374A-ACB1-43C5A785E08D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17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1277938" y="4830763"/>
            <a:ext cx="7307262" cy="1825625"/>
            <a:chOff x="805" y="3043"/>
            <a:chExt cx="4603" cy="1150"/>
          </a:xfrm>
        </p:grpSpPr>
        <p:cxnSp>
          <p:nvCxnSpPr>
            <p:cNvPr id="22655" name="AutoShape 161"/>
            <p:cNvCxnSpPr>
              <a:cxnSpLocks noChangeShapeType="1"/>
            </p:cNvCxnSpPr>
            <p:nvPr/>
          </p:nvCxnSpPr>
          <p:spPr bwMode="auto">
            <a:xfrm flipH="1">
              <a:off x="2339" y="3043"/>
              <a:ext cx="419" cy="4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56" name="AutoShape 162"/>
            <p:cNvCxnSpPr>
              <a:cxnSpLocks noChangeShapeType="1"/>
            </p:cNvCxnSpPr>
            <p:nvPr/>
          </p:nvCxnSpPr>
          <p:spPr bwMode="auto">
            <a:xfrm>
              <a:off x="3688" y="3043"/>
              <a:ext cx="515" cy="45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57" name="AutoShape 168"/>
            <p:cNvSpPr>
              <a:spLocks noChangeArrowheads="1"/>
            </p:cNvSpPr>
            <p:nvPr/>
          </p:nvSpPr>
          <p:spPr bwMode="auto">
            <a:xfrm>
              <a:off x="805" y="3385"/>
              <a:ext cx="2233" cy="80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E1E1FF"/>
                </a:gs>
                <a:gs pos="100000">
                  <a:srgbClr val="686876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sp>
          <p:nvSpPr>
            <p:cNvPr id="22658" name="AutoShape 169"/>
            <p:cNvSpPr>
              <a:spLocks noChangeArrowheads="1"/>
            </p:cNvSpPr>
            <p:nvPr/>
          </p:nvSpPr>
          <p:spPr bwMode="auto">
            <a:xfrm>
              <a:off x="3175" y="3392"/>
              <a:ext cx="2233" cy="80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E1E1FF"/>
                </a:gs>
                <a:gs pos="100000">
                  <a:srgbClr val="686876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sp>
          <p:nvSpPr>
            <p:cNvPr id="22659" name="AutoShape 254"/>
            <p:cNvSpPr>
              <a:spLocks noChangeArrowheads="1"/>
            </p:cNvSpPr>
            <p:nvPr/>
          </p:nvSpPr>
          <p:spPr bwMode="auto">
            <a:xfrm>
              <a:off x="2510" y="3663"/>
              <a:ext cx="326" cy="387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cxnSp>
          <p:nvCxnSpPr>
            <p:cNvPr id="22660" name="AutoShape 255"/>
            <p:cNvCxnSpPr>
              <a:cxnSpLocks noChangeShapeType="1"/>
              <a:stCxn id="22659" idx="1"/>
            </p:cNvCxnSpPr>
            <p:nvPr/>
          </p:nvCxnSpPr>
          <p:spPr bwMode="auto">
            <a:xfrm rot="10800000">
              <a:off x="2000" y="3615"/>
              <a:ext cx="504" cy="242"/>
            </a:xfrm>
            <a:prstGeom prst="curvedConnector3">
              <a:avLst>
                <a:gd name="adj1" fmla="val 4940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61" name="AutoShape 256"/>
            <p:cNvCxnSpPr>
              <a:cxnSpLocks noChangeShapeType="1"/>
              <a:stCxn id="22659" idx="1"/>
            </p:cNvCxnSpPr>
            <p:nvPr/>
          </p:nvCxnSpPr>
          <p:spPr bwMode="auto">
            <a:xfrm rot="10800000" flipV="1">
              <a:off x="2129" y="3857"/>
              <a:ext cx="375" cy="171"/>
            </a:xfrm>
            <a:prstGeom prst="curvedConnector3">
              <a:avLst>
                <a:gd name="adj1" fmla="val 49065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62" name="AutoShape 257"/>
            <p:cNvSpPr>
              <a:spLocks noChangeArrowheads="1"/>
            </p:cNvSpPr>
            <p:nvPr/>
          </p:nvSpPr>
          <p:spPr bwMode="auto">
            <a:xfrm>
              <a:off x="4951" y="3714"/>
              <a:ext cx="326" cy="387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cxnSp>
          <p:nvCxnSpPr>
            <p:cNvPr id="22663" name="AutoShape 258"/>
            <p:cNvCxnSpPr>
              <a:cxnSpLocks noChangeShapeType="1"/>
              <a:stCxn id="22662" idx="0"/>
            </p:cNvCxnSpPr>
            <p:nvPr/>
          </p:nvCxnSpPr>
          <p:spPr bwMode="auto">
            <a:xfrm rot="5400000" flipH="1">
              <a:off x="4684" y="3278"/>
              <a:ext cx="144" cy="716"/>
            </a:xfrm>
            <a:prstGeom prst="curvedConnector2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64" name="AutoShape 259"/>
            <p:cNvCxnSpPr>
              <a:cxnSpLocks noChangeShapeType="1"/>
              <a:stCxn id="22662" idx="1"/>
            </p:cNvCxnSpPr>
            <p:nvPr/>
          </p:nvCxnSpPr>
          <p:spPr bwMode="auto">
            <a:xfrm rot="10800000" flipV="1">
              <a:off x="4718" y="3908"/>
              <a:ext cx="227" cy="22"/>
            </a:xfrm>
            <a:prstGeom prst="curvedConnector3">
              <a:avLst>
                <a:gd name="adj1" fmla="val 4845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各レベルのスキーマの例</a:t>
            </a:r>
          </a:p>
        </p:txBody>
      </p:sp>
      <p:graphicFrame>
        <p:nvGraphicFramePr>
          <p:cNvPr id="889888" name="Group 32"/>
          <p:cNvGraphicFramePr>
            <a:graphicFrameLocks noGrp="1"/>
          </p:cNvGraphicFramePr>
          <p:nvPr/>
        </p:nvGraphicFramePr>
        <p:xfrm>
          <a:off x="2163763" y="3279775"/>
          <a:ext cx="5905500" cy="1550988"/>
        </p:xfrm>
        <a:graphic>
          <a:graphicData uri="http://schemas.openxmlformats.org/drawingml/2006/table">
            <a:tbl>
              <a:tblPr/>
              <a:tblGrid>
                <a:gridCol w="1476375"/>
                <a:gridCol w="1476375"/>
                <a:gridCol w="1476375"/>
                <a:gridCol w="147637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社員番号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氏名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基本給与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住所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001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筑波太郎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400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つくば市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002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土浦次郎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500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土浦市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003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水戸三郎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450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水戸市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0014" name="Group 158"/>
          <p:cNvGraphicFramePr>
            <a:graphicFrameLocks noGrp="1"/>
          </p:cNvGraphicFramePr>
          <p:nvPr/>
        </p:nvGraphicFramePr>
        <p:xfrm>
          <a:off x="1417638" y="1208088"/>
          <a:ext cx="3171825" cy="1550988"/>
        </p:xfrm>
        <a:graphic>
          <a:graphicData uri="http://schemas.openxmlformats.org/drawingml/2006/table">
            <a:tbl>
              <a:tblPr/>
              <a:tblGrid>
                <a:gridCol w="1092200"/>
                <a:gridCol w="1092200"/>
                <a:gridCol w="9874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社員番号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氏名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住所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001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筑波太郎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つくば市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002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土浦次郎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土浦市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003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水戸三郎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水戸市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0011" name="Group 155"/>
          <p:cNvGraphicFramePr>
            <a:graphicFrameLocks noGrp="1"/>
          </p:cNvGraphicFramePr>
          <p:nvPr/>
        </p:nvGraphicFramePr>
        <p:xfrm>
          <a:off x="5951538" y="1198563"/>
          <a:ext cx="2079625" cy="1550988"/>
        </p:xfrm>
        <a:graphic>
          <a:graphicData uri="http://schemas.openxmlformats.org/drawingml/2006/table">
            <a:tbl>
              <a:tblPr/>
              <a:tblGrid>
                <a:gridCol w="1092200"/>
                <a:gridCol w="9874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基本給与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住所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400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つくば市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500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土浦市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450</a:t>
                      </a:r>
                    </a:p>
                  </a:txBody>
                  <a:tcPr marL="88349" marR="88349" marT="44175" marB="441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50" charset="-128"/>
                          <a:ea typeface="ＭＳ Ｐゴシック" pitchFamily="50" charset="-128"/>
                        </a:rPr>
                        <a:t>水戸市</a:t>
                      </a:r>
                    </a:p>
                  </a:txBody>
                  <a:tcPr marL="88349" marR="88349" marT="44175" marB="441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90015" name="AutoShape 159"/>
          <p:cNvCxnSpPr>
            <a:cxnSpLocks noChangeShapeType="1"/>
          </p:cNvCxnSpPr>
          <p:nvPr/>
        </p:nvCxnSpPr>
        <p:spPr bwMode="auto">
          <a:xfrm>
            <a:off x="3055938" y="2759075"/>
            <a:ext cx="1322387" cy="520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016" name="AutoShape 160"/>
          <p:cNvCxnSpPr>
            <a:cxnSpLocks noChangeShapeType="1"/>
          </p:cNvCxnSpPr>
          <p:nvPr/>
        </p:nvCxnSpPr>
        <p:spPr bwMode="auto">
          <a:xfrm flipH="1">
            <a:off x="5854700" y="2749550"/>
            <a:ext cx="642938" cy="530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9" name="Line 163"/>
          <p:cNvSpPr>
            <a:spLocks noChangeShapeType="1"/>
          </p:cNvSpPr>
          <p:nvPr/>
        </p:nvSpPr>
        <p:spPr bwMode="auto">
          <a:xfrm>
            <a:off x="706438" y="3011488"/>
            <a:ext cx="8266112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2600" name="Line 164"/>
          <p:cNvSpPr>
            <a:spLocks noChangeShapeType="1"/>
          </p:cNvSpPr>
          <p:nvPr/>
        </p:nvSpPr>
        <p:spPr bwMode="auto">
          <a:xfrm>
            <a:off x="706438" y="5100638"/>
            <a:ext cx="8266112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2601" name="Text Box 165"/>
          <p:cNvSpPr txBox="1">
            <a:spLocks noChangeArrowheads="1"/>
          </p:cNvSpPr>
          <p:nvPr/>
        </p:nvSpPr>
        <p:spPr bwMode="auto">
          <a:xfrm>
            <a:off x="422275" y="5788025"/>
            <a:ext cx="736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solidFill>
                  <a:schemeClr val="tx1"/>
                </a:solidFill>
                <a:latin typeface="Arial Unicode MS" charset="0"/>
              </a:rPr>
              <a:t>内部</a:t>
            </a:r>
          </a:p>
        </p:txBody>
      </p:sp>
      <p:sp>
        <p:nvSpPr>
          <p:cNvPr id="22602" name="Text Box 166"/>
          <p:cNvSpPr txBox="1">
            <a:spLocks noChangeArrowheads="1"/>
          </p:cNvSpPr>
          <p:nvPr/>
        </p:nvSpPr>
        <p:spPr bwMode="auto">
          <a:xfrm>
            <a:off x="423863" y="3884613"/>
            <a:ext cx="7366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solidFill>
                  <a:schemeClr val="tx1"/>
                </a:solidFill>
                <a:latin typeface="Arial Unicode MS" charset="0"/>
              </a:rPr>
              <a:t>概念</a:t>
            </a:r>
          </a:p>
        </p:txBody>
      </p:sp>
      <p:sp>
        <p:nvSpPr>
          <p:cNvPr id="22603" name="Text Box 167"/>
          <p:cNvSpPr txBox="1">
            <a:spLocks noChangeArrowheads="1"/>
          </p:cNvSpPr>
          <p:nvPr/>
        </p:nvSpPr>
        <p:spPr bwMode="auto">
          <a:xfrm>
            <a:off x="423863" y="1677988"/>
            <a:ext cx="7366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solidFill>
                  <a:schemeClr val="tx1"/>
                </a:solidFill>
                <a:latin typeface="Arial Unicode MS" charset="0"/>
              </a:rPr>
              <a:t>外部</a:t>
            </a:r>
          </a:p>
        </p:txBody>
      </p:sp>
      <p:graphicFrame>
        <p:nvGraphicFramePr>
          <p:cNvPr id="21680" name="Group 176"/>
          <p:cNvGraphicFramePr>
            <a:graphicFrameLocks noGrp="1"/>
          </p:cNvGraphicFramePr>
          <p:nvPr/>
        </p:nvGraphicFramePr>
        <p:xfrm>
          <a:off x="5407025" y="5522913"/>
          <a:ext cx="1574800" cy="814386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</a:tblGrid>
              <a:tr h="271462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社員番号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氏名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002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土浦次郎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003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水戸三郎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79" name="Group 175"/>
          <p:cNvGraphicFramePr>
            <a:graphicFrameLocks noGrp="1"/>
          </p:cNvGraphicFramePr>
          <p:nvPr/>
        </p:nvGraphicFramePr>
        <p:xfrm>
          <a:off x="1600200" y="5603875"/>
          <a:ext cx="1574800" cy="542926"/>
        </p:xfrm>
        <a:graphic>
          <a:graphicData uri="http://schemas.openxmlformats.org/drawingml/2006/table">
            <a:tbl>
              <a:tblPr/>
              <a:tblGrid>
                <a:gridCol w="787400"/>
                <a:gridCol w="787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社員番号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氏名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001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筑波太郎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78" name="Group 174"/>
          <p:cNvGraphicFramePr>
            <a:graphicFrameLocks noGrp="1"/>
          </p:cNvGraphicFramePr>
          <p:nvPr/>
        </p:nvGraphicFramePr>
        <p:xfrm>
          <a:off x="1873250" y="5989638"/>
          <a:ext cx="1506538" cy="542926"/>
        </p:xfrm>
        <a:graphic>
          <a:graphicData uri="http://schemas.openxmlformats.org/drawingml/2006/table">
            <a:tbl>
              <a:tblPr/>
              <a:tblGrid>
                <a:gridCol w="787400"/>
                <a:gridCol w="719138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基本給与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住所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400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つくば市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81" name="Group 177"/>
          <p:cNvGraphicFramePr>
            <a:graphicFrameLocks noGrp="1"/>
          </p:cNvGraphicFramePr>
          <p:nvPr/>
        </p:nvGraphicFramePr>
        <p:xfrm>
          <a:off x="6067425" y="5834063"/>
          <a:ext cx="1422400" cy="814386"/>
        </p:xfrm>
        <a:graphic>
          <a:graphicData uri="http://schemas.openxmlformats.org/drawingml/2006/table">
            <a:tbl>
              <a:tblPr/>
              <a:tblGrid>
                <a:gridCol w="787400"/>
                <a:gridCol w="635000"/>
              </a:tblGrid>
              <a:tr h="271462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基本給与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住所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500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土浦市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1462"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450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50" charset="-128"/>
                          <a:ea typeface="ＭＳ Ｐゴシック" charset="-128"/>
                        </a:rPr>
                        <a:t>水戸市</a:t>
                      </a:r>
                    </a:p>
                  </a:txBody>
                  <a:tcPr marL="88349" marR="88349" marT="44213" marB="442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654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A7707C3-5E0A-9441-91DE-BF1BE2C7071A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18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9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データ独立性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82688"/>
            <a:ext cx="8877300" cy="2278062"/>
          </a:xfrm>
        </p:spPr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論理的データ独立性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外部スキーマに変化を及ぼさない範囲であれば、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概念スキーマの変更はアプリケーションと独立に可能</a:t>
            </a:r>
          </a:p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物理的データ独立性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概念スキーマに変化を及ぼさない範囲であれば、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内部レベルの物理的なファイル編成やデータアクセス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方法の変更はアプリケーションと独立に可能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2868613" y="4495800"/>
            <a:ext cx="1876425" cy="45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外部スキーマ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2868613" y="5310188"/>
            <a:ext cx="1876425" cy="45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概念スキーマ</a:t>
            </a:r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2868613" y="6126163"/>
            <a:ext cx="1876425" cy="454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内部スキーマ</a:t>
            </a:r>
          </a:p>
        </p:txBody>
      </p:sp>
      <p:cxnSp>
        <p:nvCxnSpPr>
          <p:cNvPr id="23558" name="AutoShape 10"/>
          <p:cNvCxnSpPr>
            <a:cxnSpLocks noChangeShapeType="1"/>
            <a:stCxn id="23555" idx="2"/>
            <a:endCxn id="23556" idx="0"/>
          </p:cNvCxnSpPr>
          <p:nvPr/>
        </p:nvCxnSpPr>
        <p:spPr bwMode="auto">
          <a:xfrm>
            <a:off x="3806825" y="4959350"/>
            <a:ext cx="0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12"/>
          <p:cNvCxnSpPr>
            <a:cxnSpLocks noChangeShapeType="1"/>
            <a:stCxn id="23556" idx="2"/>
            <a:endCxn id="23557" idx="0"/>
          </p:cNvCxnSpPr>
          <p:nvPr/>
        </p:nvCxnSpPr>
        <p:spPr bwMode="auto">
          <a:xfrm>
            <a:off x="3806825" y="5773738"/>
            <a:ext cx="0" cy="342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0" name="Line 13"/>
          <p:cNvSpPr>
            <a:spLocks noChangeShapeType="1"/>
          </p:cNvSpPr>
          <p:nvPr/>
        </p:nvSpPr>
        <p:spPr bwMode="auto">
          <a:xfrm flipV="1">
            <a:off x="2495550" y="5137150"/>
            <a:ext cx="2568575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3561" name="Line 14"/>
          <p:cNvSpPr>
            <a:spLocks noChangeShapeType="1"/>
          </p:cNvSpPr>
          <p:nvPr/>
        </p:nvSpPr>
        <p:spPr bwMode="auto">
          <a:xfrm flipV="1">
            <a:off x="2495550" y="5949950"/>
            <a:ext cx="2568575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5340350" y="4891088"/>
            <a:ext cx="28892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論理的データ独立性</a:t>
            </a:r>
          </a:p>
        </p:txBody>
      </p:sp>
      <p:sp>
        <p:nvSpPr>
          <p:cNvPr id="23563" name="Rectangle 17"/>
          <p:cNvSpPr>
            <a:spLocks noChangeArrowheads="1"/>
          </p:cNvSpPr>
          <p:nvPr/>
        </p:nvSpPr>
        <p:spPr bwMode="auto">
          <a:xfrm>
            <a:off x="5340350" y="5707063"/>
            <a:ext cx="28892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>
                <a:solidFill>
                  <a:schemeClr val="tx1"/>
                </a:solidFill>
                <a:latin typeface="Arial Unicode MS" charset="0"/>
              </a:rPr>
              <a:t>物理的データ独立性</a:t>
            </a:r>
          </a:p>
        </p:txBody>
      </p:sp>
      <p:sp>
        <p:nvSpPr>
          <p:cNvPr id="23564" name="AutoShape 20"/>
          <p:cNvSpPr>
            <a:spLocks/>
          </p:cNvSpPr>
          <p:nvPr/>
        </p:nvSpPr>
        <p:spPr bwMode="auto">
          <a:xfrm>
            <a:off x="5199063" y="4826000"/>
            <a:ext cx="53975" cy="642938"/>
          </a:xfrm>
          <a:prstGeom prst="rightBracket">
            <a:avLst>
              <a:gd name="adj" fmla="val 992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3565" name="AutoShape 21"/>
          <p:cNvSpPr>
            <a:spLocks/>
          </p:cNvSpPr>
          <p:nvPr/>
        </p:nvSpPr>
        <p:spPr bwMode="auto">
          <a:xfrm>
            <a:off x="5199063" y="5621338"/>
            <a:ext cx="53975" cy="642937"/>
          </a:xfrm>
          <a:prstGeom prst="rightBracket">
            <a:avLst>
              <a:gd name="adj" fmla="val 992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23566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24B8BDD-18E1-4F4A-A463-CBB9A4D6AAEA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19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情報処理システムにおけるデータ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kumimoji="0" lang="ja-JP" altLang="en-US">
              <a:latin typeface="Arial Unicode M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データベース言語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データ定義言語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(DDL, data definition lang.)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スキーマの記述</a:t>
            </a:r>
          </a:p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データ操作言語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(DML, data manipulation lang.)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インスタンスの操作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狭義の問合せ言語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(query lang.)</a:t>
            </a:r>
          </a:p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データ制御言語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(DCL, data control lang.)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機密保護指定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トランザクション制御</a:t>
            </a:r>
          </a:p>
          <a:p>
            <a:pPr eaLnBrk="1" hangingPunct="1"/>
            <a:endParaRPr kumimoji="0" lang="ja-JP" altLang="en-US">
              <a:latin typeface="Arial Unicode MS" charset="0"/>
              <a:ea typeface="ＭＳ Ｐゴシック" charset="0"/>
            </a:endParaRPr>
          </a:p>
          <a:p>
            <a:pPr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(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ホスト言語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データベース言語を副言語として、プログラム中に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直接記述できるプログラミング言語</a:t>
            </a:r>
          </a:p>
        </p:txBody>
      </p:sp>
      <p:sp>
        <p:nvSpPr>
          <p:cNvPr id="24579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E584286-0CCE-4D43-9817-E02051DD6301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20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代表的なデータモデル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関係データモデル 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(relational data model)</a:t>
            </a:r>
          </a:p>
          <a:p>
            <a:pPr lvl="1" eaLnBrk="1" hangingPunct="1"/>
            <a:r>
              <a:rPr kumimoji="0" lang="en-US" altLang="ja-JP" dirty="0">
                <a:latin typeface="Arial Unicode MS" charset="0"/>
                <a:ea typeface="ＭＳ Ｐゴシック" charset="0"/>
              </a:rPr>
              <a:t>1970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に </a:t>
            </a:r>
            <a:r>
              <a:rPr kumimoji="0" lang="en-US" altLang="ja-JP" dirty="0" err="1">
                <a:latin typeface="Arial Unicode MS" charset="0"/>
                <a:ea typeface="ＭＳ Ｐゴシック" charset="0"/>
              </a:rPr>
              <a:t>Codd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が提案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国際標準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: SQL97, SQL2003, ...</a:t>
            </a:r>
          </a:p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オブジェクト指向データモデル 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(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オブジェクトモデル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国際標準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: ODMG-93, ...</a:t>
            </a:r>
          </a:p>
          <a:p>
            <a:pPr lvl="1" eaLnBrk="1" hangingPunct="1"/>
            <a:r>
              <a:rPr kumimoji="0" lang="en-US" altLang="ja-JP" dirty="0">
                <a:latin typeface="Arial Unicode MS" charset="0"/>
                <a:ea typeface="ＭＳ Ｐゴシック" charset="0"/>
              </a:rPr>
              <a:t>ODMG (The Object Database Management Group)</a:t>
            </a:r>
          </a:p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半構造データモデル</a:t>
            </a:r>
          </a:p>
          <a:p>
            <a:pPr lvl="1" eaLnBrk="1" hangingPunct="1"/>
            <a:r>
              <a:rPr kumimoji="0" lang="en-US" altLang="ja-JP" dirty="0">
                <a:latin typeface="Arial Unicode MS" charset="0"/>
                <a:ea typeface="ＭＳ Ｐゴシック" charset="0"/>
              </a:rPr>
              <a:t>XML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データモデル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グラフデータモデル</a:t>
            </a:r>
          </a:p>
          <a:p>
            <a:pPr eaLnBrk="1" hangingPunct="1"/>
            <a:r>
              <a:rPr kumimoji="0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charset="0"/>
                <a:ea typeface="ＭＳ Ｐゴシック" charset="0"/>
              </a:rPr>
              <a:t>その他 </a:t>
            </a:r>
            <a:r>
              <a:rPr kumimoji="0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charset="0"/>
                <a:ea typeface="ＭＳ Ｐゴシック" charset="0"/>
              </a:rPr>
              <a:t>(</a:t>
            </a:r>
            <a:r>
              <a:rPr kumimoji="0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charset="0"/>
                <a:ea typeface="ＭＳ Ｐゴシック" charset="0"/>
              </a:rPr>
              <a:t>主に </a:t>
            </a:r>
            <a:r>
              <a:rPr kumimoji="0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charset="0"/>
                <a:ea typeface="ＭＳ Ｐゴシック" charset="0"/>
              </a:rPr>
              <a:t>RDB </a:t>
            </a:r>
            <a:r>
              <a:rPr kumimoji="0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charset="0"/>
                <a:ea typeface="ＭＳ Ｐゴシック" charset="0"/>
              </a:rPr>
              <a:t>以前</a:t>
            </a:r>
            <a:r>
              <a:rPr kumimoji="0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kumimoji="0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charset="0"/>
                <a:ea typeface="ＭＳ Ｐゴシック" charset="0"/>
              </a:rPr>
              <a:t>ネットワークデータモデル</a:t>
            </a:r>
            <a:r>
              <a:rPr kumimoji="0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charset="0"/>
                <a:ea typeface="ＭＳ Ｐゴシック" charset="0"/>
              </a:rPr>
              <a:t>, </a:t>
            </a:r>
            <a:r>
              <a:rPr kumimoji="0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charset="0"/>
                <a:ea typeface="ＭＳ Ｐゴシック" charset="0"/>
              </a:rPr>
              <a:t>階層データモデル</a:t>
            </a:r>
          </a:p>
        </p:txBody>
      </p:sp>
      <p:sp>
        <p:nvSpPr>
          <p:cNvPr id="25603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2F67737-2355-0142-BF98-97D7018CEC2B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21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様々な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DBMS (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形態別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クラウド型データベース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オンラインのサービスとして提供され、汎用性や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スケーラビリティ、拡張容易性、運用容易性に富む</a:t>
            </a:r>
          </a:p>
          <a:p>
            <a:pPr lvl="1"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Microsoft SQL Azure, Amazon RDS 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など</a:t>
            </a:r>
          </a:p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クライアントサーバ型データベース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汎用性やスケーラビリティ、堅牢性に富む</a:t>
            </a:r>
          </a:p>
          <a:p>
            <a:pPr lvl="1"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Oracle, Microsoft SQL Server, IBM DB2, 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日立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HiRDB, </a:t>
            </a:r>
            <a:br>
              <a:rPr kumimoji="0" lang="en-US" altLang="ja-JP">
                <a:latin typeface="Arial Unicode MS" charset="0"/>
                <a:ea typeface="ＭＳ Ｐゴシック" charset="0"/>
              </a:rPr>
            </a:br>
            <a:r>
              <a:rPr kumimoji="0" lang="en-US" altLang="ja-JP">
                <a:latin typeface="Arial Unicode MS" charset="0"/>
                <a:ea typeface="ＭＳ Ｐゴシック" charset="0"/>
              </a:rPr>
              <a:t>MySQL, PostgreSQL, Firebird 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など</a:t>
            </a:r>
          </a:p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デスクトップデータベース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共有ファイルを使用し、利用が容易だが、大規模に不向き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サーバ側でのデータの一元管理や性能向上はできない</a:t>
            </a:r>
          </a:p>
          <a:p>
            <a:pPr lvl="1"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Microsoft Access, FileMaker Pro, dBase, Paradox 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など</a:t>
            </a:r>
          </a:p>
        </p:txBody>
      </p:sp>
      <p:sp>
        <p:nvSpPr>
          <p:cNvPr id="26627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8FBE39C-67D8-9A47-A908-077364AB8FAA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22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様々な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DBMS (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形態別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組込みデータベース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データベースエンジン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アプリケーションプログラムにリンクして利用するため、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システムの配布・導入が容易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データ管理を一任でき、開発が容易になる</a:t>
            </a:r>
          </a:p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組込機器向けデータベース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小型、軽量で、メモリや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CPU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が少ない環境で利用可能</a:t>
            </a:r>
          </a:p>
          <a:p>
            <a:pPr lvl="1" eaLnBrk="1" hangingPunct="1"/>
            <a:r>
              <a:rPr kumimoji="0" lang="en-US" altLang="ja-JP">
                <a:latin typeface="Arial Unicode MS" charset="0"/>
                <a:ea typeface="ＭＳ Ｐゴシック" charset="0"/>
              </a:rPr>
              <a:t>DBMS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としての機能は基本的なものに限られる</a:t>
            </a:r>
          </a:p>
          <a:p>
            <a:pPr eaLnBrk="1" hangingPunct="1"/>
            <a:r>
              <a:rPr kumimoji="0" lang="en-US">
                <a:latin typeface="Arial Unicode MS" charset="0"/>
                <a:ea typeface="ＭＳ Ｐゴシック" charset="0"/>
              </a:rPr>
              <a:t>イ</a:t>
            </a:r>
            <a:r>
              <a:rPr kumimoji="0" lang="ja-JP" altLang="en-US">
                <a:latin typeface="Arial Unicode MS" charset="0"/>
                <a:ea typeface="ＭＳ Ｐゴシック" charset="0"/>
              </a:rPr>
              <a:t>ンメモリデータベース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データをメモリ上で管理し、ディスクへの書き込みを極力行なわない、またはディスクへの書き込みを前提としない</a:t>
            </a:r>
          </a:p>
        </p:txBody>
      </p:sp>
      <p:sp>
        <p:nvSpPr>
          <p:cNvPr id="27651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16E2757-DF8A-C640-8442-D55204FC3BE3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23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プログラムとデータ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kumimoji="0" lang="ja-JP" altLang="en-US" dirty="0">
                <a:latin typeface="Arial Unicode MS" charset="0"/>
                <a:ea typeface="ＭＳ Ｐゴシック" charset="0"/>
              </a:rPr>
              <a:t>「プログラム＝データ構造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+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アルゴリズム」の二つの観点</a:t>
            </a:r>
          </a:p>
          <a:p>
            <a:pPr lvl="1" eaLnBrk="1" hangingPunct="1">
              <a:spcBef>
                <a:spcPct val="5000"/>
              </a:spcBef>
            </a:pPr>
            <a:r>
              <a:rPr kumimoji="0" lang="ja-JP" altLang="en-US" dirty="0">
                <a:latin typeface="Arial Unicode MS" charset="0"/>
                <a:ea typeface="ＭＳ Ｐゴシック" charset="0"/>
              </a:rPr>
              <a:t>アルゴリズムを実行するためのデータ構造</a:t>
            </a:r>
          </a:p>
          <a:p>
            <a:pPr lvl="1" eaLnBrk="1" hangingPunct="1">
              <a:spcBef>
                <a:spcPct val="5000"/>
              </a:spcBef>
            </a:pPr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データを処理するためのアルゴリズム</a:t>
            </a:r>
          </a:p>
          <a:p>
            <a:pPr eaLnBrk="1" hangingPunct="1">
              <a:spcBef>
                <a:spcPct val="5000"/>
              </a:spcBef>
            </a:pPr>
            <a:r>
              <a:rPr kumimoji="0" lang="ja-JP" altLang="en-US" dirty="0">
                <a:latin typeface="Arial Unicode MS" charset="0"/>
                <a:ea typeface="ＭＳ Ｐゴシック" charset="0"/>
              </a:rPr>
              <a:t>情報システム 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=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プログラム 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+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 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(+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利用者 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+ ...)</a:t>
            </a:r>
          </a:p>
          <a:p>
            <a:pPr eaLnBrk="1" hangingPunct="1">
              <a:spcBef>
                <a:spcPct val="5000"/>
              </a:spcBef>
            </a:pPr>
            <a:r>
              <a:rPr kumimoji="0" lang="ja-JP" altLang="en-US" dirty="0">
                <a:latin typeface="Arial Unicode MS" charset="0"/>
                <a:ea typeface="ＭＳ Ｐゴシック" charset="0"/>
              </a:rPr>
              <a:t>プログラムばかりが重視されがち 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(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特に経験が浅い時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)</a:t>
            </a:r>
          </a:p>
          <a:p>
            <a:pPr lvl="1" eaLnBrk="1" hangingPunct="1">
              <a:spcBef>
                <a:spcPct val="5000"/>
              </a:spcBef>
            </a:pPr>
            <a:r>
              <a:rPr kumimoji="0" lang="ja-JP" altLang="en-US" dirty="0">
                <a:latin typeface="Arial Unicode MS" charset="0"/>
                <a:ea typeface="ＭＳ Ｐゴシック" charset="0"/>
              </a:rPr>
              <a:t>利用者が直接操作する対象</a:t>
            </a:r>
          </a:p>
          <a:p>
            <a:pPr lvl="1" eaLnBrk="1" hangingPunct="1">
              <a:spcBef>
                <a:spcPct val="5000"/>
              </a:spcBef>
            </a:pPr>
            <a:r>
              <a:rPr kumimoji="0" lang="ja-JP" altLang="en-US" dirty="0">
                <a:latin typeface="Arial Unicode MS" charset="0"/>
                <a:ea typeface="ＭＳ Ｐゴシック" charset="0"/>
              </a:rPr>
              <a:t>開発者が直接作成する対象</a:t>
            </a:r>
          </a:p>
          <a:p>
            <a:pPr lvl="1" eaLnBrk="1" hangingPunct="1">
              <a:spcBef>
                <a:spcPct val="5000"/>
              </a:spcBef>
            </a:pPr>
            <a:r>
              <a:rPr kumimoji="0" lang="ja-JP" altLang="en-US" dirty="0">
                <a:latin typeface="Arial Unicode MS" charset="0"/>
                <a:ea typeface="ＭＳ Ｐゴシック" charset="0"/>
              </a:rPr>
              <a:t>システム導入時の大きな初期コスト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3297238" y="4724400"/>
            <a:ext cx="3289300" cy="1077913"/>
          </a:xfrm>
          <a:prstGeom prst="rect">
            <a:avLst/>
          </a:prstGeom>
          <a:solidFill>
            <a:srgbClr val="E6E1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620000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メモリ上の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プログラム</a:t>
            </a:r>
          </a:p>
          <a:p>
            <a:r>
              <a:rPr lang="en-US" altLang="ja-JP" sz="2200">
                <a:latin typeface="Arial Unicode MS" charset="0"/>
              </a:rPr>
              <a:t>(=</a:t>
            </a:r>
            <a:r>
              <a:rPr lang="ja-JP" altLang="en-US" sz="2200">
                <a:latin typeface="Arial Unicode MS" charset="0"/>
              </a:rPr>
              <a:t>プロセス</a:t>
            </a:r>
            <a:r>
              <a:rPr lang="en-US" altLang="ja-JP" sz="2200">
                <a:latin typeface="Arial Unicode MS" charset="0"/>
              </a:rPr>
              <a:t>)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3513138" y="4868863"/>
            <a:ext cx="1411287" cy="815975"/>
          </a:xfrm>
          <a:prstGeom prst="rect">
            <a:avLst/>
          </a:prstGeom>
          <a:solidFill>
            <a:srgbClr val="FFFFE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メモリ上の</a:t>
            </a:r>
            <a:br>
              <a:rPr lang="ja-JP" altLang="en-US" sz="2200">
                <a:latin typeface="Arial Unicode MS" charset="0"/>
              </a:rPr>
            </a:br>
            <a:r>
              <a:rPr lang="ja-JP" altLang="en-US" sz="2200">
                <a:latin typeface="Arial Unicode MS" charset="0"/>
              </a:rPr>
              <a:t>データ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3146425" y="6008688"/>
            <a:ext cx="3251200" cy="768350"/>
          </a:xfrm>
          <a:prstGeom prst="can">
            <a:avLst>
              <a:gd name="adj" fmla="val 25000"/>
            </a:avLst>
          </a:prstGeom>
          <a:solidFill>
            <a:srgbClr val="E6E1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 sz="2200">
              <a:latin typeface="Arial Unicode MS" charset="0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3511550" y="6291263"/>
            <a:ext cx="965200" cy="363537"/>
          </a:xfrm>
          <a:prstGeom prst="rect">
            <a:avLst/>
          </a:prstGeom>
          <a:solidFill>
            <a:srgbClr val="FFFFE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データ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4651375" y="6292850"/>
            <a:ext cx="1387475" cy="363538"/>
          </a:xfrm>
          <a:prstGeom prst="rect">
            <a:avLst/>
          </a:prstGeom>
          <a:solidFill>
            <a:srgbClr val="FFFFE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プログラム</a:t>
            </a:r>
          </a:p>
        </p:txBody>
      </p:sp>
      <p:cxnSp>
        <p:nvCxnSpPr>
          <p:cNvPr id="7176" name="AutoShape 9"/>
          <p:cNvCxnSpPr>
            <a:cxnSpLocks noChangeShapeType="1"/>
            <a:stCxn id="7174" idx="0"/>
            <a:endCxn id="7172" idx="2"/>
          </p:cNvCxnSpPr>
          <p:nvPr/>
        </p:nvCxnSpPr>
        <p:spPr bwMode="auto">
          <a:xfrm flipV="1">
            <a:off x="3994150" y="5684838"/>
            <a:ext cx="225425" cy="606425"/>
          </a:xfrm>
          <a:prstGeom prst="straightConnector1">
            <a:avLst/>
          </a:prstGeom>
          <a:noFill/>
          <a:ln w="57150">
            <a:solidFill>
              <a:srgbClr val="FF66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AutoShape 10"/>
          <p:cNvCxnSpPr>
            <a:cxnSpLocks noChangeShapeType="1"/>
            <a:stCxn id="7175" idx="0"/>
            <a:endCxn id="7171" idx="2"/>
          </p:cNvCxnSpPr>
          <p:nvPr/>
        </p:nvCxnSpPr>
        <p:spPr bwMode="auto">
          <a:xfrm flipH="1" flipV="1">
            <a:off x="4941888" y="5802313"/>
            <a:ext cx="403225" cy="490537"/>
          </a:xfrm>
          <a:prstGeom prst="straightConnector1">
            <a:avLst/>
          </a:prstGeom>
          <a:noFill/>
          <a:ln w="57150">
            <a:solidFill>
              <a:srgbClr val="FF66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8" name="AutoShape 11"/>
          <p:cNvSpPr>
            <a:spLocks noChangeArrowheads="1"/>
          </p:cNvSpPr>
          <p:nvPr/>
        </p:nvSpPr>
        <p:spPr bwMode="auto">
          <a:xfrm>
            <a:off x="1752600" y="4948238"/>
            <a:ext cx="641350" cy="641350"/>
          </a:xfrm>
          <a:prstGeom prst="smileyFace">
            <a:avLst>
              <a:gd name="adj" fmla="val 4653"/>
            </a:avLst>
          </a:prstGeom>
          <a:solidFill>
            <a:srgbClr val="FFDAB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7179" name="AutoShape 12"/>
          <p:cNvSpPr>
            <a:spLocks noChangeArrowheads="1"/>
          </p:cNvSpPr>
          <p:nvPr/>
        </p:nvSpPr>
        <p:spPr bwMode="auto">
          <a:xfrm>
            <a:off x="6988175" y="6153150"/>
            <a:ext cx="641350" cy="641350"/>
          </a:xfrm>
          <a:prstGeom prst="smileyFace">
            <a:avLst>
              <a:gd name="adj" fmla="val 4653"/>
            </a:avLst>
          </a:prstGeom>
          <a:solidFill>
            <a:srgbClr val="FFDAB5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7180" name="AutoShape 13"/>
          <p:cNvSpPr>
            <a:spLocks noChangeArrowheads="1"/>
          </p:cNvSpPr>
          <p:nvPr/>
        </p:nvSpPr>
        <p:spPr bwMode="auto">
          <a:xfrm>
            <a:off x="2427288" y="5010150"/>
            <a:ext cx="841375" cy="485775"/>
          </a:xfrm>
          <a:prstGeom prst="rightArrow">
            <a:avLst>
              <a:gd name="adj1" fmla="val 50000"/>
              <a:gd name="adj2" fmla="val 43301"/>
            </a:avLst>
          </a:prstGeom>
          <a:solidFill>
            <a:srgbClr val="D8FFB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7181" name="AutoShape 14"/>
          <p:cNvSpPr>
            <a:spLocks noChangeArrowheads="1"/>
          </p:cNvSpPr>
          <p:nvPr/>
        </p:nvSpPr>
        <p:spPr bwMode="auto">
          <a:xfrm flipH="1">
            <a:off x="6054725" y="6230938"/>
            <a:ext cx="841375" cy="485775"/>
          </a:xfrm>
          <a:prstGeom prst="rightArrow">
            <a:avLst>
              <a:gd name="adj1" fmla="val 50000"/>
              <a:gd name="adj2" fmla="val 43301"/>
            </a:avLst>
          </a:prstGeom>
          <a:solidFill>
            <a:srgbClr val="D8FFB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1565275" y="5616575"/>
            <a:ext cx="1016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solidFill>
                  <a:schemeClr val="tx1"/>
                </a:solidFill>
                <a:latin typeface="Arial Unicode MS" charset="0"/>
              </a:rPr>
              <a:t>利用者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6816725" y="5681663"/>
            <a:ext cx="10160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solidFill>
                  <a:schemeClr val="tx1"/>
                </a:solidFill>
                <a:latin typeface="Arial Unicode MS" charset="0"/>
              </a:rPr>
              <a:t>開発者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6416675" y="3576638"/>
            <a:ext cx="286067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ja-JP" altLang="en-US" sz="2600" dirty="0">
                <a:solidFill>
                  <a:schemeClr val="accent3"/>
                </a:solidFill>
                <a:latin typeface="Arial Unicode MS" charset="0"/>
              </a:rPr>
              <a:t>→データは後から</a:t>
            </a:r>
            <a:br>
              <a:rPr kumimoji="0" lang="ja-JP" altLang="en-US" sz="2600" dirty="0">
                <a:solidFill>
                  <a:schemeClr val="accent3"/>
                </a:solidFill>
                <a:latin typeface="Arial Unicode MS" charset="0"/>
              </a:rPr>
            </a:br>
            <a:r>
              <a:rPr kumimoji="0" lang="ja-JP" altLang="en-US" sz="2600" dirty="0">
                <a:solidFill>
                  <a:schemeClr val="accent3"/>
                </a:solidFill>
                <a:latin typeface="Arial Unicode MS" charset="0"/>
              </a:rPr>
              <a:t>    ついてくるものと</a:t>
            </a:r>
            <a:r>
              <a:rPr kumimoji="0" lang="en-US" altLang="ja-JP" sz="2600" dirty="0">
                <a:solidFill>
                  <a:schemeClr val="accent3"/>
                </a:solidFill>
                <a:latin typeface="Arial Unicode MS" charset="0"/>
              </a:rPr>
              <a:t/>
            </a:r>
            <a:br>
              <a:rPr kumimoji="0" lang="en-US" altLang="ja-JP" sz="2600" dirty="0">
                <a:solidFill>
                  <a:schemeClr val="accent3"/>
                </a:solidFill>
                <a:latin typeface="Arial Unicode MS" charset="0"/>
              </a:rPr>
            </a:br>
            <a:r>
              <a:rPr kumimoji="0" lang="en-US" altLang="ja-JP" sz="2600" dirty="0">
                <a:solidFill>
                  <a:schemeClr val="accent3"/>
                </a:solidFill>
                <a:latin typeface="Arial Unicode MS" charset="0"/>
              </a:rPr>
              <a:t>	</a:t>
            </a:r>
            <a:r>
              <a:rPr kumimoji="0" lang="ja-JP" altLang="en-US" sz="2600" dirty="0">
                <a:solidFill>
                  <a:schemeClr val="accent3"/>
                </a:solidFill>
                <a:latin typeface="Arial Unicode MS" charset="0"/>
              </a:rPr>
              <a:t>見てしまう</a:t>
            </a:r>
          </a:p>
        </p:txBody>
      </p:sp>
      <p:sp>
        <p:nvSpPr>
          <p:cNvPr id="7185" name="AutoShape 18"/>
          <p:cNvSpPr>
            <a:spLocks/>
          </p:cNvSpPr>
          <p:nvPr/>
        </p:nvSpPr>
        <p:spPr bwMode="auto">
          <a:xfrm>
            <a:off x="6099175" y="3484563"/>
            <a:ext cx="311150" cy="1073150"/>
          </a:xfrm>
          <a:prstGeom prst="rightBrace">
            <a:avLst>
              <a:gd name="adj1" fmla="val 2874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7186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5BC5271-9F66-CE46-B1EA-36CB845D8FF1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3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情報システムのライフサイクルとデータ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82688"/>
            <a:ext cx="8877300" cy="2266950"/>
          </a:xfrm>
        </p:spPr>
        <p:txBody>
          <a:bodyPr/>
          <a:lstStyle/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情報システムは長期的に利用される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個人		  組織			社会</a:t>
            </a:r>
            <a:br>
              <a:rPr kumimoji="0" lang="ja-JP" altLang="en-US" dirty="0">
                <a:latin typeface="Arial Unicode MS" charset="0"/>
                <a:ea typeface="ＭＳ Ｐゴシック" charset="0"/>
              </a:rPr>
            </a:br>
            <a:r>
              <a:rPr kumimoji="0" lang="ja-JP" altLang="en-US" dirty="0">
                <a:latin typeface="Arial Unicode MS" charset="0"/>
                <a:ea typeface="ＭＳ Ｐゴシック" charset="0"/>
              </a:rPr>
              <a:t>デスクトップ ～ 社内システム ～ 金融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,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行政</a:t>
            </a:r>
          </a:p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システム導入はプログラムの作成だけでは終わらない</a:t>
            </a:r>
          </a:p>
          <a:p>
            <a:pPr lvl="1" eaLnBrk="1" hangingPunct="1"/>
            <a:r>
              <a:rPr kumimoji="0" lang="ja-JP" altLang="en-US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データは継続利用され、規模が拡大し続ける</a:t>
            </a:r>
          </a:p>
        </p:txBody>
      </p:sp>
      <p:graphicFrame>
        <p:nvGraphicFramePr>
          <p:cNvPr id="887093" name="Group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12693"/>
              </p:ext>
            </p:extLst>
          </p:nvPr>
        </p:nvGraphicFramePr>
        <p:xfrm>
          <a:off x="2298700" y="4719638"/>
          <a:ext cx="6494463" cy="1803405"/>
        </p:xfrm>
        <a:graphic>
          <a:graphicData uri="http://schemas.openxmlformats.org/drawingml/2006/table">
            <a:tbl>
              <a:tblPr/>
              <a:tblGrid>
                <a:gridCol w="922338"/>
                <a:gridCol w="889000"/>
                <a:gridCol w="2039937"/>
                <a:gridCol w="803275"/>
                <a:gridCol w="781050"/>
                <a:gridCol w="1058863"/>
              </a:tblGrid>
              <a:tr h="89521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9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93"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42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50" charset="-128"/>
                        <a:ea typeface="ＭＳ Ｐゴシック" pitchFamily="50" charset="-128"/>
                      </a:endParaRPr>
                    </a:p>
                  </a:txBody>
                  <a:tcPr marL="88349" marR="88349" marT="44168" marB="44168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3" name="Text Box 320"/>
          <p:cNvSpPr txBox="1">
            <a:spLocks noChangeArrowheads="1"/>
          </p:cNvSpPr>
          <p:nvPr/>
        </p:nvSpPr>
        <p:spPr bwMode="auto">
          <a:xfrm>
            <a:off x="230188" y="4987925"/>
            <a:ext cx="148748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ja-JP" altLang="en-US" sz="2200" dirty="0">
                <a:solidFill>
                  <a:schemeClr val="accent6"/>
                </a:solidFill>
                <a:latin typeface="Arial Unicode MS" charset="0"/>
              </a:rPr>
              <a:t>データ規模</a:t>
            </a:r>
          </a:p>
        </p:txBody>
      </p:sp>
      <p:sp>
        <p:nvSpPr>
          <p:cNvPr id="8224" name="AutoShape 326"/>
          <p:cNvSpPr>
            <a:spLocks noChangeArrowheads="1"/>
          </p:cNvSpPr>
          <p:nvPr/>
        </p:nvSpPr>
        <p:spPr bwMode="auto">
          <a:xfrm>
            <a:off x="4164013" y="3560763"/>
            <a:ext cx="4608512" cy="647700"/>
          </a:xfrm>
          <a:prstGeom prst="rightArrow">
            <a:avLst>
              <a:gd name="adj1" fmla="val 50000"/>
              <a:gd name="adj2" fmla="val 17788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運用</a:t>
            </a:r>
          </a:p>
        </p:txBody>
      </p:sp>
      <p:sp>
        <p:nvSpPr>
          <p:cNvPr id="8225" name="Line 317"/>
          <p:cNvSpPr>
            <a:spLocks noChangeShapeType="1"/>
          </p:cNvSpPr>
          <p:nvPr/>
        </p:nvSpPr>
        <p:spPr bwMode="auto">
          <a:xfrm flipH="1">
            <a:off x="6951663" y="6226175"/>
            <a:ext cx="774700" cy="282575"/>
          </a:xfrm>
          <a:prstGeom prst="line">
            <a:avLst/>
          </a:prstGeom>
          <a:noFill/>
          <a:ln w="38100">
            <a:solidFill>
              <a:schemeClr val="accent5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26" name="Line 318"/>
          <p:cNvSpPr>
            <a:spLocks noChangeShapeType="1"/>
          </p:cNvSpPr>
          <p:nvPr/>
        </p:nvSpPr>
        <p:spPr bwMode="auto">
          <a:xfrm>
            <a:off x="7740650" y="6229350"/>
            <a:ext cx="1001713" cy="0"/>
          </a:xfrm>
          <a:prstGeom prst="line">
            <a:avLst/>
          </a:prstGeom>
          <a:noFill/>
          <a:ln w="38100">
            <a:solidFill>
              <a:schemeClr val="accent5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27" name="Text Box 322"/>
          <p:cNvSpPr txBox="1">
            <a:spLocks noChangeArrowheads="1"/>
          </p:cNvSpPr>
          <p:nvPr/>
        </p:nvSpPr>
        <p:spPr bwMode="auto">
          <a:xfrm>
            <a:off x="230188" y="6067425"/>
            <a:ext cx="198596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ja-JP" altLang="en-US" sz="2200" dirty="0">
                <a:solidFill>
                  <a:schemeClr val="accent5"/>
                </a:solidFill>
                <a:latin typeface="Arial Unicode MS" charset="0"/>
              </a:rPr>
              <a:t>後継プログラム</a:t>
            </a:r>
          </a:p>
        </p:txBody>
      </p:sp>
      <p:sp>
        <p:nvSpPr>
          <p:cNvPr id="8228" name="AutoShape 327"/>
          <p:cNvSpPr>
            <a:spLocks noChangeArrowheads="1"/>
          </p:cNvSpPr>
          <p:nvPr/>
        </p:nvSpPr>
        <p:spPr bwMode="auto">
          <a:xfrm>
            <a:off x="6170613" y="4059238"/>
            <a:ext cx="766762" cy="647700"/>
          </a:xfrm>
          <a:prstGeom prst="rightArrow">
            <a:avLst>
              <a:gd name="adj1" fmla="val 50000"/>
              <a:gd name="adj2" fmla="val 295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 dirty="0">
                <a:latin typeface="Arial Unicode MS" charset="0"/>
              </a:rPr>
              <a:t>企画</a:t>
            </a:r>
          </a:p>
        </p:txBody>
      </p:sp>
      <p:sp>
        <p:nvSpPr>
          <p:cNvPr id="8229" name="AutoShape 328"/>
          <p:cNvSpPr>
            <a:spLocks noChangeArrowheads="1"/>
          </p:cNvSpPr>
          <p:nvPr/>
        </p:nvSpPr>
        <p:spPr bwMode="auto">
          <a:xfrm>
            <a:off x="6996113" y="4059238"/>
            <a:ext cx="766762" cy="647700"/>
          </a:xfrm>
          <a:prstGeom prst="rightArrow">
            <a:avLst>
              <a:gd name="adj1" fmla="val 50000"/>
              <a:gd name="adj2" fmla="val 295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>
                <a:latin typeface="Arial Unicode MS" charset="0"/>
              </a:rPr>
              <a:t>開発</a:t>
            </a:r>
          </a:p>
        </p:txBody>
      </p:sp>
      <p:sp>
        <p:nvSpPr>
          <p:cNvPr id="8230" name="Line 316"/>
          <p:cNvSpPr>
            <a:spLocks noChangeShapeType="1"/>
          </p:cNvSpPr>
          <p:nvPr/>
        </p:nvSpPr>
        <p:spPr bwMode="auto">
          <a:xfrm>
            <a:off x="7710488" y="5664200"/>
            <a:ext cx="187325" cy="393700"/>
          </a:xfrm>
          <a:prstGeom prst="line">
            <a:avLst/>
          </a:prstGeom>
          <a:noFill/>
          <a:ln w="38100">
            <a:solidFill>
              <a:schemeClr val="accent4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31" name="Line 310"/>
          <p:cNvSpPr>
            <a:spLocks noChangeShapeType="1"/>
          </p:cNvSpPr>
          <p:nvPr/>
        </p:nvSpPr>
        <p:spPr bwMode="auto">
          <a:xfrm flipV="1">
            <a:off x="3195638" y="5807075"/>
            <a:ext cx="939800" cy="247650"/>
          </a:xfrm>
          <a:prstGeom prst="line">
            <a:avLst/>
          </a:prstGeom>
          <a:noFill/>
          <a:ln w="38100">
            <a:solidFill>
              <a:schemeClr val="accent4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32" name="Line 311"/>
          <p:cNvSpPr>
            <a:spLocks noChangeShapeType="1"/>
          </p:cNvSpPr>
          <p:nvPr/>
        </p:nvSpPr>
        <p:spPr bwMode="auto">
          <a:xfrm flipV="1">
            <a:off x="4549775" y="5726113"/>
            <a:ext cx="285750" cy="74612"/>
          </a:xfrm>
          <a:prstGeom prst="line">
            <a:avLst/>
          </a:prstGeom>
          <a:noFill/>
          <a:ln w="38100">
            <a:solidFill>
              <a:schemeClr val="accent4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33" name="Line 312"/>
          <p:cNvSpPr>
            <a:spLocks noChangeShapeType="1"/>
          </p:cNvSpPr>
          <p:nvPr/>
        </p:nvSpPr>
        <p:spPr bwMode="auto">
          <a:xfrm>
            <a:off x="4111625" y="5807075"/>
            <a:ext cx="444500" cy="0"/>
          </a:xfrm>
          <a:prstGeom prst="line">
            <a:avLst/>
          </a:prstGeom>
          <a:noFill/>
          <a:ln w="38100">
            <a:solidFill>
              <a:schemeClr val="accent4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34" name="Line 313"/>
          <p:cNvSpPr>
            <a:spLocks noChangeShapeType="1"/>
          </p:cNvSpPr>
          <p:nvPr/>
        </p:nvSpPr>
        <p:spPr bwMode="auto">
          <a:xfrm>
            <a:off x="4835525" y="5730875"/>
            <a:ext cx="444500" cy="0"/>
          </a:xfrm>
          <a:prstGeom prst="line">
            <a:avLst/>
          </a:prstGeom>
          <a:noFill/>
          <a:ln w="38100">
            <a:solidFill>
              <a:schemeClr val="accent4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35" name="Line 314"/>
          <p:cNvSpPr>
            <a:spLocks noChangeShapeType="1"/>
          </p:cNvSpPr>
          <p:nvPr/>
        </p:nvSpPr>
        <p:spPr bwMode="auto">
          <a:xfrm>
            <a:off x="5572125" y="5667375"/>
            <a:ext cx="2162175" cy="0"/>
          </a:xfrm>
          <a:prstGeom prst="line">
            <a:avLst/>
          </a:prstGeom>
          <a:noFill/>
          <a:ln w="38100">
            <a:solidFill>
              <a:schemeClr val="accent4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36" name="Line 315"/>
          <p:cNvSpPr>
            <a:spLocks noChangeShapeType="1"/>
          </p:cNvSpPr>
          <p:nvPr/>
        </p:nvSpPr>
        <p:spPr bwMode="auto">
          <a:xfrm flipV="1">
            <a:off x="5270500" y="5668963"/>
            <a:ext cx="311150" cy="63500"/>
          </a:xfrm>
          <a:prstGeom prst="line">
            <a:avLst/>
          </a:prstGeom>
          <a:noFill/>
          <a:ln w="38100">
            <a:solidFill>
              <a:schemeClr val="accent4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37" name="Text Box 321"/>
          <p:cNvSpPr txBox="1">
            <a:spLocks noChangeArrowheads="1"/>
          </p:cNvSpPr>
          <p:nvPr/>
        </p:nvSpPr>
        <p:spPr bwMode="auto">
          <a:xfrm>
            <a:off x="230188" y="5584825"/>
            <a:ext cx="198596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0" lang="ja-JP" altLang="en-US" sz="2200" dirty="0">
                <a:solidFill>
                  <a:schemeClr val="accent4"/>
                </a:solidFill>
                <a:latin typeface="Arial Unicode MS" charset="0"/>
              </a:rPr>
              <a:t>初期プログラム</a:t>
            </a:r>
          </a:p>
        </p:txBody>
      </p:sp>
      <p:sp>
        <p:nvSpPr>
          <p:cNvPr id="8238" name="AutoShape 323"/>
          <p:cNvSpPr>
            <a:spLocks noChangeArrowheads="1"/>
          </p:cNvSpPr>
          <p:nvPr/>
        </p:nvSpPr>
        <p:spPr bwMode="auto">
          <a:xfrm>
            <a:off x="2335213" y="4059238"/>
            <a:ext cx="852487" cy="647700"/>
          </a:xfrm>
          <a:prstGeom prst="rightArrow">
            <a:avLst>
              <a:gd name="adj1" fmla="val 50000"/>
              <a:gd name="adj2" fmla="val 3290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 dirty="0">
                <a:latin typeface="Arial Unicode MS" charset="0"/>
              </a:rPr>
              <a:t>企画</a:t>
            </a:r>
          </a:p>
        </p:txBody>
      </p:sp>
      <p:sp>
        <p:nvSpPr>
          <p:cNvPr id="8239" name="AutoShape 325"/>
          <p:cNvSpPr>
            <a:spLocks noChangeArrowheads="1"/>
          </p:cNvSpPr>
          <p:nvPr/>
        </p:nvSpPr>
        <p:spPr bwMode="auto">
          <a:xfrm>
            <a:off x="3236913" y="4059238"/>
            <a:ext cx="852487" cy="647700"/>
          </a:xfrm>
          <a:prstGeom prst="rightArrow">
            <a:avLst>
              <a:gd name="adj1" fmla="val 50000"/>
              <a:gd name="adj2" fmla="val 3290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 sz="2200" dirty="0">
                <a:latin typeface="Arial Unicode MS" charset="0"/>
              </a:rPr>
              <a:t>開発</a:t>
            </a:r>
          </a:p>
        </p:txBody>
      </p:sp>
      <p:sp>
        <p:nvSpPr>
          <p:cNvPr id="8240" name="AutoShape 330"/>
          <p:cNvSpPr>
            <a:spLocks noChangeArrowheads="1"/>
          </p:cNvSpPr>
          <p:nvPr/>
        </p:nvSpPr>
        <p:spPr bwMode="auto">
          <a:xfrm>
            <a:off x="4491038" y="4059238"/>
            <a:ext cx="285750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 sz="2200">
              <a:latin typeface="Arial Unicode MS" charset="0"/>
            </a:endParaRPr>
          </a:p>
        </p:txBody>
      </p:sp>
      <p:sp>
        <p:nvSpPr>
          <p:cNvPr id="8241" name="AutoShape 331"/>
          <p:cNvSpPr>
            <a:spLocks noChangeArrowheads="1"/>
          </p:cNvSpPr>
          <p:nvPr/>
        </p:nvSpPr>
        <p:spPr bwMode="auto">
          <a:xfrm>
            <a:off x="5316538" y="4059238"/>
            <a:ext cx="285750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 sz="2200">
              <a:latin typeface="Arial Unicode MS" charset="0"/>
            </a:endParaRPr>
          </a:p>
        </p:txBody>
      </p:sp>
      <p:sp>
        <p:nvSpPr>
          <p:cNvPr id="8242" name="Text Box 332"/>
          <p:cNvSpPr txBox="1">
            <a:spLocks noChangeArrowheads="1"/>
          </p:cNvSpPr>
          <p:nvPr/>
        </p:nvSpPr>
        <p:spPr bwMode="auto">
          <a:xfrm>
            <a:off x="4664075" y="4164013"/>
            <a:ext cx="7366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49" tIns="44175" rIns="88349" bIns="44175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 sz="2200">
                <a:solidFill>
                  <a:schemeClr val="tx1"/>
                </a:solidFill>
                <a:latin typeface="Arial Unicode MS" charset="0"/>
              </a:rPr>
              <a:t>保守</a:t>
            </a:r>
          </a:p>
        </p:txBody>
      </p:sp>
      <p:sp>
        <p:nvSpPr>
          <p:cNvPr id="8243" name="Line 319"/>
          <p:cNvSpPr>
            <a:spLocks noChangeShapeType="1"/>
          </p:cNvSpPr>
          <p:nvPr/>
        </p:nvSpPr>
        <p:spPr bwMode="auto">
          <a:xfrm flipV="1">
            <a:off x="3611563" y="4929188"/>
            <a:ext cx="4095750" cy="688975"/>
          </a:xfrm>
          <a:prstGeom prst="line">
            <a:avLst/>
          </a:prstGeom>
          <a:noFill/>
          <a:ln w="38100">
            <a:solidFill>
              <a:schemeClr val="accent6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44" name="Line 341"/>
          <p:cNvSpPr>
            <a:spLocks noChangeShapeType="1"/>
          </p:cNvSpPr>
          <p:nvPr/>
        </p:nvSpPr>
        <p:spPr bwMode="auto">
          <a:xfrm flipV="1">
            <a:off x="7691438" y="4733925"/>
            <a:ext cx="1096962" cy="193675"/>
          </a:xfrm>
          <a:prstGeom prst="line">
            <a:avLst/>
          </a:prstGeom>
          <a:noFill/>
          <a:ln w="38100">
            <a:solidFill>
              <a:schemeClr val="accent6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8245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9AEAE48-8A31-EF40-BFD5-83744D4548A2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4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情報システム規模の拡大とデータ管理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プログラムごとに個別にデータを管理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データ構造は適切か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データに不整合が発生しないように管理できるか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システム障害でデータが破損しないか</a:t>
            </a:r>
          </a:p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複数のプログラムでデータを共有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データは再利用可能になっているか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同時利用によりデータの一貫性に問題を生じさせないか</a:t>
            </a:r>
          </a:p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社内システム統合や合併に伴う</a:t>
            </a:r>
            <a:br>
              <a:rPr kumimoji="0" lang="ja-JP" altLang="en-US" dirty="0">
                <a:latin typeface="Arial Unicode MS" charset="0"/>
                <a:ea typeface="ＭＳ Ｐゴシック" charset="0"/>
              </a:rPr>
            </a:br>
            <a:r>
              <a:rPr kumimoji="0" lang="ja-JP" altLang="en-US" dirty="0">
                <a:latin typeface="Arial Unicode MS" charset="0"/>
                <a:ea typeface="ＭＳ Ｐゴシック" charset="0"/>
              </a:rPr>
              <a:t>システム統合で既存のデータを統合</a:t>
            </a:r>
            <a:endParaRPr kumimoji="0" lang="ja-JP" altLang="en-US" dirty="0">
              <a:solidFill>
                <a:schemeClr val="folHlink"/>
              </a:solidFill>
              <a:latin typeface="Arial Unicode MS" charset="0"/>
              <a:ea typeface="ＭＳ Ｐゴシック" charset="0"/>
            </a:endParaRP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データ構造の違いをどのように解消するか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データ内容の違いをどのように解消するか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プログラムとデータの組合せが複雑にならないか</a:t>
            </a:r>
          </a:p>
        </p:txBody>
      </p:sp>
      <p:grpSp>
        <p:nvGrpSpPr>
          <p:cNvPr id="9219" name="Group 4"/>
          <p:cNvGrpSpPr>
            <a:grpSpLocks/>
          </p:cNvGrpSpPr>
          <p:nvPr/>
        </p:nvGrpSpPr>
        <p:grpSpPr bwMode="auto">
          <a:xfrm>
            <a:off x="7353300" y="1284288"/>
            <a:ext cx="1133475" cy="831850"/>
            <a:chOff x="4356" y="809"/>
            <a:chExt cx="714" cy="524"/>
          </a:xfrm>
        </p:grpSpPr>
        <p:sp>
          <p:nvSpPr>
            <p:cNvPr id="9242" name="AutoShape 5"/>
            <p:cNvSpPr>
              <a:spLocks noChangeArrowheads="1"/>
            </p:cNvSpPr>
            <p:nvPr/>
          </p:nvSpPr>
          <p:spPr bwMode="auto">
            <a:xfrm>
              <a:off x="4356" y="1081"/>
              <a:ext cx="309" cy="25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6C2DC"/>
                </a:gs>
                <a:gs pos="50000">
                  <a:srgbClr val="E6E1FF"/>
                </a:gs>
                <a:gs pos="100000">
                  <a:srgbClr val="C6C2DC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sp>
          <p:nvSpPr>
            <p:cNvPr id="9243" name="Rectangle 6"/>
            <p:cNvSpPr>
              <a:spLocks noChangeArrowheads="1"/>
            </p:cNvSpPr>
            <p:nvPr/>
          </p:nvSpPr>
          <p:spPr bwMode="auto">
            <a:xfrm>
              <a:off x="4369" y="809"/>
              <a:ext cx="283" cy="16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cxnSp>
          <p:nvCxnSpPr>
            <p:cNvPr id="9244" name="AutoShape 7"/>
            <p:cNvCxnSpPr>
              <a:cxnSpLocks noChangeShapeType="1"/>
              <a:stCxn id="9243" idx="2"/>
              <a:endCxn id="9242" idx="1"/>
            </p:cNvCxnSpPr>
            <p:nvPr/>
          </p:nvCxnSpPr>
          <p:spPr bwMode="auto">
            <a:xfrm>
              <a:off x="4511" y="978"/>
              <a:ext cx="0" cy="1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5" name="AutoShape 8"/>
            <p:cNvSpPr>
              <a:spLocks noChangeArrowheads="1"/>
            </p:cNvSpPr>
            <p:nvPr/>
          </p:nvSpPr>
          <p:spPr bwMode="auto">
            <a:xfrm>
              <a:off x="4761" y="1081"/>
              <a:ext cx="309" cy="25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6C2DC"/>
                </a:gs>
                <a:gs pos="50000">
                  <a:srgbClr val="E6E1FF"/>
                </a:gs>
                <a:gs pos="100000">
                  <a:srgbClr val="C6C2DC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sp>
          <p:nvSpPr>
            <p:cNvPr id="9246" name="Rectangle 9"/>
            <p:cNvSpPr>
              <a:spLocks noChangeArrowheads="1"/>
            </p:cNvSpPr>
            <p:nvPr/>
          </p:nvSpPr>
          <p:spPr bwMode="auto">
            <a:xfrm>
              <a:off x="4774" y="809"/>
              <a:ext cx="283" cy="16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cxnSp>
          <p:nvCxnSpPr>
            <p:cNvPr id="9247" name="AutoShape 10"/>
            <p:cNvCxnSpPr>
              <a:cxnSpLocks noChangeShapeType="1"/>
              <a:stCxn id="9246" idx="2"/>
              <a:endCxn id="9245" idx="1"/>
            </p:cNvCxnSpPr>
            <p:nvPr/>
          </p:nvCxnSpPr>
          <p:spPr bwMode="auto">
            <a:xfrm>
              <a:off x="4916" y="978"/>
              <a:ext cx="0" cy="1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7059613" y="4622800"/>
            <a:ext cx="1722437" cy="1282700"/>
            <a:chOff x="4391" y="2864"/>
            <a:chExt cx="1085" cy="808"/>
          </a:xfrm>
        </p:grpSpPr>
        <p:sp>
          <p:nvSpPr>
            <p:cNvPr id="9230" name="AutoShape 12"/>
            <p:cNvSpPr>
              <a:spLocks noChangeArrowheads="1"/>
            </p:cNvSpPr>
            <p:nvPr/>
          </p:nvSpPr>
          <p:spPr bwMode="auto">
            <a:xfrm>
              <a:off x="4507" y="3230"/>
              <a:ext cx="309" cy="25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6C2DC"/>
                </a:gs>
                <a:gs pos="50000">
                  <a:srgbClr val="E6E1FF"/>
                </a:gs>
                <a:gs pos="100000">
                  <a:srgbClr val="C6C2DC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sp>
          <p:nvSpPr>
            <p:cNvPr id="9231" name="Rectangle 13"/>
            <p:cNvSpPr>
              <a:spLocks noChangeArrowheads="1"/>
            </p:cNvSpPr>
            <p:nvPr/>
          </p:nvSpPr>
          <p:spPr bwMode="auto">
            <a:xfrm>
              <a:off x="4792" y="2864"/>
              <a:ext cx="283" cy="16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cxnSp>
          <p:nvCxnSpPr>
            <p:cNvPr id="9232" name="AutoShape 14"/>
            <p:cNvCxnSpPr>
              <a:cxnSpLocks noChangeShapeType="1"/>
              <a:stCxn id="9231" idx="2"/>
              <a:endCxn id="9230" idx="1"/>
            </p:cNvCxnSpPr>
            <p:nvPr/>
          </p:nvCxnSpPr>
          <p:spPr bwMode="auto">
            <a:xfrm flipH="1">
              <a:off x="4662" y="3033"/>
              <a:ext cx="272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3" name="AutoShape 15"/>
            <p:cNvSpPr>
              <a:spLocks noChangeArrowheads="1"/>
            </p:cNvSpPr>
            <p:nvPr/>
          </p:nvSpPr>
          <p:spPr bwMode="auto">
            <a:xfrm>
              <a:off x="5060" y="3230"/>
              <a:ext cx="309" cy="25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6C2DC"/>
                </a:gs>
                <a:gs pos="50000">
                  <a:srgbClr val="E6E1FF"/>
                </a:gs>
                <a:gs pos="100000">
                  <a:srgbClr val="C6C2DC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sp>
          <p:nvSpPr>
            <p:cNvPr id="9234" name="Rectangle 16"/>
            <p:cNvSpPr>
              <a:spLocks noChangeArrowheads="1"/>
            </p:cNvSpPr>
            <p:nvPr/>
          </p:nvSpPr>
          <p:spPr bwMode="auto">
            <a:xfrm>
              <a:off x="5193" y="2864"/>
              <a:ext cx="283" cy="16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cxnSp>
          <p:nvCxnSpPr>
            <p:cNvPr id="9235" name="AutoShape 17"/>
            <p:cNvCxnSpPr>
              <a:cxnSpLocks noChangeShapeType="1"/>
              <a:stCxn id="9234" idx="2"/>
              <a:endCxn id="9233" idx="1"/>
            </p:cNvCxnSpPr>
            <p:nvPr/>
          </p:nvCxnSpPr>
          <p:spPr bwMode="auto">
            <a:xfrm flipH="1">
              <a:off x="5215" y="3033"/>
              <a:ext cx="120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6" name="Rectangle 18"/>
            <p:cNvSpPr>
              <a:spLocks noChangeArrowheads="1"/>
            </p:cNvSpPr>
            <p:nvPr/>
          </p:nvSpPr>
          <p:spPr bwMode="auto">
            <a:xfrm>
              <a:off x="4391" y="2864"/>
              <a:ext cx="283" cy="16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cxnSp>
          <p:nvCxnSpPr>
            <p:cNvPr id="9237" name="AutoShape 19"/>
            <p:cNvCxnSpPr>
              <a:cxnSpLocks noChangeShapeType="1"/>
              <a:stCxn id="9234" idx="2"/>
              <a:endCxn id="9230" idx="1"/>
            </p:cNvCxnSpPr>
            <p:nvPr/>
          </p:nvCxnSpPr>
          <p:spPr bwMode="auto">
            <a:xfrm flipH="1">
              <a:off x="4662" y="3033"/>
              <a:ext cx="673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AutoShape 20"/>
            <p:cNvCxnSpPr>
              <a:cxnSpLocks noChangeShapeType="1"/>
              <a:stCxn id="9236" idx="2"/>
              <a:endCxn id="9230" idx="1"/>
            </p:cNvCxnSpPr>
            <p:nvPr/>
          </p:nvCxnSpPr>
          <p:spPr bwMode="auto">
            <a:xfrm>
              <a:off x="4533" y="3033"/>
              <a:ext cx="129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21"/>
            <p:cNvCxnSpPr>
              <a:cxnSpLocks noChangeShapeType="1"/>
              <a:stCxn id="9231" idx="2"/>
              <a:endCxn id="9233" idx="1"/>
            </p:cNvCxnSpPr>
            <p:nvPr/>
          </p:nvCxnSpPr>
          <p:spPr bwMode="auto">
            <a:xfrm>
              <a:off x="4934" y="3033"/>
              <a:ext cx="281" cy="1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0" name="AutoShape 22"/>
            <p:cNvSpPr>
              <a:spLocks noChangeArrowheads="1"/>
            </p:cNvSpPr>
            <p:nvPr/>
          </p:nvSpPr>
          <p:spPr bwMode="auto">
            <a:xfrm>
              <a:off x="4863" y="3284"/>
              <a:ext cx="158" cy="150"/>
            </a:xfrm>
            <a:prstGeom prst="leftRightArrow">
              <a:avLst>
                <a:gd name="adj1" fmla="val 50000"/>
                <a:gd name="adj2" fmla="val 21067"/>
              </a:avLst>
            </a:prstGeom>
            <a:solidFill>
              <a:srgbClr val="FEAD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sp>
          <p:nvSpPr>
            <p:cNvPr id="9241" name="Text Box 23"/>
            <p:cNvSpPr txBox="1">
              <a:spLocks noChangeArrowheads="1"/>
            </p:cNvSpPr>
            <p:nvPr/>
          </p:nvSpPr>
          <p:spPr bwMode="auto">
            <a:xfrm>
              <a:off x="4602" y="3443"/>
              <a:ext cx="70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349" tIns="44175" rIns="88349" bIns="44175">
              <a:spAutoFit/>
            </a:bodyPr>
            <a:lstStyle>
              <a:lvl1pPr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ja-JP" altLang="en-US" sz="1800">
                  <a:solidFill>
                    <a:schemeClr val="tx1"/>
                  </a:solidFill>
                  <a:latin typeface="Arial Unicode MS" charset="0"/>
                </a:rPr>
                <a:t>ミスマッチ</a:t>
              </a:r>
            </a:p>
          </p:txBody>
        </p:sp>
      </p:grpSp>
      <p:grpSp>
        <p:nvGrpSpPr>
          <p:cNvPr id="9221" name="Group 24"/>
          <p:cNvGrpSpPr>
            <a:grpSpLocks/>
          </p:cNvGrpSpPr>
          <p:nvPr/>
        </p:nvGrpSpPr>
        <p:grpSpPr bwMode="auto">
          <a:xfrm>
            <a:off x="7246938" y="2643188"/>
            <a:ext cx="1346200" cy="1190625"/>
            <a:chOff x="4509" y="1665"/>
            <a:chExt cx="848" cy="750"/>
          </a:xfrm>
        </p:grpSpPr>
        <p:sp>
          <p:nvSpPr>
            <p:cNvPr id="9223" name="Rectangle 25"/>
            <p:cNvSpPr>
              <a:spLocks noChangeArrowheads="1"/>
            </p:cNvSpPr>
            <p:nvPr/>
          </p:nvSpPr>
          <p:spPr bwMode="auto">
            <a:xfrm>
              <a:off x="4509" y="1891"/>
              <a:ext cx="283" cy="16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cxnSp>
          <p:nvCxnSpPr>
            <p:cNvPr id="9224" name="AutoShape 26"/>
            <p:cNvCxnSpPr>
              <a:cxnSpLocks noChangeShapeType="1"/>
              <a:stCxn id="9223" idx="2"/>
              <a:endCxn id="9225" idx="1"/>
            </p:cNvCxnSpPr>
            <p:nvPr/>
          </p:nvCxnSpPr>
          <p:spPr bwMode="auto">
            <a:xfrm>
              <a:off x="4651" y="2060"/>
              <a:ext cx="283" cy="1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5" name="AutoShape 27"/>
            <p:cNvSpPr>
              <a:spLocks noChangeArrowheads="1"/>
            </p:cNvSpPr>
            <p:nvPr/>
          </p:nvSpPr>
          <p:spPr bwMode="auto">
            <a:xfrm>
              <a:off x="4779" y="2163"/>
              <a:ext cx="309" cy="25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C6C2DC"/>
                </a:gs>
                <a:gs pos="50000">
                  <a:srgbClr val="E6E1FF"/>
                </a:gs>
                <a:gs pos="100000">
                  <a:srgbClr val="C6C2DC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sp>
          <p:nvSpPr>
            <p:cNvPr id="9226" name="Rectangle 28"/>
            <p:cNvSpPr>
              <a:spLocks noChangeArrowheads="1"/>
            </p:cNvSpPr>
            <p:nvPr/>
          </p:nvSpPr>
          <p:spPr bwMode="auto">
            <a:xfrm>
              <a:off x="5074" y="1891"/>
              <a:ext cx="283" cy="16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cxnSp>
          <p:nvCxnSpPr>
            <p:cNvPr id="9227" name="AutoShape 29"/>
            <p:cNvCxnSpPr>
              <a:cxnSpLocks noChangeShapeType="1"/>
              <a:stCxn id="9226" idx="2"/>
              <a:endCxn id="9225" idx="1"/>
            </p:cNvCxnSpPr>
            <p:nvPr/>
          </p:nvCxnSpPr>
          <p:spPr bwMode="auto">
            <a:xfrm flipH="1">
              <a:off x="4934" y="2060"/>
              <a:ext cx="282" cy="10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8" name="AutoShape 30"/>
            <p:cNvSpPr>
              <a:spLocks noChangeArrowheads="1"/>
            </p:cNvSpPr>
            <p:nvPr/>
          </p:nvSpPr>
          <p:spPr bwMode="auto">
            <a:xfrm>
              <a:off x="4850" y="1910"/>
              <a:ext cx="158" cy="150"/>
            </a:xfrm>
            <a:prstGeom prst="leftRightArrow">
              <a:avLst>
                <a:gd name="adj1" fmla="val 50000"/>
                <a:gd name="adj2" fmla="val 21067"/>
              </a:avLst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349" tIns="44175" rIns="88349" bIns="44175" anchor="ctr"/>
            <a:lstStyle/>
            <a:p>
              <a:endParaRPr lang="ja-JP" altLang="en-US"/>
            </a:p>
          </p:txBody>
        </p:sp>
        <p:sp>
          <p:nvSpPr>
            <p:cNvPr id="9229" name="Text Box 31"/>
            <p:cNvSpPr txBox="1">
              <a:spLocks noChangeArrowheads="1"/>
            </p:cNvSpPr>
            <p:nvPr/>
          </p:nvSpPr>
          <p:spPr bwMode="auto">
            <a:xfrm>
              <a:off x="4742" y="1665"/>
              <a:ext cx="40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349" tIns="44175" rIns="88349" bIns="44175">
              <a:spAutoFit/>
            </a:bodyPr>
            <a:lstStyle>
              <a:lvl1pPr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00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ja-JP" altLang="en-US" sz="1800">
                  <a:solidFill>
                    <a:schemeClr val="tx1"/>
                  </a:solidFill>
                  <a:latin typeface="Arial Unicode MS" charset="0"/>
                </a:rPr>
                <a:t>競合</a:t>
              </a:r>
            </a:p>
          </p:txBody>
        </p:sp>
      </p:grpSp>
      <p:sp>
        <p:nvSpPr>
          <p:cNvPr id="9222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CD50016-407F-6247-9ECE-122F098690A5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5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88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情報処理技術分野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プログラムだけではなくデータも大切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!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ソフトウェア工学</a:t>
            </a:r>
          </a:p>
          <a:p>
            <a:pPr lvl="2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開発環境</a:t>
            </a:r>
          </a:p>
          <a:p>
            <a:pPr lvl="2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開発手法</a:t>
            </a:r>
          </a:p>
          <a:p>
            <a:pPr lvl="2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プロジェクト管理など</a:t>
            </a:r>
          </a:p>
          <a:p>
            <a:pPr lvl="1" eaLnBrk="1" hangingPunct="1"/>
            <a:r>
              <a:rPr kumimoji="0" lang="ja-JP" altLang="en-US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データ工学 </a:t>
            </a:r>
            <a:r>
              <a:rPr kumimoji="0" lang="en-US" altLang="ja-JP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(</a:t>
            </a:r>
            <a:r>
              <a:rPr kumimoji="0" lang="ja-JP" altLang="en-US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データベース</a:t>
            </a:r>
            <a:r>
              <a:rPr kumimoji="0" lang="en-US" altLang="ja-JP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)</a:t>
            </a:r>
          </a:p>
          <a:p>
            <a:pPr lvl="2" eaLnBrk="1" hangingPunct="1"/>
            <a:r>
              <a:rPr kumimoji="0" lang="ja-JP" altLang="en-US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データモデル・設計</a:t>
            </a:r>
          </a:p>
          <a:p>
            <a:pPr lvl="2" eaLnBrk="1" hangingPunct="1"/>
            <a:r>
              <a:rPr kumimoji="0" lang="ja-JP" altLang="en-US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汎用的なデータ管理・処理・保全など</a:t>
            </a:r>
          </a:p>
          <a:p>
            <a:pPr lvl="2" eaLnBrk="1" hangingPunct="1"/>
            <a:r>
              <a:rPr kumimoji="0" lang="ja-JP" altLang="en-US" dirty="0">
                <a:solidFill>
                  <a:schemeClr val="accent3"/>
                </a:solidFill>
                <a:latin typeface="Arial Unicode MS" charset="0"/>
                <a:ea typeface="ＭＳ Ｐゴシック" charset="0"/>
              </a:rPr>
              <a:t>多様かつ膨大なデータの応用</a:t>
            </a:r>
          </a:p>
          <a:p>
            <a:pPr lvl="2" eaLnBrk="1" hangingPunct="1"/>
            <a:endParaRPr kumimoji="0" lang="ja-JP" altLang="en-US" dirty="0">
              <a:latin typeface="Arial Unicode MS" charset="0"/>
              <a:ea typeface="ＭＳ Ｐゴシック" charset="0"/>
            </a:endParaRPr>
          </a:p>
          <a:p>
            <a:pPr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その他、情報システムは総体として考えるべき</a:t>
            </a:r>
          </a:p>
          <a:p>
            <a:pPr lvl="1" eaLnBrk="1" hangingPunct="1"/>
            <a:r>
              <a:rPr kumimoji="0" lang="ja-JP" altLang="en-US" dirty="0">
                <a:latin typeface="Arial Unicode MS" charset="0"/>
                <a:ea typeface="ＭＳ Ｐゴシック" charset="0"/>
              </a:rPr>
              <a:t>プラットフォーム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,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ユーザインタフェース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,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業務との一貫性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, </a:t>
            </a:r>
            <a:br>
              <a:rPr kumimoji="0" lang="en-US" altLang="ja-JP" dirty="0">
                <a:latin typeface="Arial Unicode MS" charset="0"/>
                <a:ea typeface="ＭＳ Ｐゴシック" charset="0"/>
              </a:rPr>
            </a:br>
            <a:r>
              <a:rPr kumimoji="0" lang="ja-JP" altLang="en-US" dirty="0">
                <a:latin typeface="Arial Unicode MS" charset="0"/>
                <a:ea typeface="ＭＳ Ｐゴシック" charset="0"/>
              </a:rPr>
              <a:t>業務プロセス 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(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人間系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)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との連携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, </a:t>
            </a:r>
            <a:r>
              <a:rPr kumimoji="0" lang="ja-JP" altLang="en-US" dirty="0">
                <a:latin typeface="Arial Unicode MS" charset="0"/>
                <a:ea typeface="ＭＳ Ｐゴシック" charset="0"/>
              </a:rPr>
              <a:t>ビジネスモデル</a:t>
            </a:r>
            <a:r>
              <a:rPr kumimoji="0" lang="en-US" altLang="ja-JP" dirty="0">
                <a:latin typeface="Arial Unicode MS" charset="0"/>
                <a:ea typeface="ＭＳ Ｐゴシック" charset="0"/>
              </a:rPr>
              <a:t>, ...</a:t>
            </a:r>
          </a:p>
        </p:txBody>
      </p:sp>
      <p:sp>
        <p:nvSpPr>
          <p:cNvPr id="10243" name="AutoShape 5"/>
          <p:cNvSpPr>
            <a:spLocks noChangeArrowheads="1"/>
          </p:cNvSpPr>
          <p:nvPr/>
        </p:nvSpPr>
        <p:spPr bwMode="auto">
          <a:xfrm>
            <a:off x="5299075" y="2862263"/>
            <a:ext cx="3781425" cy="117475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8349" tIns="44175" rIns="88349" bIns="44175" anchor="ctr"/>
          <a:lstStyle/>
          <a:p>
            <a:r>
              <a:rPr lang="ja-JP" altLang="en-US" sz="2200">
                <a:solidFill>
                  <a:schemeClr val="tx1"/>
                </a:solidFill>
                <a:latin typeface="Arial Unicode MS" charset="0"/>
              </a:rPr>
              <a:t>データベース技術をはじめ、</a:t>
            </a:r>
            <a:br>
              <a:rPr lang="ja-JP" altLang="en-US" sz="2200">
                <a:solidFill>
                  <a:schemeClr val="tx1"/>
                </a:solidFill>
                <a:latin typeface="Arial Unicode MS" charset="0"/>
              </a:rPr>
            </a:br>
            <a:r>
              <a:rPr lang="ja-JP" altLang="en-US" sz="2200">
                <a:solidFill>
                  <a:schemeClr val="tx1"/>
                </a:solidFill>
                <a:latin typeface="Arial Unicode MS" charset="0"/>
              </a:rPr>
              <a:t>より広くデータの観点から</a:t>
            </a:r>
            <a:br>
              <a:rPr lang="ja-JP" altLang="en-US" sz="2200">
                <a:solidFill>
                  <a:schemeClr val="tx1"/>
                </a:solidFill>
                <a:latin typeface="Arial Unicode MS" charset="0"/>
              </a:rPr>
            </a:br>
            <a:r>
              <a:rPr lang="ja-JP" altLang="en-US" sz="2200">
                <a:solidFill>
                  <a:schemeClr val="tx1"/>
                </a:solidFill>
                <a:latin typeface="Arial Unicode MS" charset="0"/>
              </a:rPr>
              <a:t>情報システムを捉える技術群</a:t>
            </a:r>
            <a:endParaRPr lang="ja-JP" altLang="en-US" sz="2200">
              <a:latin typeface="Arial Unicode MS" charset="0"/>
            </a:endParaRPr>
          </a:p>
        </p:txBody>
      </p:sp>
      <p:sp>
        <p:nvSpPr>
          <p:cNvPr id="10244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33278DE-5E0B-4C40-A0DA-72F9D051C684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6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データベースの基本概念</a:t>
            </a:r>
          </a:p>
        </p:txBody>
      </p:sp>
      <p:sp>
        <p:nvSpPr>
          <p:cNvPr id="1126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kumimoji="0" lang="ja-JP" altLang="en-US">
              <a:latin typeface="Arial Unicode M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89" name="AutoShape 2"/>
          <p:cNvCxnSpPr>
            <a:cxnSpLocks noChangeShapeType="1"/>
            <a:stCxn id="12299" idx="3"/>
            <a:endCxn id="12295" idx="3"/>
          </p:cNvCxnSpPr>
          <p:nvPr/>
        </p:nvCxnSpPr>
        <p:spPr bwMode="auto">
          <a:xfrm>
            <a:off x="4373563" y="5437188"/>
            <a:ext cx="208915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0" name="AutoShape 3"/>
          <p:cNvCxnSpPr>
            <a:cxnSpLocks noChangeShapeType="1"/>
            <a:stCxn id="12300" idx="3"/>
            <a:endCxn id="12295" idx="3"/>
          </p:cNvCxnSpPr>
          <p:nvPr/>
        </p:nvCxnSpPr>
        <p:spPr bwMode="auto">
          <a:xfrm flipV="1">
            <a:off x="4821238" y="5757863"/>
            <a:ext cx="1641475" cy="444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1" name="AutoShape 4"/>
          <p:cNvSpPr>
            <a:spLocks noChangeArrowheads="1"/>
          </p:cNvSpPr>
          <p:nvPr/>
        </p:nvSpPr>
        <p:spPr bwMode="auto">
          <a:xfrm>
            <a:off x="5035550" y="5108575"/>
            <a:ext cx="3475038" cy="1292225"/>
          </a:xfrm>
          <a:prstGeom prst="roundRect">
            <a:avLst>
              <a:gd name="adj" fmla="val 16667"/>
            </a:avLst>
          </a:prstGeom>
          <a:solidFill>
            <a:srgbClr val="FFFFE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b" anchorCtr="1"/>
          <a:lstStyle/>
          <a:p>
            <a:r>
              <a:rPr lang="en-US" altLang="ja-JP">
                <a:latin typeface="Arial Unicode MS" charset="0"/>
              </a:rPr>
              <a:t>  DBS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「データベース」</a:t>
            </a:r>
          </a:p>
        </p:txBody>
      </p:sp>
      <p:sp>
        <p:nvSpPr>
          <p:cNvPr id="12293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1182688"/>
            <a:ext cx="8877300" cy="3662362"/>
          </a:xfrm>
        </p:spPr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 (DB)</a:t>
            </a:r>
            <a:endParaRPr kumimoji="0" lang="ja-JP" altLang="en-US">
              <a:latin typeface="Arial Unicode MS" charset="0"/>
              <a:ea typeface="ＭＳ Ｐゴシック" charset="0"/>
            </a:endParaRP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複数の応用目的での共有を意図して</a:t>
            </a:r>
            <a:br>
              <a:rPr kumimoji="0" lang="ja-JP" altLang="en-US">
                <a:latin typeface="Arial Unicode MS" charset="0"/>
                <a:ea typeface="ＭＳ Ｐゴシック" charset="0"/>
              </a:rPr>
            </a:br>
            <a:r>
              <a:rPr kumimoji="0" lang="ja-JP" altLang="en-US">
                <a:latin typeface="Arial Unicode MS" charset="0"/>
                <a:ea typeface="ＭＳ Ｐゴシック" charset="0"/>
              </a:rPr>
              <a:t>組織的かつ永続的に格納されたデータ群</a:t>
            </a:r>
          </a:p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データベース管理システム 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(DBMS)</a:t>
            </a: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データベースを維持管理するためのソフトウェアシステム</a:t>
            </a:r>
          </a:p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データベースシステム</a:t>
            </a:r>
            <a:r>
              <a:rPr kumimoji="0" lang="en-US" altLang="ja-JP">
                <a:latin typeface="Arial Unicode MS" charset="0"/>
                <a:ea typeface="ＭＳ Ｐゴシック" charset="0"/>
              </a:rPr>
              <a:t> (DBS)</a:t>
            </a:r>
            <a:endParaRPr kumimoji="0" lang="ja-JP" altLang="en-US">
              <a:latin typeface="Arial Unicode MS" charset="0"/>
              <a:ea typeface="ＭＳ Ｐゴシック" charset="0"/>
            </a:endParaRPr>
          </a:p>
          <a:p>
            <a:pPr lvl="1"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各種アプリケーションの扱うべきデータを統合的に蓄積管理し、効率的な共有と、より高度な利用を図るためのもの</a:t>
            </a:r>
          </a:p>
        </p:txBody>
      </p:sp>
      <p:sp>
        <p:nvSpPr>
          <p:cNvPr id="12294" name="AutoShape 7"/>
          <p:cNvSpPr>
            <a:spLocks noChangeArrowheads="1"/>
          </p:cNvSpPr>
          <p:nvPr/>
        </p:nvSpPr>
        <p:spPr bwMode="auto">
          <a:xfrm>
            <a:off x="1476375" y="5157788"/>
            <a:ext cx="573088" cy="573087"/>
          </a:xfrm>
          <a:prstGeom prst="smileyFace">
            <a:avLst>
              <a:gd name="adj" fmla="val 4653"/>
            </a:avLst>
          </a:prstGeom>
          <a:solidFill>
            <a:srgbClr val="FFECD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5243513" y="5359400"/>
            <a:ext cx="1219200" cy="795338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en-US" altLang="ja-JP">
                <a:latin typeface="Arial Unicode MS" charset="0"/>
              </a:rPr>
              <a:t>DBMS</a:t>
            </a:r>
          </a:p>
        </p:txBody>
      </p:sp>
      <p:sp>
        <p:nvSpPr>
          <p:cNvPr id="12296" name="AutoShape 9"/>
          <p:cNvSpPr>
            <a:spLocks noChangeArrowheads="1"/>
          </p:cNvSpPr>
          <p:nvPr/>
        </p:nvSpPr>
        <p:spPr bwMode="auto">
          <a:xfrm>
            <a:off x="7265988" y="5373688"/>
            <a:ext cx="1023937" cy="762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en-US" altLang="ja-JP">
                <a:latin typeface="Arial Unicode MS" charset="0"/>
              </a:rPr>
              <a:t>DB</a:t>
            </a:r>
          </a:p>
        </p:txBody>
      </p:sp>
      <p:cxnSp>
        <p:nvCxnSpPr>
          <p:cNvPr id="12297" name="AutoShape 10"/>
          <p:cNvCxnSpPr>
            <a:cxnSpLocks noChangeShapeType="1"/>
            <a:stCxn id="12295" idx="3"/>
            <a:endCxn id="12296" idx="2"/>
          </p:cNvCxnSpPr>
          <p:nvPr/>
        </p:nvCxnSpPr>
        <p:spPr bwMode="auto">
          <a:xfrm flipV="1">
            <a:off x="6462713" y="5754688"/>
            <a:ext cx="793750" cy="31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AutoShape 11"/>
          <p:cNvSpPr>
            <a:spLocks noChangeArrowheads="1"/>
          </p:cNvSpPr>
          <p:nvPr/>
        </p:nvSpPr>
        <p:spPr bwMode="auto">
          <a:xfrm>
            <a:off x="1939925" y="6056313"/>
            <a:ext cx="573088" cy="573087"/>
          </a:xfrm>
          <a:prstGeom prst="smileyFace">
            <a:avLst>
              <a:gd name="adj" fmla="val 4653"/>
            </a:avLst>
          </a:prstGeom>
          <a:solidFill>
            <a:srgbClr val="FFECD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88349" tIns="44175" rIns="88349" bIns="44175" anchor="ctr"/>
          <a:lstStyle/>
          <a:p>
            <a:endParaRPr lang="ja-JP" altLang="en-US"/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2192338" y="5121275"/>
            <a:ext cx="2171700" cy="630238"/>
          </a:xfrm>
          <a:prstGeom prst="rect">
            <a:avLst/>
          </a:prstGeom>
          <a:solidFill>
            <a:srgbClr val="E6E1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>
                <a:latin typeface="Arial Unicode MS" charset="0"/>
              </a:rPr>
              <a:t>アプリケーション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2640013" y="5886450"/>
            <a:ext cx="2171700" cy="630238"/>
          </a:xfrm>
          <a:prstGeom prst="rect">
            <a:avLst/>
          </a:prstGeom>
          <a:solidFill>
            <a:srgbClr val="E6E1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88349" tIns="44175" rIns="88349" bIns="44175" anchor="ctr"/>
          <a:lstStyle/>
          <a:p>
            <a:r>
              <a:rPr lang="ja-JP" altLang="en-US">
                <a:latin typeface="Arial Unicode MS" charset="0"/>
              </a:rPr>
              <a:t>アプリケーション</a:t>
            </a:r>
          </a:p>
        </p:txBody>
      </p:sp>
      <p:sp>
        <p:nvSpPr>
          <p:cNvPr id="12301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A207FF9-FAE2-6A4B-8444-D70A111E8854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8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ja-JP" altLang="en-US">
                <a:latin typeface="Arial Unicode MS" charset="0"/>
                <a:ea typeface="ＭＳ Ｐゴシック" charset="0"/>
              </a:rPr>
              <a:t>ファイルシステムでは不十分な理由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データとアプリケーションの相互依存による管理難</a:t>
            </a:r>
          </a:p>
          <a:p>
            <a:pPr lvl="1"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格納されたデータを複雑に関連付けた処理</a:t>
            </a:r>
          </a:p>
          <a:p>
            <a:pPr lvl="1"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複数ファイル間の一貫性確保や冗長性排除</a:t>
            </a:r>
          </a:p>
          <a:p>
            <a:pPr lvl="1"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格納構造と異なる構造でのデータ利用</a:t>
            </a:r>
          </a:p>
          <a:p>
            <a:pPr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データの整合性維持機能の欠如</a:t>
            </a:r>
          </a:p>
          <a:p>
            <a:pPr lvl="1"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格納されるデータの構造や値に対する制約維持</a:t>
            </a:r>
          </a:p>
          <a:p>
            <a:pPr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不十分な機密保護</a:t>
            </a:r>
          </a:p>
          <a:p>
            <a:pPr lvl="1"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ファイル中の一部に対するアクセス制御</a:t>
            </a:r>
          </a:p>
          <a:p>
            <a:pPr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複数ユーザの同時アクセス</a:t>
            </a:r>
          </a:p>
          <a:p>
            <a:pPr lvl="1"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並行した変更の無矛盾な処理</a:t>
            </a:r>
          </a:p>
          <a:p>
            <a:pPr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不十分な障害時データ保護</a:t>
            </a:r>
          </a:p>
          <a:p>
            <a:pPr lvl="1"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データ破損の回避</a:t>
            </a:r>
          </a:p>
          <a:p>
            <a:pPr lvl="1" eaLnBrk="1" hangingPunct="1">
              <a:spcBef>
                <a:spcPct val="3000"/>
              </a:spcBef>
            </a:pPr>
            <a:r>
              <a:rPr kumimoji="0" lang="ja-JP" altLang="en-US">
                <a:latin typeface="Arial Unicode MS" charset="0"/>
                <a:ea typeface="ＭＳ Ｐゴシック" charset="0"/>
              </a:rPr>
              <a:t>完全に行なわれなかった処理の取り消し</a:t>
            </a:r>
          </a:p>
        </p:txBody>
      </p:sp>
      <p:sp>
        <p:nvSpPr>
          <p:cNvPr id="13315" name="Rectangle 6"/>
          <p:cNvSpPr txBox="1">
            <a:spLocks noChangeArrowheads="1"/>
          </p:cNvSpPr>
          <p:nvPr/>
        </p:nvSpPr>
        <p:spPr bwMode="auto">
          <a:xfrm>
            <a:off x="8856663" y="0"/>
            <a:ext cx="625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49" tIns="44175" rIns="88349" bIns="44175"/>
          <a:lstStyle>
            <a:lvl1pPr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4C11BCD-04A6-374F-9882-0802B19B888B}" type="slidenum">
              <a:rPr lang="en-US" altLang="ja-JP" sz="2000">
                <a:solidFill>
                  <a:schemeClr val="tx1"/>
                </a:solidFill>
                <a:latin typeface="Times New Roman" charset="0"/>
              </a:rPr>
              <a:pPr algn="r"/>
              <a:t>9</a:t>
            </a:fld>
            <a:endParaRPr lang="en-US" altLang="ja-JP" sz="2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rkblue">
  <a:themeElements>
    <a:clrScheme name="ユーザー設定 3">
      <a:dk1>
        <a:srgbClr val="FFFFFF"/>
      </a:dk1>
      <a:lt1>
        <a:srgbClr val="000000"/>
      </a:lt1>
      <a:dk2>
        <a:srgbClr val="FFFFFF"/>
      </a:dk2>
      <a:lt2>
        <a:srgbClr val="0000B1"/>
      </a:lt2>
      <a:accent1>
        <a:srgbClr val="DAFFB9"/>
      </a:accent1>
      <a:accent2>
        <a:srgbClr val="ED8C29"/>
      </a:accent2>
      <a:accent3>
        <a:srgbClr val="FC0006"/>
      </a:accent3>
      <a:accent4>
        <a:srgbClr val="FC5FFF"/>
      </a:accent4>
      <a:accent5>
        <a:srgbClr val="139202"/>
      </a:accent5>
      <a:accent6>
        <a:srgbClr val="0B65FF"/>
      </a:accent6>
      <a:hlink>
        <a:srgbClr val="5EFFFF"/>
      </a:hlink>
      <a:folHlink>
        <a:srgbClr val="5FFFFF"/>
      </a:folHlink>
    </a:clrScheme>
    <a:fontScheme name="darkblue">
      <a:majorFont>
        <a:latin typeface="Arial Unicode MS"/>
        <a:ea typeface="ＭＳ Ｐゴシック"/>
        <a:cs typeface=""/>
      </a:majorFont>
      <a:minorFont>
        <a:latin typeface="Arial Unicode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E1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8349" tIns="44175" rIns="88349" bIns="441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E1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8349" tIns="44175" rIns="88349" bIns="441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darkblue 1">
        <a:dk1>
          <a:srgbClr val="000066"/>
        </a:dk1>
        <a:lt1>
          <a:srgbClr val="F2F2F2"/>
        </a:lt1>
        <a:dk2>
          <a:srgbClr val="00009F"/>
        </a:dk2>
        <a:lt2>
          <a:srgbClr val="FFCC66"/>
        </a:lt2>
        <a:accent1>
          <a:srgbClr val="9FFF7F"/>
        </a:accent1>
        <a:accent2>
          <a:srgbClr val="FFFFAF"/>
        </a:accent2>
        <a:accent3>
          <a:srgbClr val="AAAACD"/>
        </a:accent3>
        <a:accent4>
          <a:srgbClr val="CFCFCF"/>
        </a:accent4>
        <a:accent5>
          <a:srgbClr val="CDFFC0"/>
        </a:accent5>
        <a:accent6>
          <a:srgbClr val="E7E79E"/>
        </a:accent6>
        <a:hlink>
          <a:srgbClr val="9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blue 2">
        <a:dk1>
          <a:srgbClr val="000000"/>
        </a:dk1>
        <a:lt1>
          <a:srgbClr val="FFFFFF"/>
        </a:lt1>
        <a:dk2>
          <a:srgbClr val="0000FF"/>
        </a:dk2>
        <a:lt2>
          <a:srgbClr val="FFFFFF"/>
        </a:lt2>
        <a:accent1>
          <a:srgbClr val="00BF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DCAA"/>
        </a:accent5>
        <a:accent6>
          <a:srgbClr val="E75C00"/>
        </a:accent6>
        <a:hlink>
          <a:srgbClr val="3366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blue 3">
        <a:dk1>
          <a:srgbClr val="000000"/>
        </a:dk1>
        <a:lt1>
          <a:srgbClr val="EFEFEF"/>
        </a:lt1>
        <a:dk2>
          <a:srgbClr val="000066"/>
        </a:dk2>
        <a:lt2>
          <a:srgbClr val="FFCC66"/>
        </a:lt2>
        <a:accent1>
          <a:srgbClr val="9FFF7F"/>
        </a:accent1>
        <a:accent2>
          <a:srgbClr val="FFFFAF"/>
        </a:accent2>
        <a:accent3>
          <a:srgbClr val="AAAAB8"/>
        </a:accent3>
        <a:accent4>
          <a:srgbClr val="CCCCCC"/>
        </a:accent4>
        <a:accent5>
          <a:srgbClr val="CDFFC0"/>
        </a:accent5>
        <a:accent6>
          <a:srgbClr val="E7E79E"/>
        </a:accent6>
        <a:hlink>
          <a:srgbClr val="9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blue 4">
        <a:dk1>
          <a:srgbClr val="000000"/>
        </a:dk1>
        <a:lt1>
          <a:srgbClr val="EFEFEF"/>
        </a:lt1>
        <a:dk2>
          <a:srgbClr val="000066"/>
        </a:dk2>
        <a:lt2>
          <a:srgbClr val="FFCA61"/>
        </a:lt2>
        <a:accent1>
          <a:srgbClr val="9FFF7F"/>
        </a:accent1>
        <a:accent2>
          <a:srgbClr val="FFFFAF"/>
        </a:accent2>
        <a:accent3>
          <a:srgbClr val="AAAAB8"/>
        </a:accent3>
        <a:accent4>
          <a:srgbClr val="CCCCCC"/>
        </a:accent4>
        <a:accent5>
          <a:srgbClr val="CDFFC0"/>
        </a:accent5>
        <a:accent6>
          <a:srgbClr val="E7E79E"/>
        </a:accent6>
        <a:hlink>
          <a:srgbClr val="9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12538</TotalTime>
  <Words>1033</Words>
  <Application>Microsoft Macintosh PowerPoint</Application>
  <PresentationFormat>ユーザー設定</PresentationFormat>
  <Paragraphs>362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darkblue</vt:lpstr>
      <vt:lpstr>東京理科大学 理学部 数理情報科学科  情報処理1 #01: 情報処理システムとデータベース</vt:lpstr>
      <vt:lpstr>情報処理システムにおけるデータ</vt:lpstr>
      <vt:lpstr>プログラムとデータ</vt:lpstr>
      <vt:lpstr>情報システムのライフサイクルとデータ</vt:lpstr>
      <vt:lpstr>情報システム規模の拡大とデータ管理</vt:lpstr>
      <vt:lpstr>情報処理技術分野</vt:lpstr>
      <vt:lpstr>データベースの基本概念</vt:lpstr>
      <vt:lpstr>「データベース」</vt:lpstr>
      <vt:lpstr>ファイルシステムでは不十分な理由</vt:lpstr>
      <vt:lpstr>DBMSを利用するメリット</vt:lpstr>
      <vt:lpstr>DBMSの主要機能 (1/2)</vt:lpstr>
      <vt:lpstr>関係データモデルに関するトピック</vt:lpstr>
      <vt:lpstr>DBMSでの処理の理解に必要なトピック</vt:lpstr>
      <vt:lpstr>DBMSの主要機能 (2/2)</vt:lpstr>
      <vt:lpstr>安全なデータ処理のためのトピック</vt:lpstr>
      <vt:lpstr>スキーマとインスタンス</vt:lpstr>
      <vt:lpstr>ANSI/SPARC モデル</vt:lpstr>
      <vt:lpstr>各レベルのスキーマの例</vt:lpstr>
      <vt:lpstr>データ独立性</vt:lpstr>
      <vt:lpstr>データベース言語</vt:lpstr>
      <vt:lpstr>代表的なデータモデル</vt:lpstr>
      <vt:lpstr>様々なDBMS (形態別)</vt:lpstr>
      <vt:lpstr>様々なDBMS (形態別)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Siena.</dc:creator>
  <cp:lastModifiedBy>山本 徳秀</cp:lastModifiedBy>
  <cp:revision>1888</cp:revision>
  <cp:lastPrinted>2000-07-21T07:47:07Z</cp:lastPrinted>
  <dcterms:created xsi:type="dcterms:W3CDTF">2004-10-01T19:46:39Z</dcterms:created>
  <dcterms:modified xsi:type="dcterms:W3CDTF">2016-04-16T08:37:23Z</dcterms:modified>
</cp:coreProperties>
</file>