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43"/>
  </p:notesMasterIdLst>
  <p:handoutMasterIdLst>
    <p:handoutMasterId r:id="rId44"/>
  </p:handoutMasterIdLst>
  <p:sldIdLst>
    <p:sldId id="317" r:id="rId2"/>
    <p:sldId id="306" r:id="rId3"/>
    <p:sldId id="318" r:id="rId4"/>
    <p:sldId id="358" r:id="rId5"/>
    <p:sldId id="359" r:id="rId6"/>
    <p:sldId id="360" r:id="rId7"/>
    <p:sldId id="319" r:id="rId8"/>
    <p:sldId id="320" r:id="rId9"/>
    <p:sldId id="321" r:id="rId10"/>
    <p:sldId id="322" r:id="rId11"/>
    <p:sldId id="323" r:id="rId12"/>
    <p:sldId id="324" r:id="rId13"/>
    <p:sldId id="325" r:id="rId14"/>
    <p:sldId id="326" r:id="rId15"/>
    <p:sldId id="327" r:id="rId16"/>
    <p:sldId id="329" r:id="rId17"/>
    <p:sldId id="330" r:id="rId18"/>
    <p:sldId id="331" r:id="rId19"/>
    <p:sldId id="333" r:id="rId20"/>
    <p:sldId id="334" r:id="rId21"/>
    <p:sldId id="335" r:id="rId22"/>
    <p:sldId id="336" r:id="rId23"/>
    <p:sldId id="337" r:id="rId24"/>
    <p:sldId id="338" r:id="rId25"/>
    <p:sldId id="339" r:id="rId26"/>
    <p:sldId id="341" r:id="rId27"/>
    <p:sldId id="342" r:id="rId28"/>
    <p:sldId id="343" r:id="rId29"/>
    <p:sldId id="344" r:id="rId30"/>
    <p:sldId id="345" r:id="rId31"/>
    <p:sldId id="346" r:id="rId32"/>
    <p:sldId id="348" r:id="rId33"/>
    <p:sldId id="349" r:id="rId34"/>
    <p:sldId id="350" r:id="rId35"/>
    <p:sldId id="351" r:id="rId36"/>
    <p:sldId id="352" r:id="rId37"/>
    <p:sldId id="353" r:id="rId38"/>
    <p:sldId id="354" r:id="rId39"/>
    <p:sldId id="355" r:id="rId40"/>
    <p:sldId id="356" r:id="rId41"/>
    <p:sldId id="357" r:id="rId42"/>
  </p:sldIdLst>
  <p:sldSz cx="9525000" cy="6858000"/>
  <p:notesSz cx="6797675" cy="9926638"/>
  <p:defaultTextStyle>
    <a:defPPr>
      <a:defRPr lang="ja-JP"/>
    </a:defPPr>
    <a:lvl1pPr algn="ctr" rtl="0" eaLnBrk="0" fontAlgn="base" hangingPunct="0">
      <a:spcBef>
        <a:spcPct val="0"/>
      </a:spcBef>
      <a:spcAft>
        <a:spcPct val="0"/>
      </a:spcAft>
      <a:defRPr sz="2400" kern="1200">
        <a:solidFill>
          <a:srgbClr val="000000"/>
        </a:solidFill>
        <a:latin typeface="Arial" charset="0"/>
        <a:ea typeface="ＭＳ Ｐゴシック" charset="0"/>
        <a:cs typeface="ＭＳ Ｐゴシック" charset="0"/>
      </a:defRPr>
    </a:lvl1pPr>
    <a:lvl2pPr marL="457200" algn="ctr" rtl="0" eaLnBrk="0" fontAlgn="base" hangingPunct="0">
      <a:spcBef>
        <a:spcPct val="0"/>
      </a:spcBef>
      <a:spcAft>
        <a:spcPct val="0"/>
      </a:spcAft>
      <a:defRPr sz="2400" kern="1200">
        <a:solidFill>
          <a:srgbClr val="000000"/>
        </a:solidFill>
        <a:latin typeface="Arial" charset="0"/>
        <a:ea typeface="ＭＳ Ｐゴシック" charset="0"/>
        <a:cs typeface="ＭＳ Ｐゴシック" charset="0"/>
      </a:defRPr>
    </a:lvl2pPr>
    <a:lvl3pPr marL="914400" algn="ctr" rtl="0" eaLnBrk="0" fontAlgn="base" hangingPunct="0">
      <a:spcBef>
        <a:spcPct val="0"/>
      </a:spcBef>
      <a:spcAft>
        <a:spcPct val="0"/>
      </a:spcAft>
      <a:defRPr sz="2400" kern="1200">
        <a:solidFill>
          <a:srgbClr val="000000"/>
        </a:solidFill>
        <a:latin typeface="Arial" charset="0"/>
        <a:ea typeface="ＭＳ Ｐゴシック" charset="0"/>
        <a:cs typeface="ＭＳ Ｐゴシック" charset="0"/>
      </a:defRPr>
    </a:lvl3pPr>
    <a:lvl4pPr marL="1371600" algn="ctr" rtl="0" eaLnBrk="0" fontAlgn="base" hangingPunct="0">
      <a:spcBef>
        <a:spcPct val="0"/>
      </a:spcBef>
      <a:spcAft>
        <a:spcPct val="0"/>
      </a:spcAft>
      <a:defRPr sz="2400" kern="1200">
        <a:solidFill>
          <a:srgbClr val="000000"/>
        </a:solidFill>
        <a:latin typeface="Arial" charset="0"/>
        <a:ea typeface="ＭＳ Ｐゴシック" charset="0"/>
        <a:cs typeface="ＭＳ Ｐゴシック" charset="0"/>
      </a:defRPr>
    </a:lvl4pPr>
    <a:lvl5pPr marL="1828800" algn="ctr" rtl="0" eaLnBrk="0" fontAlgn="base" hangingPunct="0">
      <a:spcBef>
        <a:spcPct val="0"/>
      </a:spcBef>
      <a:spcAft>
        <a:spcPct val="0"/>
      </a:spcAft>
      <a:defRPr sz="2400" kern="1200">
        <a:solidFill>
          <a:srgbClr val="000000"/>
        </a:solidFill>
        <a:latin typeface="Arial" charset="0"/>
        <a:ea typeface="ＭＳ Ｐゴシック" charset="0"/>
        <a:cs typeface="ＭＳ Ｐゴシック" charset="0"/>
      </a:defRPr>
    </a:lvl5pPr>
    <a:lvl6pPr marL="2286000" algn="l" defTabSz="457200" rtl="0" eaLnBrk="1" latinLnBrk="0" hangingPunct="1">
      <a:defRPr sz="2400" kern="1200">
        <a:solidFill>
          <a:srgbClr val="000000"/>
        </a:solidFill>
        <a:latin typeface="Arial" charset="0"/>
        <a:ea typeface="ＭＳ Ｐゴシック" charset="0"/>
        <a:cs typeface="ＭＳ Ｐゴシック" charset="0"/>
      </a:defRPr>
    </a:lvl6pPr>
    <a:lvl7pPr marL="2743200" algn="l" defTabSz="457200" rtl="0" eaLnBrk="1" latinLnBrk="0" hangingPunct="1">
      <a:defRPr sz="2400" kern="1200">
        <a:solidFill>
          <a:srgbClr val="000000"/>
        </a:solidFill>
        <a:latin typeface="Arial" charset="0"/>
        <a:ea typeface="ＭＳ Ｐゴシック" charset="0"/>
        <a:cs typeface="ＭＳ Ｐゴシック" charset="0"/>
      </a:defRPr>
    </a:lvl7pPr>
    <a:lvl8pPr marL="3200400" algn="l" defTabSz="457200" rtl="0" eaLnBrk="1" latinLnBrk="0" hangingPunct="1">
      <a:defRPr sz="2400" kern="1200">
        <a:solidFill>
          <a:srgbClr val="000000"/>
        </a:solidFill>
        <a:latin typeface="Arial" charset="0"/>
        <a:ea typeface="ＭＳ Ｐゴシック" charset="0"/>
        <a:cs typeface="ＭＳ Ｐゴシック" charset="0"/>
      </a:defRPr>
    </a:lvl8pPr>
    <a:lvl9pPr marL="3657600" algn="l" defTabSz="457200" rtl="0" eaLnBrk="1" latinLnBrk="0" hangingPunct="1">
      <a:defRPr sz="2400" kern="1200">
        <a:solidFill>
          <a:srgbClr val="000000"/>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E6E1FF"/>
    <a:srgbClr val="CBC1FF"/>
    <a:srgbClr val="FFE1FF"/>
    <a:srgbClr val="45D145"/>
    <a:srgbClr val="FFFF00"/>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676" autoAdjust="0"/>
  </p:normalViewPr>
  <p:slideViewPr>
    <p:cSldViewPr snapToGrid="0">
      <p:cViewPr varScale="1">
        <p:scale>
          <a:sx n="108" d="100"/>
          <a:sy n="108" d="100"/>
        </p:scale>
        <p:origin x="-480" y="-120"/>
      </p:cViewPr>
      <p:guideLst>
        <p:guide orient="horz" pos="2467"/>
        <p:guide pos="30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564" y="1944"/>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44813" cy="496888"/>
          </a:xfrm>
          <a:prstGeom prst="rect">
            <a:avLst/>
          </a:prstGeom>
          <a:noFill/>
          <a:ln w="9525">
            <a:noFill/>
            <a:miter lim="800000"/>
            <a:headEnd/>
            <a:tailEnd/>
          </a:ln>
        </p:spPr>
        <p:txBody>
          <a:bodyPr vert="horz" wrap="square" lIns="95529" tIns="47765" rIns="95529" bIns="47765" numCol="1" anchor="t" anchorCtr="0" compatLnSpc="1">
            <a:prstTxWarp prst="textNoShape">
              <a:avLst/>
            </a:prstTxWarp>
          </a:bodyPr>
          <a:lstStyle>
            <a:lvl1pPr algn="l" defTabSz="955675" eaLnBrk="1" hangingPunct="1">
              <a:spcBef>
                <a:spcPct val="50000"/>
              </a:spcBef>
              <a:defRPr kumimoji="1" sz="1300">
                <a:solidFill>
                  <a:schemeClr val="tx1"/>
                </a:solidFill>
                <a:latin typeface="Arial Unicode MS" pitchFamily="50" charset="-128"/>
                <a:ea typeface="ＭＳ Ｐゴシック" pitchFamily="50" charset="-128"/>
                <a:cs typeface="+mn-cs"/>
              </a:defRPr>
            </a:lvl1pPr>
          </a:lstStyle>
          <a:p>
            <a:pPr>
              <a:defRPr/>
            </a:pPr>
            <a:endParaRPr lang="en-US" altLang="ja-JP"/>
          </a:p>
        </p:txBody>
      </p:sp>
      <p:sp>
        <p:nvSpPr>
          <p:cNvPr id="2051" name="Rectangle 3"/>
          <p:cNvSpPr>
            <a:spLocks noGrp="1" noChangeArrowheads="1"/>
          </p:cNvSpPr>
          <p:nvPr>
            <p:ph type="dt" sz="quarter" idx="1"/>
          </p:nvPr>
        </p:nvSpPr>
        <p:spPr bwMode="auto">
          <a:xfrm>
            <a:off x="3852863" y="0"/>
            <a:ext cx="2944812" cy="496888"/>
          </a:xfrm>
          <a:prstGeom prst="rect">
            <a:avLst/>
          </a:prstGeom>
          <a:noFill/>
          <a:ln w="9525">
            <a:noFill/>
            <a:miter lim="800000"/>
            <a:headEnd/>
            <a:tailEnd/>
          </a:ln>
        </p:spPr>
        <p:txBody>
          <a:bodyPr vert="horz" wrap="square" lIns="95529" tIns="47765" rIns="95529" bIns="47765" numCol="1" anchor="t" anchorCtr="0" compatLnSpc="1">
            <a:prstTxWarp prst="textNoShape">
              <a:avLst/>
            </a:prstTxWarp>
          </a:bodyPr>
          <a:lstStyle>
            <a:lvl1pPr algn="r" defTabSz="955675" eaLnBrk="1" hangingPunct="1">
              <a:spcBef>
                <a:spcPct val="50000"/>
              </a:spcBef>
              <a:defRPr kumimoji="1" sz="1300">
                <a:solidFill>
                  <a:schemeClr val="tx1"/>
                </a:solidFill>
                <a:latin typeface="Arial Unicode MS" pitchFamily="50" charset="-128"/>
                <a:ea typeface="ＭＳ Ｐゴシック" pitchFamily="50" charset="-128"/>
                <a:cs typeface="+mn-cs"/>
              </a:defRPr>
            </a:lvl1pPr>
          </a:lstStyle>
          <a:p>
            <a:pPr>
              <a:defRPr/>
            </a:pPr>
            <a:endParaRPr lang="en-US" altLang="ja-JP"/>
          </a:p>
        </p:txBody>
      </p:sp>
      <p:sp>
        <p:nvSpPr>
          <p:cNvPr id="2052" name="Rectangle 4"/>
          <p:cNvSpPr>
            <a:spLocks noGrp="1" noChangeArrowheads="1"/>
          </p:cNvSpPr>
          <p:nvPr>
            <p:ph type="ftr" sz="quarter" idx="2"/>
          </p:nvPr>
        </p:nvSpPr>
        <p:spPr bwMode="auto">
          <a:xfrm>
            <a:off x="0" y="9429750"/>
            <a:ext cx="2944813" cy="496888"/>
          </a:xfrm>
          <a:prstGeom prst="rect">
            <a:avLst/>
          </a:prstGeom>
          <a:noFill/>
          <a:ln w="9525">
            <a:noFill/>
            <a:miter lim="800000"/>
            <a:headEnd/>
            <a:tailEnd/>
          </a:ln>
        </p:spPr>
        <p:txBody>
          <a:bodyPr vert="horz" wrap="square" lIns="95529" tIns="47765" rIns="95529" bIns="47765" numCol="1" anchor="b" anchorCtr="0" compatLnSpc="1">
            <a:prstTxWarp prst="textNoShape">
              <a:avLst/>
            </a:prstTxWarp>
          </a:bodyPr>
          <a:lstStyle>
            <a:lvl1pPr algn="l" defTabSz="955675" eaLnBrk="1" hangingPunct="1">
              <a:spcBef>
                <a:spcPct val="50000"/>
              </a:spcBef>
              <a:defRPr kumimoji="1" sz="1300">
                <a:solidFill>
                  <a:schemeClr val="tx1"/>
                </a:solidFill>
                <a:latin typeface="Arial Unicode MS" pitchFamily="50" charset="-128"/>
                <a:ea typeface="ＭＳ Ｐゴシック" pitchFamily="50" charset="-128"/>
                <a:cs typeface="+mn-cs"/>
              </a:defRPr>
            </a:lvl1pPr>
          </a:lstStyle>
          <a:p>
            <a:pPr>
              <a:defRPr/>
            </a:pPr>
            <a:endParaRPr lang="en-US" altLang="ja-JP"/>
          </a:p>
        </p:txBody>
      </p:sp>
      <p:sp>
        <p:nvSpPr>
          <p:cNvPr id="2053" name="Rectangle 5"/>
          <p:cNvSpPr>
            <a:spLocks noGrp="1" noChangeArrowheads="1"/>
          </p:cNvSpPr>
          <p:nvPr>
            <p:ph type="sldNum" sz="quarter" idx="3"/>
          </p:nvPr>
        </p:nvSpPr>
        <p:spPr bwMode="auto">
          <a:xfrm>
            <a:off x="3852863" y="9429750"/>
            <a:ext cx="2944812" cy="496888"/>
          </a:xfrm>
          <a:prstGeom prst="rect">
            <a:avLst/>
          </a:prstGeom>
          <a:noFill/>
          <a:ln w="9525">
            <a:noFill/>
            <a:miter lim="800000"/>
            <a:headEnd/>
            <a:tailEnd/>
          </a:ln>
        </p:spPr>
        <p:txBody>
          <a:bodyPr vert="horz" wrap="square" lIns="95529" tIns="47765" rIns="95529" bIns="47765" numCol="1" anchor="b" anchorCtr="0" compatLnSpc="1">
            <a:prstTxWarp prst="textNoShape">
              <a:avLst/>
            </a:prstTxWarp>
          </a:bodyPr>
          <a:lstStyle>
            <a:lvl1pPr algn="r" defTabSz="955675" eaLnBrk="1" hangingPunct="1">
              <a:spcBef>
                <a:spcPct val="50000"/>
              </a:spcBef>
              <a:defRPr kumimoji="1" sz="1300">
                <a:solidFill>
                  <a:schemeClr val="tx1"/>
                </a:solidFill>
                <a:latin typeface="Arial Unicode MS" charset="0"/>
              </a:defRPr>
            </a:lvl1pPr>
          </a:lstStyle>
          <a:p>
            <a:pPr>
              <a:defRPr/>
            </a:pPr>
            <a:fld id="{17E30CE3-1DD1-DD48-BF2B-2C0FDA2E618F}" type="slidenum">
              <a:rPr lang="en-US" altLang="ja-JP"/>
              <a:pPr>
                <a:defRPr/>
              </a:pPr>
              <a:t>‹#›</a:t>
            </a:fld>
            <a:endParaRPr lang="en-US" altLang="ja-JP"/>
          </a:p>
        </p:txBody>
      </p:sp>
    </p:spTree>
    <p:extLst>
      <p:ext uri="{BB962C8B-B14F-4D97-AF65-F5344CB8AC3E}">
        <p14:creationId xmlns:p14="http://schemas.microsoft.com/office/powerpoint/2010/main" val="38206191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2944813" cy="496888"/>
          </a:xfrm>
          <a:prstGeom prst="rect">
            <a:avLst/>
          </a:prstGeom>
          <a:noFill/>
          <a:ln w="9525">
            <a:noFill/>
            <a:miter lim="800000"/>
            <a:headEnd/>
            <a:tailEnd/>
          </a:ln>
        </p:spPr>
        <p:txBody>
          <a:bodyPr vert="horz" wrap="square" lIns="95529" tIns="47765" rIns="95529" bIns="47765" numCol="1" anchor="t" anchorCtr="0" compatLnSpc="1">
            <a:prstTxWarp prst="textNoShape">
              <a:avLst/>
            </a:prstTxWarp>
          </a:bodyPr>
          <a:lstStyle>
            <a:lvl1pPr algn="l" defTabSz="955675" eaLnBrk="1" hangingPunct="1">
              <a:spcBef>
                <a:spcPct val="50000"/>
              </a:spcBef>
              <a:defRPr kumimoji="1" sz="1300">
                <a:solidFill>
                  <a:schemeClr val="tx1"/>
                </a:solidFill>
                <a:latin typeface="Arial Unicode MS" pitchFamily="50" charset="-128"/>
                <a:ea typeface="ＭＳ Ｐゴシック" pitchFamily="50" charset="-128"/>
                <a:cs typeface="+mn-cs"/>
              </a:defRPr>
            </a:lvl1pPr>
          </a:lstStyle>
          <a:p>
            <a:pPr>
              <a:defRPr/>
            </a:pPr>
            <a:endParaRPr lang="en-US" altLang="ja-JP"/>
          </a:p>
        </p:txBody>
      </p:sp>
      <p:sp>
        <p:nvSpPr>
          <p:cNvPr id="4099" name="Rectangle 1027"/>
          <p:cNvSpPr>
            <a:spLocks noGrp="1" noChangeArrowheads="1"/>
          </p:cNvSpPr>
          <p:nvPr>
            <p:ph type="dt" idx="1"/>
          </p:nvPr>
        </p:nvSpPr>
        <p:spPr bwMode="auto">
          <a:xfrm>
            <a:off x="3852863" y="0"/>
            <a:ext cx="2944812" cy="496888"/>
          </a:xfrm>
          <a:prstGeom prst="rect">
            <a:avLst/>
          </a:prstGeom>
          <a:noFill/>
          <a:ln w="9525">
            <a:noFill/>
            <a:miter lim="800000"/>
            <a:headEnd/>
            <a:tailEnd/>
          </a:ln>
        </p:spPr>
        <p:txBody>
          <a:bodyPr vert="horz" wrap="square" lIns="95529" tIns="47765" rIns="95529" bIns="47765" numCol="1" anchor="t" anchorCtr="0" compatLnSpc="1">
            <a:prstTxWarp prst="textNoShape">
              <a:avLst/>
            </a:prstTxWarp>
          </a:bodyPr>
          <a:lstStyle>
            <a:lvl1pPr algn="r" defTabSz="955675" eaLnBrk="1" hangingPunct="1">
              <a:spcBef>
                <a:spcPct val="50000"/>
              </a:spcBef>
              <a:defRPr kumimoji="1" sz="1300">
                <a:solidFill>
                  <a:schemeClr val="tx1"/>
                </a:solidFill>
                <a:latin typeface="Arial Unicode MS" pitchFamily="50" charset="-128"/>
                <a:ea typeface="ＭＳ Ｐゴシック" pitchFamily="50" charset="-128"/>
                <a:cs typeface="+mn-cs"/>
              </a:defRPr>
            </a:lvl1pPr>
          </a:lstStyle>
          <a:p>
            <a:pPr>
              <a:defRPr/>
            </a:pPr>
            <a:endParaRPr lang="en-US" altLang="ja-JP"/>
          </a:p>
        </p:txBody>
      </p:sp>
      <p:sp>
        <p:nvSpPr>
          <p:cNvPr id="4100" name="Rectangle 1028"/>
          <p:cNvSpPr>
            <a:spLocks noGrp="1" noRot="1" noChangeAspect="1" noChangeArrowheads="1"/>
          </p:cNvSpPr>
          <p:nvPr>
            <p:ph type="sldImg" idx="2"/>
          </p:nvPr>
        </p:nvSpPr>
        <p:spPr bwMode="auto">
          <a:xfrm>
            <a:off x="815975" y="746125"/>
            <a:ext cx="5168900" cy="3721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01" name="Rectangle 1029"/>
          <p:cNvSpPr>
            <a:spLocks noGrp="1" noChangeArrowheads="1"/>
          </p:cNvSpPr>
          <p:nvPr>
            <p:ph type="body" sz="quarter" idx="3"/>
          </p:nvPr>
        </p:nvSpPr>
        <p:spPr bwMode="auto">
          <a:xfrm>
            <a:off x="906463" y="4714875"/>
            <a:ext cx="4984750" cy="4465638"/>
          </a:xfrm>
          <a:prstGeom prst="rect">
            <a:avLst/>
          </a:prstGeom>
          <a:noFill/>
          <a:ln w="9525">
            <a:noFill/>
            <a:miter lim="800000"/>
            <a:headEnd/>
            <a:tailEnd/>
          </a:ln>
        </p:spPr>
        <p:txBody>
          <a:bodyPr vert="horz" wrap="square" lIns="95529" tIns="47765" rIns="95529" bIns="47765" numCol="1" anchor="t" anchorCtr="0" compatLnSpc="1">
            <a:prstTxWarp prst="textNoShape">
              <a:avLst/>
            </a:prstTxWarp>
          </a:bodyPr>
          <a:lstStyle/>
          <a:p>
            <a:pPr lvl="0"/>
            <a:r>
              <a:rPr lang="ja-JP" altLang="en-US"/>
              <a:t>マスターテキストの書式設定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102" name="Rectangle 1030"/>
          <p:cNvSpPr>
            <a:spLocks noGrp="1" noChangeArrowheads="1"/>
          </p:cNvSpPr>
          <p:nvPr>
            <p:ph type="ftr" sz="quarter" idx="4"/>
          </p:nvPr>
        </p:nvSpPr>
        <p:spPr bwMode="auto">
          <a:xfrm>
            <a:off x="0" y="9429750"/>
            <a:ext cx="2944813" cy="496888"/>
          </a:xfrm>
          <a:prstGeom prst="rect">
            <a:avLst/>
          </a:prstGeom>
          <a:noFill/>
          <a:ln w="9525">
            <a:noFill/>
            <a:miter lim="800000"/>
            <a:headEnd/>
            <a:tailEnd/>
          </a:ln>
        </p:spPr>
        <p:txBody>
          <a:bodyPr vert="horz" wrap="square" lIns="95529" tIns="47765" rIns="95529" bIns="47765" numCol="1" anchor="b" anchorCtr="0" compatLnSpc="1">
            <a:prstTxWarp prst="textNoShape">
              <a:avLst/>
            </a:prstTxWarp>
          </a:bodyPr>
          <a:lstStyle>
            <a:lvl1pPr algn="l" defTabSz="955675" eaLnBrk="1" hangingPunct="1">
              <a:spcBef>
                <a:spcPct val="50000"/>
              </a:spcBef>
              <a:defRPr kumimoji="1" sz="1300">
                <a:solidFill>
                  <a:schemeClr val="tx1"/>
                </a:solidFill>
                <a:latin typeface="Arial Unicode MS" pitchFamily="50" charset="-128"/>
                <a:ea typeface="ＭＳ Ｐゴシック" pitchFamily="50" charset="-128"/>
                <a:cs typeface="+mn-cs"/>
              </a:defRPr>
            </a:lvl1pPr>
          </a:lstStyle>
          <a:p>
            <a:pPr>
              <a:defRPr/>
            </a:pPr>
            <a:endParaRPr lang="en-US" altLang="ja-JP"/>
          </a:p>
        </p:txBody>
      </p:sp>
      <p:sp>
        <p:nvSpPr>
          <p:cNvPr id="4103" name="Rectangle 1031"/>
          <p:cNvSpPr>
            <a:spLocks noGrp="1" noChangeArrowheads="1"/>
          </p:cNvSpPr>
          <p:nvPr>
            <p:ph type="sldNum" sz="quarter" idx="5"/>
          </p:nvPr>
        </p:nvSpPr>
        <p:spPr bwMode="auto">
          <a:xfrm>
            <a:off x="3852863" y="9429750"/>
            <a:ext cx="2944812" cy="496888"/>
          </a:xfrm>
          <a:prstGeom prst="rect">
            <a:avLst/>
          </a:prstGeom>
          <a:noFill/>
          <a:ln w="9525">
            <a:noFill/>
            <a:miter lim="800000"/>
            <a:headEnd/>
            <a:tailEnd/>
          </a:ln>
        </p:spPr>
        <p:txBody>
          <a:bodyPr vert="horz" wrap="square" lIns="95529" tIns="47765" rIns="95529" bIns="47765" numCol="1" anchor="b" anchorCtr="0" compatLnSpc="1">
            <a:prstTxWarp prst="textNoShape">
              <a:avLst/>
            </a:prstTxWarp>
          </a:bodyPr>
          <a:lstStyle>
            <a:lvl1pPr algn="r" defTabSz="955675" eaLnBrk="1" hangingPunct="1">
              <a:spcBef>
                <a:spcPct val="50000"/>
              </a:spcBef>
              <a:defRPr kumimoji="1" sz="1300">
                <a:solidFill>
                  <a:schemeClr val="tx1"/>
                </a:solidFill>
                <a:latin typeface="Arial Unicode MS" charset="0"/>
              </a:defRPr>
            </a:lvl1pPr>
          </a:lstStyle>
          <a:p>
            <a:pPr>
              <a:defRPr/>
            </a:pPr>
            <a:fld id="{7775EB69-2C1E-7747-BAA9-A2DFC34E099E}" type="slidenum">
              <a:rPr lang="en-US" altLang="ja-JP"/>
              <a:pPr>
                <a:defRPr/>
              </a:pPr>
              <a:t>‹#›</a:t>
            </a:fld>
            <a:endParaRPr lang="en-US" altLang="ja-JP"/>
          </a:p>
        </p:txBody>
      </p:sp>
    </p:spTree>
    <p:extLst>
      <p:ext uri="{BB962C8B-B14F-4D97-AF65-F5344CB8AC3E}">
        <p14:creationId xmlns:p14="http://schemas.microsoft.com/office/powerpoint/2010/main" val="36625034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Unicode MS" pitchFamily="50" charset="-128"/>
        <a:ea typeface="ＭＳ Ｐ明朝" pitchFamily="18" charset="-128"/>
        <a:cs typeface="ＭＳ Ｐ明朝" charset="0"/>
      </a:defRPr>
    </a:lvl1pPr>
    <a:lvl2pPr marL="457200" algn="l" rtl="0" eaLnBrk="0" fontAlgn="base" hangingPunct="0">
      <a:spcBef>
        <a:spcPct val="30000"/>
      </a:spcBef>
      <a:spcAft>
        <a:spcPct val="0"/>
      </a:spcAft>
      <a:defRPr kumimoji="1" sz="1200" kern="1200">
        <a:solidFill>
          <a:schemeClr val="tx1"/>
        </a:solidFill>
        <a:latin typeface="Arial Unicode MS" pitchFamily="50" charset="-128"/>
        <a:ea typeface="ＭＳ Ｐ明朝" pitchFamily="18" charset="-128"/>
        <a:cs typeface="ＭＳ Ｐ明朝" charset="0"/>
      </a:defRPr>
    </a:lvl2pPr>
    <a:lvl3pPr marL="914400" algn="l" rtl="0" eaLnBrk="0" fontAlgn="base" hangingPunct="0">
      <a:spcBef>
        <a:spcPct val="30000"/>
      </a:spcBef>
      <a:spcAft>
        <a:spcPct val="0"/>
      </a:spcAft>
      <a:defRPr kumimoji="1" sz="1200" kern="1200">
        <a:solidFill>
          <a:schemeClr val="tx1"/>
        </a:solidFill>
        <a:latin typeface="Arial Unicode MS" pitchFamily="50" charset="-128"/>
        <a:ea typeface="ＭＳ Ｐ明朝" pitchFamily="18" charset="-128"/>
        <a:cs typeface="ＭＳ Ｐ明朝" charset="0"/>
      </a:defRPr>
    </a:lvl3pPr>
    <a:lvl4pPr marL="1371600" algn="l" rtl="0" eaLnBrk="0" fontAlgn="base" hangingPunct="0">
      <a:spcBef>
        <a:spcPct val="30000"/>
      </a:spcBef>
      <a:spcAft>
        <a:spcPct val="0"/>
      </a:spcAft>
      <a:defRPr kumimoji="1" sz="1200" kern="1200">
        <a:solidFill>
          <a:schemeClr val="tx1"/>
        </a:solidFill>
        <a:latin typeface="Arial Unicode MS" pitchFamily="50" charset="-128"/>
        <a:ea typeface="ＭＳ Ｐ明朝" pitchFamily="18" charset="-128"/>
        <a:cs typeface="ＭＳ Ｐ明朝" charset="0"/>
      </a:defRPr>
    </a:lvl4pPr>
    <a:lvl5pPr marL="1828800" algn="l" rtl="0" eaLnBrk="0" fontAlgn="base" hangingPunct="0">
      <a:spcBef>
        <a:spcPct val="30000"/>
      </a:spcBef>
      <a:spcAft>
        <a:spcPct val="0"/>
      </a:spcAft>
      <a:defRPr kumimoji="1" sz="1200" kern="1200">
        <a:solidFill>
          <a:schemeClr val="tx1"/>
        </a:solidFill>
        <a:latin typeface="Arial Unicode MS" pitchFamily="50" charset="-128"/>
        <a:ea typeface="ＭＳ Ｐ明朝" pitchFamily="18" charset="-128"/>
        <a:cs typeface="ＭＳ Ｐ明朝" charset="0"/>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775EB69-2C1E-7747-BAA9-A2DFC34E099E}" type="slidenum">
              <a:rPr lang="en-US" altLang="ja-JP" smtClean="0"/>
              <a:pPr>
                <a:defRPr/>
              </a:pPr>
              <a:t>8</a:t>
            </a:fld>
            <a:endParaRPr lang="en-US" altLang="ja-JP"/>
          </a:p>
        </p:txBody>
      </p:sp>
    </p:spTree>
    <p:extLst>
      <p:ext uri="{BB962C8B-B14F-4D97-AF65-F5344CB8AC3E}">
        <p14:creationId xmlns:p14="http://schemas.microsoft.com/office/powerpoint/2010/main" val="1581116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893954" name="Rectangle 2"/>
          <p:cNvSpPr>
            <a:spLocks noGrp="1" noChangeArrowheads="1"/>
          </p:cNvSpPr>
          <p:nvPr>
            <p:ph type="ctrTitle"/>
          </p:nvPr>
        </p:nvSpPr>
        <p:spPr>
          <a:xfrm>
            <a:off x="714375" y="1917700"/>
            <a:ext cx="8096250" cy="1435100"/>
          </a:xfrm>
        </p:spPr>
        <p:txBody>
          <a:bodyPr/>
          <a:lstStyle>
            <a:lvl1pPr>
              <a:defRPr sz="4400"/>
            </a:lvl1pPr>
          </a:lstStyle>
          <a:p>
            <a:r>
              <a:rPr lang="ja-JP" altLang="en-US"/>
              <a:t>マスター タイトルの書式設定</a:t>
            </a:r>
          </a:p>
        </p:txBody>
      </p:sp>
      <p:sp>
        <p:nvSpPr>
          <p:cNvPr id="893955" name="Rectangle 3"/>
          <p:cNvSpPr>
            <a:spLocks noGrp="1" noChangeArrowheads="1"/>
          </p:cNvSpPr>
          <p:nvPr>
            <p:ph type="subTitle" idx="1"/>
          </p:nvPr>
        </p:nvSpPr>
        <p:spPr>
          <a:xfrm>
            <a:off x="1428750" y="4352925"/>
            <a:ext cx="6667500" cy="1222375"/>
          </a:xfrm>
        </p:spPr>
        <p:txBody>
          <a:bodyPr/>
          <a:lstStyle>
            <a:lvl1pPr marL="0" indent="0" algn="ctr">
              <a:buFontTx/>
              <a:buNone/>
              <a:defRPr sz="3200"/>
            </a:lvl1pPr>
          </a:lstStyle>
          <a:p>
            <a:r>
              <a:rPr lang="ja-JP" altLang="en-US"/>
              <a:t>マスター サブタイトルの書式設定</a:t>
            </a:r>
          </a:p>
        </p:txBody>
      </p:sp>
      <p:sp>
        <p:nvSpPr>
          <p:cNvPr id="4" name="Rectangle 4"/>
          <p:cNvSpPr>
            <a:spLocks noGrp="1" noChangeArrowheads="1"/>
          </p:cNvSpPr>
          <p:nvPr>
            <p:ph type="dt" sz="half" idx="10"/>
          </p:nvPr>
        </p:nvSpPr>
        <p:spPr bwMode="auto">
          <a:xfrm>
            <a:off x="714375" y="6248400"/>
            <a:ext cx="1984375" cy="457200"/>
          </a:xfrm>
          <a:prstGeom prst="rect">
            <a:avLst/>
          </a:prstGeom>
          <a:ln>
            <a:miter lim="800000"/>
            <a:headEnd/>
            <a:tailEnd/>
          </a:ln>
        </p:spPr>
        <p:txBody>
          <a:bodyPr vert="horz" wrap="square" lIns="88349" tIns="44175" rIns="88349" bIns="44175" numCol="1" anchor="t" anchorCtr="0" compatLnSpc="1">
            <a:prstTxWarp prst="textNoShape">
              <a:avLst/>
            </a:prstTxWarp>
          </a:bodyPr>
          <a:lstStyle>
            <a:lvl1pPr algn="l">
              <a:defRPr kumimoji="1" sz="1400">
                <a:solidFill>
                  <a:schemeClr val="tx1"/>
                </a:solidFill>
                <a:latin typeface="Times New Roman" pitchFamily="18" charset="0"/>
                <a:ea typeface="ＭＳ Ｐゴシック" pitchFamily="50" charset="-128"/>
                <a:cs typeface="+mn-cs"/>
              </a:defRPr>
            </a:lvl1pPr>
          </a:lstStyle>
          <a:p>
            <a:pPr>
              <a:defRPr/>
            </a:pPr>
            <a:endParaRPr lang="en-US" altLang="ja-JP"/>
          </a:p>
        </p:txBody>
      </p:sp>
      <p:sp>
        <p:nvSpPr>
          <p:cNvPr id="5" name="Rectangle 5"/>
          <p:cNvSpPr>
            <a:spLocks noGrp="1" noChangeArrowheads="1"/>
          </p:cNvSpPr>
          <p:nvPr>
            <p:ph type="ftr" sz="quarter" idx="11"/>
          </p:nvPr>
        </p:nvSpPr>
        <p:spPr bwMode="auto">
          <a:xfrm>
            <a:off x="3254375" y="6248400"/>
            <a:ext cx="3016250" cy="457200"/>
          </a:xfrm>
          <a:prstGeom prst="rect">
            <a:avLst/>
          </a:prstGeom>
          <a:ln>
            <a:miter lim="800000"/>
            <a:headEnd/>
            <a:tailEnd/>
          </a:ln>
        </p:spPr>
        <p:txBody>
          <a:bodyPr vert="horz" wrap="square" lIns="88349" tIns="44175" rIns="88349" bIns="44175" numCol="1" anchor="t" anchorCtr="0" compatLnSpc="1">
            <a:prstTxWarp prst="textNoShape">
              <a:avLst/>
            </a:prstTxWarp>
          </a:bodyPr>
          <a:lstStyle>
            <a:lvl1pPr>
              <a:defRPr kumimoji="1" sz="1400">
                <a:solidFill>
                  <a:schemeClr val="tx1"/>
                </a:solidFill>
                <a:latin typeface="Times New Roman" pitchFamily="18" charset="0"/>
                <a:ea typeface="ＭＳ Ｐゴシック" pitchFamily="50" charset="-128"/>
                <a:cs typeface="+mn-cs"/>
              </a:defRPr>
            </a:lvl1pPr>
          </a:lstStyle>
          <a:p>
            <a:pPr>
              <a:defRPr/>
            </a:pPr>
            <a:endParaRPr lang="en-US" altLang="ja-JP"/>
          </a:p>
        </p:txBody>
      </p:sp>
      <p:sp>
        <p:nvSpPr>
          <p:cNvPr id="6" name="Rectangle 6"/>
          <p:cNvSpPr>
            <a:spLocks noGrp="1" noChangeArrowheads="1"/>
          </p:cNvSpPr>
          <p:nvPr>
            <p:ph type="sldNum" sz="quarter" idx="12"/>
          </p:nvPr>
        </p:nvSpPr>
        <p:spPr bwMode="auto">
          <a:xfrm>
            <a:off x="6826250" y="6248400"/>
            <a:ext cx="1984375" cy="457200"/>
          </a:xfrm>
          <a:prstGeom prst="rect">
            <a:avLst/>
          </a:prstGeom>
          <a:ln>
            <a:miter lim="800000"/>
            <a:headEnd/>
            <a:tailEnd/>
          </a:ln>
        </p:spPr>
        <p:txBody>
          <a:bodyPr vert="horz" wrap="square" lIns="88349" tIns="44175" rIns="88349" bIns="44175" numCol="1" anchor="t" anchorCtr="0" compatLnSpc="1">
            <a:prstTxWarp prst="textNoShape">
              <a:avLst/>
            </a:prstTxWarp>
          </a:bodyPr>
          <a:lstStyle>
            <a:lvl1pPr algn="r">
              <a:defRPr kumimoji="1" sz="1400">
                <a:solidFill>
                  <a:schemeClr val="tx1"/>
                </a:solidFill>
                <a:latin typeface="Times New Roman" charset="0"/>
              </a:defRPr>
            </a:lvl1pPr>
          </a:lstStyle>
          <a:p>
            <a:pPr>
              <a:defRPr/>
            </a:pPr>
            <a:fld id="{9C140440-2A6C-A64A-8971-43C40A4015BF}" type="slidenum">
              <a:rPr lang="en-US" altLang="ja-JP"/>
              <a:pPr>
                <a:defRPr/>
              </a:pPr>
              <a:t>‹#›</a:t>
            </a:fld>
            <a:endParaRPr lang="en-US" altLang="ja-JP"/>
          </a:p>
        </p:txBody>
      </p:sp>
    </p:spTree>
    <p:extLst>
      <p:ext uri="{BB962C8B-B14F-4D97-AF65-F5344CB8AC3E}">
        <p14:creationId xmlns:p14="http://schemas.microsoft.com/office/powerpoint/2010/main" val="4000225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672327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81825" y="425450"/>
            <a:ext cx="2219325" cy="6237288"/>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323850" y="425450"/>
            <a:ext cx="6505575" cy="6237288"/>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40768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46838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52475" y="4406900"/>
            <a:ext cx="809625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52475" y="2906713"/>
            <a:ext cx="80962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Tree>
    <p:extLst>
      <p:ext uri="{BB962C8B-B14F-4D97-AF65-F5344CB8AC3E}">
        <p14:creationId xmlns:p14="http://schemas.microsoft.com/office/powerpoint/2010/main" val="44794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323850" y="1182688"/>
            <a:ext cx="4362450" cy="548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838700" y="1182688"/>
            <a:ext cx="4362450" cy="548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24943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76250" y="274638"/>
            <a:ext cx="85725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76250" y="1535113"/>
            <a:ext cx="42084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76250" y="2174875"/>
            <a:ext cx="42084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838700" y="1535113"/>
            <a:ext cx="42100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838700" y="2174875"/>
            <a:ext cx="42100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523543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Tree>
    <p:extLst>
      <p:ext uri="{BB962C8B-B14F-4D97-AF65-F5344CB8AC3E}">
        <p14:creationId xmlns:p14="http://schemas.microsoft.com/office/powerpoint/2010/main" val="176931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12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76250" y="273050"/>
            <a:ext cx="3133725"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724275" y="273050"/>
            <a:ext cx="532447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76250" y="1435100"/>
            <a:ext cx="313372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extLst>
      <p:ext uri="{BB962C8B-B14F-4D97-AF65-F5344CB8AC3E}">
        <p14:creationId xmlns:p14="http://schemas.microsoft.com/office/powerpoint/2010/main" val="703602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866900" y="4800600"/>
            <a:ext cx="57150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866900" y="612775"/>
            <a:ext cx="5715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866900" y="5367338"/>
            <a:ext cx="57150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extLst>
      <p:ext uri="{BB962C8B-B14F-4D97-AF65-F5344CB8AC3E}">
        <p14:creationId xmlns:p14="http://schemas.microsoft.com/office/powerpoint/2010/main" val="208861881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1313" y="425450"/>
            <a:ext cx="8842375"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88349" tIns="44175" rIns="88349" bIns="44175" numCol="1" anchor="ctr" anchorCtr="0" compatLnSpc="1">
            <a:prstTxWarp prst="textNoShape">
              <a:avLst/>
            </a:prstTxWarp>
          </a:bodyPr>
          <a:lstStyle/>
          <a:p>
            <a:pPr lvl="0"/>
            <a:r>
              <a:rPr lang="ja-JP" altLang="en-US"/>
              <a:t>マスター タイトルの書式設定</a:t>
            </a:r>
          </a:p>
        </p:txBody>
      </p:sp>
      <p:sp>
        <p:nvSpPr>
          <p:cNvPr id="1027" name="Rectangle 3"/>
          <p:cNvSpPr>
            <a:spLocks noGrp="1" noChangeArrowheads="1"/>
          </p:cNvSpPr>
          <p:nvPr>
            <p:ph type="body" idx="1"/>
          </p:nvPr>
        </p:nvSpPr>
        <p:spPr bwMode="auto">
          <a:xfrm>
            <a:off x="323850" y="1182688"/>
            <a:ext cx="8877300"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88349" tIns="44175" rIns="88349" bIns="44175"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dk2" tx1="lt1" bg2="dk1" tx2="lt2" accent1="accent1" accent2="accent2" accent3="accent3" accent4="accent4" accent5="accent5" accent6="accent6" hlink="hlink" folHlink="folHlink"/>
  <p:sldLayoutIdLst>
    <p:sldLayoutId id="2147483738"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defTabSz="884238" rtl="0" eaLnBrk="0" fontAlgn="base" hangingPunct="0">
        <a:spcBef>
          <a:spcPct val="0"/>
        </a:spcBef>
        <a:spcAft>
          <a:spcPct val="0"/>
        </a:spcAft>
        <a:defRPr kumimoji="1" sz="4000">
          <a:solidFill>
            <a:schemeClr val="tx2"/>
          </a:solidFill>
          <a:latin typeface="+mj-lt"/>
          <a:ea typeface="+mj-ea"/>
          <a:cs typeface="ＭＳ Ｐゴシック" charset="0"/>
        </a:defRPr>
      </a:lvl1pPr>
      <a:lvl2pPr algn="ctr" defTabSz="884238" rtl="0" eaLnBrk="0" fontAlgn="base" hangingPunct="0">
        <a:spcBef>
          <a:spcPct val="0"/>
        </a:spcBef>
        <a:spcAft>
          <a:spcPct val="0"/>
        </a:spcAft>
        <a:defRPr kumimoji="1" sz="4000">
          <a:solidFill>
            <a:schemeClr val="tx2"/>
          </a:solidFill>
          <a:latin typeface="Arial Unicode MS" pitchFamily="50" charset="-128"/>
          <a:ea typeface="ＭＳ Ｐゴシック" pitchFamily="50" charset="-128"/>
          <a:cs typeface="ＭＳ Ｐゴシック" charset="0"/>
        </a:defRPr>
      </a:lvl2pPr>
      <a:lvl3pPr algn="ctr" defTabSz="884238" rtl="0" eaLnBrk="0" fontAlgn="base" hangingPunct="0">
        <a:spcBef>
          <a:spcPct val="0"/>
        </a:spcBef>
        <a:spcAft>
          <a:spcPct val="0"/>
        </a:spcAft>
        <a:defRPr kumimoji="1" sz="4000">
          <a:solidFill>
            <a:schemeClr val="tx2"/>
          </a:solidFill>
          <a:latin typeface="Arial Unicode MS" pitchFamily="50" charset="-128"/>
          <a:ea typeface="ＭＳ Ｐゴシック" pitchFamily="50" charset="-128"/>
          <a:cs typeface="ＭＳ Ｐゴシック" charset="0"/>
        </a:defRPr>
      </a:lvl3pPr>
      <a:lvl4pPr algn="ctr" defTabSz="884238" rtl="0" eaLnBrk="0" fontAlgn="base" hangingPunct="0">
        <a:spcBef>
          <a:spcPct val="0"/>
        </a:spcBef>
        <a:spcAft>
          <a:spcPct val="0"/>
        </a:spcAft>
        <a:defRPr kumimoji="1" sz="4000">
          <a:solidFill>
            <a:schemeClr val="tx2"/>
          </a:solidFill>
          <a:latin typeface="Arial Unicode MS" pitchFamily="50" charset="-128"/>
          <a:ea typeface="ＭＳ Ｐゴシック" pitchFamily="50" charset="-128"/>
          <a:cs typeface="ＭＳ Ｐゴシック" charset="0"/>
        </a:defRPr>
      </a:lvl4pPr>
      <a:lvl5pPr algn="ctr" defTabSz="884238" rtl="0" eaLnBrk="0" fontAlgn="base" hangingPunct="0">
        <a:spcBef>
          <a:spcPct val="0"/>
        </a:spcBef>
        <a:spcAft>
          <a:spcPct val="0"/>
        </a:spcAft>
        <a:defRPr kumimoji="1" sz="4000">
          <a:solidFill>
            <a:schemeClr val="tx2"/>
          </a:solidFill>
          <a:latin typeface="Arial Unicode MS" pitchFamily="50" charset="-128"/>
          <a:ea typeface="ＭＳ Ｐゴシック" pitchFamily="50" charset="-128"/>
          <a:cs typeface="ＭＳ Ｐゴシック" charset="0"/>
        </a:defRPr>
      </a:lvl5pPr>
      <a:lvl6pPr marL="457200" algn="ctr" defTabSz="884238" rtl="0" fontAlgn="base">
        <a:spcBef>
          <a:spcPct val="0"/>
        </a:spcBef>
        <a:spcAft>
          <a:spcPct val="0"/>
        </a:spcAft>
        <a:defRPr sz="4000">
          <a:solidFill>
            <a:schemeClr val="tx2"/>
          </a:solidFill>
          <a:latin typeface="Arial Unicode MS" pitchFamily="50" charset="-128"/>
          <a:ea typeface="ＭＳ Ｐゴシック" pitchFamily="50" charset="-128"/>
        </a:defRPr>
      </a:lvl6pPr>
      <a:lvl7pPr marL="914400" algn="ctr" defTabSz="884238" rtl="0" fontAlgn="base">
        <a:spcBef>
          <a:spcPct val="0"/>
        </a:spcBef>
        <a:spcAft>
          <a:spcPct val="0"/>
        </a:spcAft>
        <a:defRPr sz="4000">
          <a:solidFill>
            <a:schemeClr val="tx2"/>
          </a:solidFill>
          <a:latin typeface="Arial Unicode MS" pitchFamily="50" charset="-128"/>
          <a:ea typeface="ＭＳ Ｐゴシック" pitchFamily="50" charset="-128"/>
        </a:defRPr>
      </a:lvl7pPr>
      <a:lvl8pPr marL="1371600" algn="ctr" defTabSz="884238" rtl="0" fontAlgn="base">
        <a:spcBef>
          <a:spcPct val="0"/>
        </a:spcBef>
        <a:spcAft>
          <a:spcPct val="0"/>
        </a:spcAft>
        <a:defRPr sz="4000">
          <a:solidFill>
            <a:schemeClr val="tx2"/>
          </a:solidFill>
          <a:latin typeface="Arial Unicode MS" pitchFamily="50" charset="-128"/>
          <a:ea typeface="ＭＳ Ｐゴシック" pitchFamily="50" charset="-128"/>
        </a:defRPr>
      </a:lvl8pPr>
      <a:lvl9pPr marL="1828800" algn="ctr" defTabSz="884238" rtl="0" fontAlgn="base">
        <a:spcBef>
          <a:spcPct val="0"/>
        </a:spcBef>
        <a:spcAft>
          <a:spcPct val="0"/>
        </a:spcAft>
        <a:defRPr sz="4000">
          <a:solidFill>
            <a:schemeClr val="tx2"/>
          </a:solidFill>
          <a:latin typeface="Arial Unicode MS" pitchFamily="50" charset="-128"/>
          <a:ea typeface="ＭＳ Ｐゴシック" pitchFamily="50" charset="-128"/>
        </a:defRPr>
      </a:lvl9pPr>
    </p:titleStyle>
    <p:bodyStyle>
      <a:lvl1pPr marL="331788" indent="-331788" algn="l" defTabSz="884238" rtl="0" eaLnBrk="0" fontAlgn="base" hangingPunct="0">
        <a:spcBef>
          <a:spcPct val="10000"/>
        </a:spcBef>
        <a:spcAft>
          <a:spcPct val="0"/>
        </a:spcAft>
        <a:buChar char="•"/>
        <a:defRPr kumimoji="1" sz="2800">
          <a:solidFill>
            <a:schemeClr val="accent2"/>
          </a:solidFill>
          <a:latin typeface="+mn-lt"/>
          <a:ea typeface="+mn-ea"/>
          <a:cs typeface="ＭＳ Ｐゴシック" charset="0"/>
        </a:defRPr>
      </a:lvl1pPr>
      <a:lvl2pPr marL="717550" indent="-276225" algn="l" defTabSz="884238" rtl="0" eaLnBrk="0" fontAlgn="base" hangingPunct="0">
        <a:spcBef>
          <a:spcPct val="10000"/>
        </a:spcBef>
        <a:spcAft>
          <a:spcPct val="0"/>
        </a:spcAft>
        <a:buChar char="–"/>
        <a:defRPr kumimoji="1" sz="2600">
          <a:solidFill>
            <a:schemeClr val="tx1"/>
          </a:solidFill>
          <a:latin typeface="+mn-lt"/>
          <a:ea typeface="+mn-ea"/>
        </a:defRPr>
      </a:lvl2pPr>
      <a:lvl3pPr marL="1104900" indent="-220663" algn="l" defTabSz="884238" rtl="0" eaLnBrk="0" fontAlgn="base" hangingPunct="0">
        <a:spcBef>
          <a:spcPct val="10000"/>
        </a:spcBef>
        <a:spcAft>
          <a:spcPct val="0"/>
        </a:spcAft>
        <a:buChar char="•"/>
        <a:defRPr kumimoji="1" sz="2400">
          <a:solidFill>
            <a:schemeClr val="tx1"/>
          </a:solidFill>
          <a:latin typeface="+mn-lt"/>
          <a:ea typeface="+mn-ea"/>
        </a:defRPr>
      </a:lvl3pPr>
      <a:lvl4pPr marL="1546225" indent="-220663" algn="l" defTabSz="884238" rtl="0" eaLnBrk="0" fontAlgn="base" hangingPunct="0">
        <a:spcBef>
          <a:spcPct val="10000"/>
        </a:spcBef>
        <a:spcAft>
          <a:spcPct val="0"/>
        </a:spcAft>
        <a:buChar char="–"/>
        <a:defRPr kumimoji="1" sz="2200">
          <a:solidFill>
            <a:schemeClr val="tx1"/>
          </a:solidFill>
          <a:latin typeface="+mn-lt"/>
          <a:ea typeface="+mn-ea"/>
        </a:defRPr>
      </a:lvl4pPr>
      <a:lvl5pPr marL="1987550" indent="-220663" algn="l" defTabSz="884238" rtl="0" eaLnBrk="0" fontAlgn="base" hangingPunct="0">
        <a:spcBef>
          <a:spcPct val="10000"/>
        </a:spcBef>
        <a:spcAft>
          <a:spcPct val="0"/>
        </a:spcAft>
        <a:buChar char="»"/>
        <a:defRPr kumimoji="1" sz="2000">
          <a:solidFill>
            <a:schemeClr val="tx1"/>
          </a:solidFill>
          <a:latin typeface="+mn-lt"/>
          <a:ea typeface="+mn-ea"/>
        </a:defRPr>
      </a:lvl5pPr>
      <a:lvl6pPr marL="2444750" indent="-220663" algn="l" defTabSz="884238" rtl="0" fontAlgn="base">
        <a:spcBef>
          <a:spcPct val="10000"/>
        </a:spcBef>
        <a:spcAft>
          <a:spcPct val="0"/>
        </a:spcAft>
        <a:buChar char="»"/>
        <a:defRPr sz="2000">
          <a:solidFill>
            <a:schemeClr val="tx1"/>
          </a:solidFill>
          <a:latin typeface="+mn-lt"/>
          <a:ea typeface="+mn-ea"/>
        </a:defRPr>
      </a:lvl6pPr>
      <a:lvl7pPr marL="2901950" indent="-220663" algn="l" defTabSz="884238" rtl="0" fontAlgn="base">
        <a:spcBef>
          <a:spcPct val="10000"/>
        </a:spcBef>
        <a:spcAft>
          <a:spcPct val="0"/>
        </a:spcAft>
        <a:buChar char="»"/>
        <a:defRPr sz="2000">
          <a:solidFill>
            <a:schemeClr val="tx1"/>
          </a:solidFill>
          <a:latin typeface="+mn-lt"/>
          <a:ea typeface="+mn-ea"/>
        </a:defRPr>
      </a:lvl7pPr>
      <a:lvl8pPr marL="3359150" indent="-220663" algn="l" defTabSz="884238" rtl="0" fontAlgn="base">
        <a:spcBef>
          <a:spcPct val="10000"/>
        </a:spcBef>
        <a:spcAft>
          <a:spcPct val="0"/>
        </a:spcAft>
        <a:buChar char="»"/>
        <a:defRPr sz="2000">
          <a:solidFill>
            <a:schemeClr val="tx1"/>
          </a:solidFill>
          <a:latin typeface="+mn-lt"/>
          <a:ea typeface="+mn-ea"/>
        </a:defRPr>
      </a:lvl8pPr>
      <a:lvl9pPr marL="3816350" indent="-220663" algn="l" defTabSz="884238" rtl="0" fontAlgn="base">
        <a:spcBef>
          <a:spcPct val="10000"/>
        </a:spcBef>
        <a:spcAft>
          <a:spcPct val="0"/>
        </a:spcAft>
        <a:buChar char="»"/>
        <a:defRPr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ctrTitle"/>
          </p:nvPr>
        </p:nvSpPr>
        <p:spPr>
          <a:xfrm>
            <a:off x="714375" y="933450"/>
            <a:ext cx="8096250" cy="2794000"/>
          </a:xfrm>
        </p:spPr>
        <p:txBody>
          <a:bodyPr/>
          <a:lstStyle/>
          <a:p>
            <a:pPr eaLnBrk="1" hangingPunct="1"/>
            <a:r>
              <a:rPr kumimoji="0" lang="ja-JP" altLang="en-US" sz="2800" dirty="0">
                <a:latin typeface="Arial Unicode MS" charset="0"/>
                <a:ea typeface="ＭＳ Ｐゴシック" charset="0"/>
              </a:rPr>
              <a:t>東京理科大学</a:t>
            </a:r>
            <a:br>
              <a:rPr kumimoji="0" lang="ja-JP" altLang="en-US" sz="2800" dirty="0">
                <a:latin typeface="Arial Unicode MS" charset="0"/>
                <a:ea typeface="ＭＳ Ｐゴシック" charset="0"/>
              </a:rPr>
            </a:br>
            <a:r>
              <a:rPr kumimoji="0" lang="ja-JP" altLang="en-US" sz="2800" dirty="0">
                <a:latin typeface="Arial Unicode MS" charset="0"/>
                <a:ea typeface="ＭＳ Ｐゴシック" charset="0"/>
              </a:rPr>
              <a:t>理学部 数理情報科学科</a:t>
            </a:r>
            <a:br>
              <a:rPr kumimoji="0" lang="ja-JP" altLang="en-US" sz="2800" dirty="0">
                <a:latin typeface="Arial Unicode MS" charset="0"/>
                <a:ea typeface="ＭＳ Ｐゴシック" charset="0"/>
              </a:rPr>
            </a:br>
            <a:r>
              <a:rPr kumimoji="0" lang="ja-JP" altLang="en-US" dirty="0">
                <a:latin typeface="Arial Unicode MS" charset="0"/>
                <a:ea typeface="ＭＳ Ｐゴシック" charset="0"/>
              </a:rPr>
              <a:t/>
            </a:r>
            <a:br>
              <a:rPr kumimoji="0" lang="ja-JP" altLang="en-US" dirty="0">
                <a:latin typeface="Arial Unicode MS" charset="0"/>
                <a:ea typeface="ＭＳ Ｐゴシック" charset="0"/>
              </a:rPr>
            </a:br>
            <a:r>
              <a:rPr kumimoji="0" lang="ja-JP" altLang="en-US" dirty="0">
                <a:latin typeface="Arial Unicode MS" charset="0"/>
                <a:ea typeface="ＭＳ Ｐゴシック" charset="0"/>
              </a:rPr>
              <a:t>情報処理</a:t>
            </a:r>
            <a:r>
              <a:rPr kumimoji="0" lang="en-US" altLang="ja-JP" dirty="0">
                <a:latin typeface="Arial Unicode MS" charset="0"/>
                <a:ea typeface="ＭＳ Ｐゴシック" charset="0"/>
              </a:rPr>
              <a:t>1</a:t>
            </a:r>
            <a:br>
              <a:rPr kumimoji="0" lang="en-US" altLang="ja-JP" dirty="0">
                <a:latin typeface="Arial Unicode MS" charset="0"/>
                <a:ea typeface="ＭＳ Ｐゴシック" charset="0"/>
              </a:rPr>
            </a:br>
            <a:r>
              <a:rPr kumimoji="0" lang="en-US" altLang="ja-JP" sz="3600">
                <a:latin typeface="Arial Unicode MS" charset="0"/>
                <a:ea typeface="ＭＳ Ｐゴシック" charset="0"/>
              </a:rPr>
              <a:t>#</a:t>
            </a:r>
            <a:r>
              <a:rPr kumimoji="0" lang="en-US" altLang="ja-JP" sz="3600" smtClean="0">
                <a:latin typeface="Arial Unicode MS" charset="0"/>
                <a:ea typeface="ＭＳ Ｐゴシック" charset="0"/>
              </a:rPr>
              <a:t>08: </a:t>
            </a:r>
            <a:r>
              <a:rPr kumimoji="0" lang="ja-JP" altLang="en-US" sz="3600" dirty="0" smtClean="0">
                <a:latin typeface="Arial Unicode MS" charset="0"/>
                <a:ea typeface="ＭＳ Ｐゴシック" charset="0"/>
              </a:rPr>
              <a:t>関係代数</a:t>
            </a:r>
            <a:endParaRPr kumimoji="0" lang="ja-JP" altLang="en-US" sz="3600" dirty="0">
              <a:latin typeface="Arial Unicode MS" charset="0"/>
              <a:ea typeface="ＭＳ Ｐゴシック" charset="0"/>
            </a:endParaRPr>
          </a:p>
        </p:txBody>
      </p:sp>
      <p:sp>
        <p:nvSpPr>
          <p:cNvPr id="5122" name="Rectangle 3"/>
          <p:cNvSpPr>
            <a:spLocks noChangeArrowheads="1"/>
          </p:cNvSpPr>
          <p:nvPr/>
        </p:nvSpPr>
        <p:spPr bwMode="auto">
          <a:xfrm>
            <a:off x="1428750" y="4625975"/>
            <a:ext cx="6667500"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49" tIns="44175" rIns="88349" bIns="44175"/>
          <a:lstStyle/>
          <a:p>
            <a:pPr defTabSz="884238">
              <a:spcBef>
                <a:spcPct val="10000"/>
              </a:spcBef>
            </a:pPr>
            <a:r>
              <a:rPr lang="ja-JP" altLang="en-US" sz="2000" dirty="0">
                <a:solidFill>
                  <a:schemeClr val="accent2"/>
                </a:solidFill>
                <a:latin typeface="Arial Unicode MS" charset="0"/>
              </a:rPr>
              <a:t>非常勤講師</a:t>
            </a:r>
          </a:p>
          <a:p>
            <a:pPr defTabSz="884238">
              <a:spcBef>
                <a:spcPct val="10000"/>
              </a:spcBef>
            </a:pPr>
            <a:r>
              <a:rPr lang="ja-JP" altLang="en-US" sz="3200" dirty="0">
                <a:solidFill>
                  <a:schemeClr val="accent2"/>
                </a:solidFill>
                <a:latin typeface="Arial Unicode MS" charset="0"/>
              </a:rPr>
              <a:t>山本 徳秀</a:t>
            </a:r>
            <a:br>
              <a:rPr lang="ja-JP" altLang="en-US" sz="3200" dirty="0">
                <a:solidFill>
                  <a:schemeClr val="accent2"/>
                </a:solidFill>
                <a:latin typeface="Arial Unicode MS" charset="0"/>
              </a:rPr>
            </a:br>
            <a:r>
              <a:rPr lang="en-US" altLang="ja-JP" dirty="0">
                <a:solidFill>
                  <a:schemeClr val="accent2"/>
                </a:solidFill>
                <a:latin typeface="Arial Unicode MS" charset="0"/>
              </a:rPr>
              <a:t>&lt;</a:t>
            </a:r>
            <a:r>
              <a:rPr lang="en-US" altLang="ja-JP" dirty="0" err="1">
                <a:solidFill>
                  <a:schemeClr val="accent2"/>
                </a:solidFill>
                <a:latin typeface="Arial Unicode MS" charset="0"/>
              </a:rPr>
              <a:t>tokushu</a:t>
            </a:r>
            <a:r>
              <a:rPr lang="en-US" altLang="ja-JP" err="1" smtClean="0">
                <a:solidFill>
                  <a:schemeClr val="accent2"/>
                </a:solidFill>
                <a:latin typeface="Arial Unicode MS" charset="0"/>
              </a:rPr>
              <a:t>@</a:t>
            </a:r>
            <a:r>
              <a:rPr lang="en-US" altLang="ja-JP" smtClean="0">
                <a:solidFill>
                  <a:schemeClr val="accent2"/>
                </a:solidFill>
                <a:latin typeface="Arial Unicode MS" charset="0"/>
              </a:rPr>
              <a:t>rs.tus.ac.jp</a:t>
            </a:r>
            <a:r>
              <a:rPr lang="en-US" altLang="ja-JP" dirty="0" smtClean="0">
                <a:solidFill>
                  <a:schemeClr val="accent2"/>
                </a:solidFill>
                <a:latin typeface="Arial Unicode MS" charset="0"/>
              </a:rPr>
              <a:t>&gt;</a:t>
            </a:r>
            <a:endParaRPr lang="en-US" altLang="ja-JP" sz="3200" dirty="0">
              <a:solidFill>
                <a:schemeClr val="accent2"/>
              </a:solidFill>
              <a:latin typeface="Arial Unicode MS"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5.2. </a:t>
            </a:r>
            <a:r>
              <a:rPr lang="ja-JP" altLang="en-US" dirty="0"/>
              <a:t>オリジナルの演算子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射影</a:t>
            </a:r>
            <a:r>
              <a:rPr lang="en-US" altLang="ja-JP" dirty="0" smtClean="0"/>
              <a:t> : π</a:t>
            </a:r>
            <a:r>
              <a:rPr lang="en-US" altLang="ja-JP" i="1" baseline="-25000" dirty="0" smtClean="0"/>
              <a:t>X</a:t>
            </a:r>
            <a:r>
              <a:rPr lang="en-US" altLang="ja-JP" baseline="-25000" dirty="0" smtClean="0"/>
              <a:t>, </a:t>
            </a:r>
            <a:r>
              <a:rPr lang="en-US" altLang="ja-JP" i="1" baseline="-25000" dirty="0" smtClean="0"/>
              <a:t>Y</a:t>
            </a:r>
            <a:r>
              <a:rPr lang="en-US" altLang="ja-JP" baseline="-25000" dirty="0" smtClean="0"/>
              <a:t>, ..., </a:t>
            </a:r>
            <a:r>
              <a:rPr lang="en-US" altLang="ja-JP" i="1" baseline="-25000" dirty="0" smtClean="0"/>
              <a:t>Z</a:t>
            </a:r>
            <a:r>
              <a:rPr lang="en-US" altLang="ja-JP" dirty="0" smtClean="0"/>
              <a:t> (</a:t>
            </a:r>
            <a:r>
              <a:rPr lang="en-US" altLang="ja-JP" i="1" dirty="0" smtClean="0"/>
              <a:t>r</a:t>
            </a:r>
            <a:r>
              <a:rPr lang="en-US" altLang="ja-JP" dirty="0" smtClean="0"/>
              <a:t>)</a:t>
            </a:r>
            <a:endParaRPr kumimoji="1" lang="en-US" altLang="ja-JP" dirty="0" smtClean="0"/>
          </a:p>
          <a:p>
            <a:pPr lvl="1"/>
            <a:r>
              <a:rPr lang="ja-JP" altLang="en-US" dirty="0" smtClean="0"/>
              <a:t>関係</a:t>
            </a:r>
            <a:r>
              <a:rPr lang="en-US" altLang="ja-JP" dirty="0" smtClean="0"/>
              <a:t> </a:t>
            </a:r>
            <a:r>
              <a:rPr lang="en-US" altLang="ja-JP" i="1" dirty="0" smtClean="0">
                <a:latin typeface="Consolas"/>
                <a:cs typeface="Consolas"/>
              </a:rPr>
              <a:t>r</a:t>
            </a:r>
            <a:r>
              <a:rPr lang="en-US" altLang="ja-JP" dirty="0" smtClean="0"/>
              <a:t> </a:t>
            </a:r>
            <a:r>
              <a:rPr lang="ja-JP" altLang="en-US" dirty="0" smtClean="0"/>
              <a:t>の各タプルから、その属性集合</a:t>
            </a:r>
            <a:r>
              <a:rPr lang="en-US" altLang="ja-JP" dirty="0" smtClean="0"/>
              <a:t> </a:t>
            </a:r>
            <a:r>
              <a:rPr lang="en-US" altLang="ja-JP" i="1" dirty="0" smtClean="0">
                <a:latin typeface="Consolas"/>
                <a:cs typeface="Consolas"/>
              </a:rPr>
              <a:t>X</a:t>
            </a:r>
            <a:r>
              <a:rPr lang="en-US" altLang="ja-JP" dirty="0"/>
              <a:t>, </a:t>
            </a:r>
            <a:r>
              <a:rPr lang="en-US" altLang="ja-JP" i="1" dirty="0" smtClean="0">
                <a:latin typeface="Consolas"/>
                <a:cs typeface="Consolas"/>
              </a:rPr>
              <a:t>Y</a:t>
            </a:r>
            <a:r>
              <a:rPr lang="en-US" altLang="ja-JP" dirty="0"/>
              <a:t>, ..., </a:t>
            </a:r>
            <a:r>
              <a:rPr lang="en-US" altLang="ja-JP" i="1" dirty="0" smtClean="0">
                <a:latin typeface="Consolas"/>
                <a:cs typeface="Consolas"/>
              </a:rPr>
              <a:t>Z</a:t>
            </a:r>
            <a:r>
              <a:rPr lang="en-US" altLang="ja-JP" dirty="0" smtClean="0"/>
              <a:t> </a:t>
            </a:r>
            <a:r>
              <a:rPr lang="ja-JP" altLang="en-US" dirty="0" smtClean="0"/>
              <a:t>のみで構成したタプルの集合を生成する演算</a:t>
            </a:r>
            <a:endParaRPr lang="en-US" altLang="ja-JP" dirty="0"/>
          </a:p>
          <a:p>
            <a:pPr lvl="2"/>
            <a:r>
              <a:rPr lang="en-US" altLang="ja-JP" dirty="0" smtClean="0"/>
              <a:t>T.D: 	  </a:t>
            </a:r>
            <a:r>
              <a:rPr lang="en-US" altLang="ja-JP" i="1" dirty="0" smtClean="0">
                <a:latin typeface="Consolas"/>
                <a:cs typeface="Consolas"/>
              </a:rPr>
              <a:t>r </a:t>
            </a:r>
            <a:r>
              <a:rPr lang="en-US" altLang="ja-JP" dirty="0">
                <a:latin typeface="Consolas"/>
                <a:cs typeface="Consolas"/>
              </a:rPr>
              <a:t>{</a:t>
            </a:r>
            <a:r>
              <a:rPr lang="en-US" altLang="ja-JP" i="1" dirty="0" smtClean="0">
                <a:latin typeface="Consolas"/>
                <a:cs typeface="Consolas"/>
              </a:rPr>
              <a:t>X</a:t>
            </a:r>
            <a:r>
              <a:rPr lang="en-US" altLang="ja-JP" dirty="0">
                <a:latin typeface="Consolas"/>
                <a:cs typeface="Consolas"/>
              </a:rPr>
              <a:t>, </a:t>
            </a:r>
            <a:r>
              <a:rPr lang="en-US" altLang="ja-JP" i="1" dirty="0" smtClean="0">
                <a:latin typeface="Consolas"/>
                <a:cs typeface="Consolas"/>
              </a:rPr>
              <a:t>Y</a:t>
            </a:r>
            <a:r>
              <a:rPr lang="en-US" altLang="ja-JP" dirty="0">
                <a:latin typeface="Consolas"/>
                <a:cs typeface="Consolas"/>
              </a:rPr>
              <a:t>, </a:t>
            </a:r>
            <a:r>
              <a:rPr lang="en-US" altLang="ja-JP" dirty="0" smtClean="0">
                <a:latin typeface="Consolas"/>
                <a:cs typeface="Consolas"/>
              </a:rPr>
              <a:t>..., </a:t>
            </a:r>
            <a:r>
              <a:rPr lang="en-US" altLang="ja-JP" i="1" dirty="0" smtClean="0">
                <a:latin typeface="Consolas"/>
                <a:cs typeface="Consolas"/>
              </a:rPr>
              <a:t>Z</a:t>
            </a:r>
            <a:r>
              <a:rPr lang="en-US" altLang="ja-JP" dirty="0" smtClean="0">
                <a:latin typeface="Consolas"/>
                <a:cs typeface="Consolas"/>
              </a:rPr>
              <a:t>}</a:t>
            </a:r>
          </a:p>
          <a:p>
            <a:pPr lvl="2"/>
            <a:r>
              <a:rPr lang="ja-JP" altLang="en-US" dirty="0" smtClean="0"/>
              <a:t>見出し</a:t>
            </a:r>
            <a:r>
              <a:rPr lang="en-US" altLang="ja-JP" dirty="0" smtClean="0"/>
              <a:t>:</a:t>
            </a:r>
            <a:r>
              <a:rPr lang="en-US" altLang="ja-JP" i="1" dirty="0" smtClean="0">
                <a:latin typeface="Consolas"/>
                <a:cs typeface="Consolas"/>
              </a:rPr>
              <a:t> </a:t>
            </a:r>
            <a:r>
              <a:rPr lang="en-US" altLang="ja-JP" dirty="0" smtClean="0">
                <a:latin typeface="Consolas"/>
                <a:cs typeface="Consolas"/>
              </a:rPr>
              <a:t>(</a:t>
            </a:r>
            <a:r>
              <a:rPr lang="en-US" altLang="ja-JP" i="1" dirty="0" smtClean="0">
                <a:latin typeface="Consolas"/>
                <a:cs typeface="Consolas"/>
              </a:rPr>
              <a:t>X</a:t>
            </a:r>
            <a:r>
              <a:rPr lang="en-US" altLang="ja-JP" dirty="0" smtClean="0">
                <a:latin typeface="Consolas"/>
                <a:cs typeface="Consolas"/>
              </a:rPr>
              <a:t>, </a:t>
            </a:r>
            <a:r>
              <a:rPr lang="en-US" altLang="ja-JP" i="1" dirty="0" smtClean="0">
                <a:latin typeface="Consolas"/>
                <a:cs typeface="Consolas"/>
              </a:rPr>
              <a:t>Y</a:t>
            </a:r>
            <a:r>
              <a:rPr lang="en-US" altLang="ja-JP" dirty="0" smtClean="0">
                <a:latin typeface="Consolas"/>
                <a:cs typeface="Consolas"/>
              </a:rPr>
              <a:t>, ..., </a:t>
            </a:r>
            <a:r>
              <a:rPr lang="en-US" altLang="ja-JP" i="1" dirty="0" smtClean="0">
                <a:latin typeface="Consolas"/>
                <a:cs typeface="Consolas"/>
              </a:rPr>
              <a:t>Z</a:t>
            </a:r>
            <a:r>
              <a:rPr lang="en-US" altLang="ja-JP" dirty="0" smtClean="0">
                <a:latin typeface="Consolas"/>
                <a:cs typeface="Consolas"/>
              </a:rPr>
              <a:t>)</a:t>
            </a:r>
            <a:endParaRPr lang="en-US" altLang="ja-JP" dirty="0" smtClean="0"/>
          </a:p>
          <a:p>
            <a:pPr lvl="1"/>
            <a:endParaRPr lang="en-US" altLang="ja-JP" dirty="0" smtClean="0"/>
          </a:p>
          <a:p>
            <a:pPr lvl="1"/>
            <a:r>
              <a:rPr lang="en-US" altLang="ja-JP" dirty="0" smtClean="0"/>
              <a:t>T.D:	</a:t>
            </a:r>
            <a:r>
              <a:rPr lang="en-US" altLang="ja-JP" dirty="0" smtClean="0">
                <a:latin typeface="Consolas"/>
                <a:cs typeface="Consolas"/>
              </a:rPr>
              <a:t>S {SNAME, CITY, STATUS}</a:t>
            </a:r>
            <a:br>
              <a:rPr lang="en-US" altLang="ja-JP" dirty="0" smtClean="0">
                <a:latin typeface="Consolas"/>
                <a:cs typeface="Consolas"/>
              </a:rPr>
            </a:br>
            <a:r>
              <a:rPr lang="ja-JP" altLang="en-US" dirty="0" smtClean="0">
                <a:latin typeface="Consolas"/>
                <a:cs typeface="Consolas"/>
              </a:rPr>
              <a:t>または</a:t>
            </a:r>
            <a:r>
              <a:rPr lang="en-US" altLang="ja-JP" dirty="0" smtClean="0">
                <a:latin typeface="Consolas"/>
                <a:cs typeface="Consolas"/>
              </a:rPr>
              <a:t> S {all but SNO}</a:t>
            </a:r>
          </a:p>
          <a:p>
            <a:pPr lvl="1"/>
            <a:endParaRPr kumimoji="1" lang="en-US" altLang="ja-JP" dirty="0" smtClean="0"/>
          </a:p>
          <a:p>
            <a:pPr lvl="1"/>
            <a:r>
              <a:rPr kumimoji="1" lang="en-US" altLang="ja-JP" dirty="0" smtClean="0"/>
              <a:t>SQL:	</a:t>
            </a:r>
            <a:r>
              <a:rPr kumimoji="1" lang="en-US" altLang="ja-JP" dirty="0" smtClean="0">
                <a:latin typeface="Consolas"/>
                <a:cs typeface="Consolas"/>
              </a:rPr>
              <a:t>select </a:t>
            </a:r>
            <a:r>
              <a:rPr kumimoji="1" lang="en-US" altLang="ja-JP" dirty="0" smtClean="0">
                <a:solidFill>
                  <a:schemeClr val="accent6"/>
                </a:solidFill>
                <a:latin typeface="Consolas"/>
                <a:cs typeface="Consolas"/>
              </a:rPr>
              <a:t>distinct</a:t>
            </a:r>
            <a:r>
              <a:rPr kumimoji="1" lang="en-US" altLang="ja-JP" dirty="0" smtClean="0">
                <a:latin typeface="Consolas"/>
                <a:cs typeface="Consolas"/>
              </a:rPr>
              <a:t/>
            </a:r>
            <a:br>
              <a:rPr kumimoji="1" lang="en-US" altLang="ja-JP" dirty="0" smtClean="0">
                <a:latin typeface="Consolas"/>
                <a:cs typeface="Consolas"/>
              </a:rPr>
            </a:br>
            <a:r>
              <a:rPr kumimoji="1" lang="en-US" altLang="ja-JP" dirty="0" smtClean="0">
                <a:latin typeface="Consolas"/>
                <a:cs typeface="Consolas"/>
              </a:rPr>
              <a:t>		    S.</a:t>
            </a:r>
            <a:r>
              <a:rPr lang="en-US" altLang="ja-JP" dirty="0" smtClean="0">
                <a:latin typeface="Consolas"/>
                <a:cs typeface="Consolas"/>
              </a:rPr>
              <a:t>SNAME</a:t>
            </a:r>
            <a:r>
              <a:rPr lang="en-US" altLang="ja-JP" dirty="0">
                <a:latin typeface="Consolas"/>
                <a:cs typeface="Consolas"/>
              </a:rPr>
              <a:t>, </a:t>
            </a:r>
            <a:r>
              <a:rPr lang="en-US" altLang="ja-JP" dirty="0" smtClean="0">
                <a:latin typeface="Consolas"/>
                <a:cs typeface="Consolas"/>
              </a:rPr>
              <a:t>S.CITY</a:t>
            </a:r>
            <a:r>
              <a:rPr lang="en-US" altLang="ja-JP" dirty="0">
                <a:latin typeface="Consolas"/>
                <a:cs typeface="Consolas"/>
              </a:rPr>
              <a:t>, S.</a:t>
            </a:r>
            <a:r>
              <a:rPr lang="en-US" altLang="ja-JP" dirty="0" smtClean="0">
                <a:latin typeface="Consolas"/>
                <a:cs typeface="Consolas"/>
              </a:rPr>
              <a:t>STATUS</a:t>
            </a:r>
            <a:r>
              <a:rPr lang="en-US" altLang="ja-JP" dirty="0">
                <a:latin typeface="Consolas"/>
                <a:cs typeface="Consolas"/>
              </a:rPr>
              <a:t/>
            </a:r>
            <a:br>
              <a:rPr lang="en-US" altLang="ja-JP" dirty="0">
                <a:latin typeface="Consolas"/>
                <a:cs typeface="Consolas"/>
              </a:rPr>
            </a:br>
            <a:r>
              <a:rPr lang="en-US" altLang="ja-JP" dirty="0">
                <a:latin typeface="Consolas"/>
                <a:cs typeface="Consolas"/>
              </a:rPr>
              <a:t>	</a:t>
            </a:r>
            <a:r>
              <a:rPr lang="en-US" altLang="ja-JP" dirty="0" smtClean="0">
                <a:latin typeface="Consolas"/>
                <a:cs typeface="Consolas"/>
              </a:rPr>
              <a:t>	from S</a:t>
            </a:r>
            <a:endParaRPr kumimoji="1" lang="en-US" altLang="ja-JP" dirty="0"/>
          </a:p>
          <a:p>
            <a:pPr lvl="1"/>
            <a:endParaRPr kumimoji="1" lang="en-US" altLang="ja-JP" dirty="0" smtClean="0"/>
          </a:p>
        </p:txBody>
      </p:sp>
    </p:spTree>
    <p:extLst>
      <p:ext uri="{BB962C8B-B14F-4D97-AF65-F5344CB8AC3E}">
        <p14:creationId xmlns:p14="http://schemas.microsoft.com/office/powerpoint/2010/main" val="3172572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5.2. </a:t>
            </a:r>
            <a:r>
              <a:rPr lang="ja-JP" altLang="en-US" dirty="0"/>
              <a:t>オリジナルの演算子</a:t>
            </a:r>
            <a:endParaRPr kumimoji="1" lang="ja-JP" altLang="en-US" dirty="0"/>
          </a:p>
        </p:txBody>
      </p:sp>
      <p:sp>
        <p:nvSpPr>
          <p:cNvPr id="3" name="コンテンツ プレースホルダー 2"/>
          <p:cNvSpPr>
            <a:spLocks noGrp="1"/>
          </p:cNvSpPr>
          <p:nvPr>
            <p:ph idx="1"/>
          </p:nvPr>
        </p:nvSpPr>
        <p:spPr>
          <a:xfrm>
            <a:off x="323850" y="1193012"/>
            <a:ext cx="8877300" cy="5480050"/>
          </a:xfrm>
        </p:spPr>
        <p:txBody>
          <a:bodyPr/>
          <a:lstStyle/>
          <a:p>
            <a:r>
              <a:rPr lang="ja-JP" altLang="en-US" dirty="0" smtClean="0"/>
              <a:t>結合</a:t>
            </a:r>
            <a:r>
              <a:rPr lang="en-US" altLang="ja-JP" dirty="0" smtClean="0"/>
              <a:t> (</a:t>
            </a:r>
            <a:r>
              <a:rPr lang="ja-JP" altLang="en-US" dirty="0" smtClean="0"/>
              <a:t>自然結合</a:t>
            </a:r>
            <a:r>
              <a:rPr lang="en-US" altLang="ja-JP" dirty="0" smtClean="0"/>
              <a:t>) : </a:t>
            </a:r>
            <a:r>
              <a:rPr lang="en-US" altLang="ja-JP" i="1" dirty="0" smtClean="0"/>
              <a:t>r</a:t>
            </a:r>
            <a:r>
              <a:rPr lang="en-US" altLang="ja-JP" dirty="0" smtClean="0"/>
              <a:t>     </a:t>
            </a:r>
            <a:r>
              <a:rPr lang="en-US" altLang="ja-JP" i="1" dirty="0" smtClean="0"/>
              <a:t>s</a:t>
            </a:r>
          </a:p>
          <a:p>
            <a:pPr lvl="1"/>
            <a:r>
              <a:rPr lang="ja-JP" altLang="en-US" dirty="0" smtClean="0"/>
              <a:t>関係</a:t>
            </a:r>
            <a:r>
              <a:rPr lang="en-US" altLang="ja-JP" dirty="0" smtClean="0"/>
              <a:t> </a:t>
            </a:r>
            <a:r>
              <a:rPr lang="en-US" altLang="ja-JP" i="1" dirty="0" smtClean="0">
                <a:latin typeface="Consolas"/>
                <a:cs typeface="Consolas"/>
              </a:rPr>
              <a:t>r</a:t>
            </a:r>
            <a:r>
              <a:rPr lang="en-US" altLang="ja-JP" dirty="0" smtClean="0"/>
              <a:t> </a:t>
            </a:r>
            <a:r>
              <a:rPr lang="ja-JP" altLang="en-US" dirty="0" smtClean="0"/>
              <a:t>および</a:t>
            </a:r>
            <a:r>
              <a:rPr lang="en-US" altLang="ja-JP" dirty="0" smtClean="0"/>
              <a:t> </a:t>
            </a:r>
            <a:r>
              <a:rPr lang="en-US" altLang="ja-JP" i="1" dirty="0" smtClean="0"/>
              <a:t>s</a:t>
            </a:r>
            <a:r>
              <a:rPr lang="en-US" altLang="ja-JP" dirty="0" smtClean="0"/>
              <a:t> </a:t>
            </a:r>
            <a:r>
              <a:rPr lang="ja-JP" altLang="en-US" dirty="0" smtClean="0"/>
              <a:t>の属性が</a:t>
            </a:r>
            <a:r>
              <a:rPr lang="en-US" altLang="ja-JP" dirty="0" smtClean="0"/>
              <a:t> </a:t>
            </a:r>
            <a:r>
              <a:rPr lang="en-US" altLang="ja-JP" i="1" dirty="0" smtClean="0"/>
              <a:t>X </a:t>
            </a:r>
            <a:r>
              <a:rPr lang="en-US" altLang="ja-JP" dirty="0" smtClean="0"/>
              <a:t>⊕</a:t>
            </a:r>
            <a:r>
              <a:rPr lang="en-US" altLang="ja-JP" i="1" dirty="0" smtClean="0"/>
              <a:t>Y</a:t>
            </a:r>
            <a:r>
              <a:rPr lang="en-US" altLang="ja-JP" dirty="0" smtClean="0"/>
              <a:t>, </a:t>
            </a:r>
            <a:r>
              <a:rPr lang="en-US" altLang="ja-JP" i="1" dirty="0" smtClean="0"/>
              <a:t>Y </a:t>
            </a:r>
            <a:r>
              <a:rPr lang="en-US" altLang="ja-JP" dirty="0" smtClean="0"/>
              <a:t>⊕</a:t>
            </a:r>
            <a:r>
              <a:rPr lang="en-US" altLang="ja-JP" i="1" dirty="0" smtClean="0"/>
              <a:t>Z</a:t>
            </a:r>
            <a:r>
              <a:rPr lang="en-US" altLang="ja-JP" dirty="0" smtClean="0"/>
              <a:t> </a:t>
            </a:r>
            <a:r>
              <a:rPr lang="ja-JP" altLang="en-US" dirty="0" smtClean="0"/>
              <a:t>で与えられる時</a:t>
            </a:r>
            <a:r>
              <a:rPr lang="en-US" altLang="ja-JP" dirty="0" smtClean="0"/>
              <a:t/>
            </a:r>
            <a:br>
              <a:rPr lang="en-US" altLang="ja-JP" dirty="0" smtClean="0"/>
            </a:br>
            <a:r>
              <a:rPr lang="en-US" altLang="ja-JP" dirty="0" smtClean="0"/>
              <a:t>		(</a:t>
            </a:r>
            <a:r>
              <a:rPr lang="en-US" altLang="ja-JP" i="1" dirty="0"/>
              <a:t>X</a:t>
            </a:r>
            <a:r>
              <a:rPr lang="en-US" altLang="ja-JP" dirty="0"/>
              <a:t> = (</a:t>
            </a:r>
            <a:r>
              <a:rPr lang="en-US" altLang="ja-JP" i="1" dirty="0"/>
              <a:t>X</a:t>
            </a:r>
            <a:r>
              <a:rPr lang="en-US" altLang="ja-JP" i="1" baseline="-25000" dirty="0"/>
              <a:t>1</a:t>
            </a:r>
            <a:r>
              <a:rPr lang="en-US" altLang="ja-JP" dirty="0"/>
              <a:t>, </a:t>
            </a:r>
            <a:r>
              <a:rPr lang="en-US" altLang="ja-JP" i="1" dirty="0"/>
              <a:t>X</a:t>
            </a:r>
            <a:r>
              <a:rPr lang="en-US" altLang="ja-JP" i="1" baseline="-25000" dirty="0"/>
              <a:t>2</a:t>
            </a:r>
            <a:r>
              <a:rPr lang="en-US" altLang="ja-JP" dirty="0"/>
              <a:t>, ..., </a:t>
            </a:r>
            <a:r>
              <a:rPr lang="en-US" altLang="ja-JP" i="1" dirty="0" err="1"/>
              <a:t>X</a:t>
            </a:r>
            <a:r>
              <a:rPr lang="en-US" altLang="ja-JP" i="1" baseline="-25000" dirty="0" err="1"/>
              <a:t>n</a:t>
            </a:r>
            <a:r>
              <a:rPr lang="en-US" altLang="ja-JP" dirty="0"/>
              <a:t>), </a:t>
            </a:r>
            <a:r>
              <a:rPr lang="en-US" altLang="ja-JP" i="1" dirty="0"/>
              <a:t>Y</a:t>
            </a:r>
            <a:r>
              <a:rPr lang="en-US" altLang="ja-JP" dirty="0"/>
              <a:t> = (</a:t>
            </a:r>
            <a:r>
              <a:rPr lang="en-US" altLang="ja-JP" i="1" dirty="0"/>
              <a:t>Y</a:t>
            </a:r>
            <a:r>
              <a:rPr lang="en-US" altLang="ja-JP" i="1" baseline="-25000" dirty="0"/>
              <a:t>1</a:t>
            </a:r>
            <a:r>
              <a:rPr lang="en-US" altLang="ja-JP" dirty="0"/>
              <a:t>, </a:t>
            </a:r>
            <a:r>
              <a:rPr lang="en-US" altLang="ja-JP" i="1" dirty="0"/>
              <a:t>Y</a:t>
            </a:r>
            <a:r>
              <a:rPr lang="en-US" altLang="ja-JP" i="1" baseline="-25000" dirty="0"/>
              <a:t>2</a:t>
            </a:r>
            <a:r>
              <a:rPr lang="en-US" altLang="ja-JP" dirty="0"/>
              <a:t>, ..., </a:t>
            </a:r>
            <a:r>
              <a:rPr lang="en-US" altLang="ja-JP" i="1" dirty="0" err="1"/>
              <a:t>Y</a:t>
            </a:r>
            <a:r>
              <a:rPr lang="en-US" altLang="ja-JP" i="1" baseline="-25000" dirty="0" err="1"/>
              <a:t>m</a:t>
            </a:r>
            <a:r>
              <a:rPr lang="en-US" altLang="ja-JP" dirty="0"/>
              <a:t>), </a:t>
            </a:r>
            <a:br>
              <a:rPr lang="en-US" altLang="ja-JP" dirty="0"/>
            </a:br>
            <a:r>
              <a:rPr lang="en-US" altLang="ja-JP" dirty="0" smtClean="0"/>
              <a:t>		  </a:t>
            </a:r>
            <a:r>
              <a:rPr lang="en-US" altLang="ja-JP" i="1" dirty="0" smtClean="0"/>
              <a:t>Z</a:t>
            </a:r>
            <a:r>
              <a:rPr lang="en-US" altLang="ja-JP" dirty="0" smtClean="0"/>
              <a:t> </a:t>
            </a:r>
            <a:r>
              <a:rPr lang="en-US" altLang="ja-JP" dirty="0"/>
              <a:t>= (</a:t>
            </a:r>
            <a:r>
              <a:rPr lang="en-US" altLang="ja-JP" i="1" dirty="0"/>
              <a:t>Z</a:t>
            </a:r>
            <a:r>
              <a:rPr lang="en-US" altLang="ja-JP" i="1" baseline="-25000" dirty="0"/>
              <a:t>1</a:t>
            </a:r>
            <a:r>
              <a:rPr lang="en-US" altLang="ja-JP" dirty="0"/>
              <a:t>, </a:t>
            </a:r>
            <a:r>
              <a:rPr lang="en-US" altLang="ja-JP" i="1" dirty="0"/>
              <a:t>Z</a:t>
            </a:r>
            <a:r>
              <a:rPr lang="en-US" altLang="ja-JP" i="1" baseline="-25000" dirty="0"/>
              <a:t>2</a:t>
            </a:r>
            <a:r>
              <a:rPr lang="en-US" altLang="ja-JP" dirty="0"/>
              <a:t>, ..., </a:t>
            </a:r>
            <a:r>
              <a:rPr lang="en-US" altLang="ja-JP" i="1" dirty="0" err="1"/>
              <a:t>Z</a:t>
            </a:r>
            <a:r>
              <a:rPr lang="en-US" altLang="ja-JP" i="1" baseline="-25000" dirty="0" err="1"/>
              <a:t>p</a:t>
            </a:r>
            <a:r>
              <a:rPr lang="en-US" altLang="ja-JP" dirty="0"/>
              <a:t>), </a:t>
            </a:r>
            <a:r>
              <a:rPr lang="en-US" altLang="ja-JP" i="1" dirty="0"/>
              <a:t>X</a:t>
            </a:r>
            <a:r>
              <a:rPr lang="en-US" altLang="ja-JP" dirty="0"/>
              <a:t> </a:t>
            </a:r>
            <a:r>
              <a:rPr lang="en-US" altLang="ja-JP" dirty="0" smtClean="0"/>
              <a:t>∩</a:t>
            </a:r>
            <a:r>
              <a:rPr lang="en-US" altLang="ja-JP" i="1" dirty="0" smtClean="0"/>
              <a:t>Z</a:t>
            </a:r>
            <a:r>
              <a:rPr lang="en-US" altLang="ja-JP" dirty="0" smtClean="0"/>
              <a:t> </a:t>
            </a:r>
            <a:r>
              <a:rPr lang="en-US" altLang="ja-JP" dirty="0"/>
              <a:t>= {}</a:t>
            </a:r>
            <a:r>
              <a:rPr lang="en-US" altLang="ja-JP" dirty="0" smtClean="0"/>
              <a:t>)</a:t>
            </a:r>
            <a:r>
              <a:rPr lang="ja-JP" altLang="en-US" dirty="0" smtClean="0"/>
              <a:t>、</a:t>
            </a:r>
            <a:r>
              <a:rPr lang="en-US" altLang="ja-JP" dirty="0" smtClean="0"/>
              <a:t/>
            </a:r>
            <a:br>
              <a:rPr lang="en-US" altLang="ja-JP" dirty="0" smtClean="0"/>
            </a:br>
            <a:r>
              <a:rPr lang="en-US" altLang="ja-JP" i="1" dirty="0" smtClean="0"/>
              <a:t>r</a:t>
            </a:r>
            <a:r>
              <a:rPr lang="en-US" altLang="ja-JP" dirty="0" smtClean="0"/>
              <a:t> </a:t>
            </a:r>
            <a:r>
              <a:rPr lang="ja-JP" altLang="en-US" dirty="0" smtClean="0"/>
              <a:t>および</a:t>
            </a:r>
            <a:r>
              <a:rPr lang="en-US" altLang="ja-JP" dirty="0" smtClean="0"/>
              <a:t> </a:t>
            </a:r>
            <a:r>
              <a:rPr lang="en-US" altLang="ja-JP" i="1" dirty="0" smtClean="0"/>
              <a:t>s</a:t>
            </a:r>
            <a:r>
              <a:rPr lang="en-US" altLang="ja-JP" dirty="0" smtClean="0"/>
              <a:t> </a:t>
            </a:r>
            <a:r>
              <a:rPr lang="ja-JP" altLang="en-US" dirty="0" smtClean="0"/>
              <a:t>の任意のタプルの組合せのうち、</a:t>
            </a:r>
            <a:r>
              <a:rPr lang="en-US" altLang="ja-JP" i="1" dirty="0" smtClean="0"/>
              <a:t>Y </a:t>
            </a:r>
            <a:r>
              <a:rPr lang="ja-JP" altLang="en-US" dirty="0" smtClean="0"/>
              <a:t>の値が全て等しいものを連結した</a:t>
            </a:r>
            <a:r>
              <a:rPr lang="en-US" altLang="ja-JP" dirty="0" smtClean="0"/>
              <a:t> </a:t>
            </a:r>
            <a:r>
              <a:rPr lang="ja-JP" altLang="en-US" dirty="0" smtClean="0"/>
              <a:t>タプルの集合を生成する演算</a:t>
            </a:r>
            <a:endParaRPr lang="en-US" altLang="ja-JP" dirty="0" smtClean="0"/>
          </a:p>
          <a:p>
            <a:pPr lvl="2"/>
            <a:r>
              <a:rPr lang="en-US" altLang="ja-JP" dirty="0" smtClean="0"/>
              <a:t>T.D:	    </a:t>
            </a:r>
            <a:r>
              <a:rPr lang="en-US" altLang="ja-JP" i="1" dirty="0" smtClean="0">
                <a:latin typeface="Consolas"/>
                <a:cs typeface="Consolas"/>
              </a:rPr>
              <a:t>r </a:t>
            </a:r>
            <a:r>
              <a:rPr lang="en-US" altLang="ja-JP" dirty="0" smtClean="0">
                <a:latin typeface="Consolas"/>
                <a:cs typeface="Consolas"/>
              </a:rPr>
              <a:t>join</a:t>
            </a:r>
            <a:r>
              <a:rPr lang="en-US" altLang="ja-JP" i="1" dirty="0" smtClean="0">
                <a:latin typeface="Consolas"/>
                <a:cs typeface="Consolas"/>
              </a:rPr>
              <a:t> s</a:t>
            </a:r>
            <a:br>
              <a:rPr lang="en-US" altLang="ja-JP" i="1" dirty="0" smtClean="0">
                <a:latin typeface="Consolas"/>
                <a:cs typeface="Consolas"/>
              </a:rPr>
            </a:br>
            <a:r>
              <a:rPr lang="ja-JP" altLang="en-US" dirty="0" smtClean="0">
                <a:latin typeface="Consolas"/>
                <a:cs typeface="Consolas"/>
              </a:rPr>
              <a:t>または</a:t>
            </a:r>
            <a:r>
              <a:rPr lang="en-US" altLang="ja-JP" dirty="0" smtClean="0">
                <a:latin typeface="Consolas"/>
                <a:cs typeface="Consolas"/>
              </a:rPr>
              <a:t> join {</a:t>
            </a:r>
            <a:r>
              <a:rPr lang="en-US" altLang="ja-JP" i="1" dirty="0" smtClean="0">
                <a:latin typeface="Consolas"/>
                <a:cs typeface="Consolas"/>
              </a:rPr>
              <a:t>r</a:t>
            </a:r>
            <a:r>
              <a:rPr lang="en-US" altLang="ja-JP" dirty="0" smtClean="0">
                <a:latin typeface="Consolas"/>
                <a:cs typeface="Consolas"/>
              </a:rPr>
              <a:t>, </a:t>
            </a:r>
            <a:r>
              <a:rPr lang="en-US" altLang="ja-JP" i="1" dirty="0" smtClean="0">
                <a:latin typeface="Consolas"/>
                <a:cs typeface="Consolas"/>
              </a:rPr>
              <a:t>s</a:t>
            </a:r>
            <a:r>
              <a:rPr lang="en-US" altLang="ja-JP" dirty="0" smtClean="0">
                <a:latin typeface="Consolas"/>
                <a:cs typeface="Consolas"/>
              </a:rPr>
              <a:t>}</a:t>
            </a:r>
            <a:r>
              <a:rPr lang="en-US" altLang="ja-JP" dirty="0" smtClean="0"/>
              <a:t>  (n</a:t>
            </a:r>
            <a:r>
              <a:rPr lang="ja-JP" altLang="en-US" dirty="0" smtClean="0"/>
              <a:t>項演算への拡張</a:t>
            </a:r>
            <a:r>
              <a:rPr lang="en-US" altLang="ja-JP" dirty="0" smtClean="0"/>
              <a:t>)</a:t>
            </a:r>
            <a:endParaRPr lang="en-US" altLang="ja-JP" dirty="0" smtClean="0">
              <a:latin typeface="Consolas"/>
              <a:cs typeface="Consolas"/>
            </a:endParaRPr>
          </a:p>
          <a:p>
            <a:pPr lvl="2"/>
            <a:r>
              <a:rPr lang="ja-JP" altLang="en-US" dirty="0" smtClean="0">
                <a:latin typeface="Consolas"/>
                <a:cs typeface="Consolas"/>
              </a:rPr>
              <a:t>見出し</a:t>
            </a:r>
            <a:r>
              <a:rPr lang="en-US" altLang="ja-JP" dirty="0" smtClean="0">
                <a:latin typeface="Consolas"/>
                <a:cs typeface="Consolas"/>
              </a:rPr>
              <a:t>: (</a:t>
            </a:r>
            <a:r>
              <a:rPr lang="en-US" altLang="ja-JP" i="1" dirty="0"/>
              <a:t>X</a:t>
            </a:r>
            <a:r>
              <a:rPr lang="en-US" altLang="ja-JP" i="1" baseline="-25000" dirty="0"/>
              <a:t>1</a:t>
            </a:r>
            <a:r>
              <a:rPr lang="en-US" altLang="ja-JP" dirty="0"/>
              <a:t>, </a:t>
            </a:r>
            <a:r>
              <a:rPr lang="en-US" altLang="ja-JP" i="1" dirty="0"/>
              <a:t>X</a:t>
            </a:r>
            <a:r>
              <a:rPr lang="en-US" altLang="ja-JP" i="1" baseline="-25000" dirty="0"/>
              <a:t>2</a:t>
            </a:r>
            <a:r>
              <a:rPr lang="en-US" altLang="ja-JP" dirty="0"/>
              <a:t>, ..., </a:t>
            </a:r>
            <a:r>
              <a:rPr lang="en-US" altLang="ja-JP" i="1" dirty="0" err="1" smtClean="0"/>
              <a:t>X</a:t>
            </a:r>
            <a:r>
              <a:rPr lang="en-US" altLang="ja-JP" i="1" baseline="-25000" dirty="0" err="1" smtClean="0"/>
              <a:t>n</a:t>
            </a:r>
            <a:r>
              <a:rPr lang="en-US" altLang="ja-JP" dirty="0" smtClean="0"/>
              <a:t>, </a:t>
            </a:r>
            <a:r>
              <a:rPr lang="en-US" altLang="ja-JP" i="1" dirty="0" smtClean="0"/>
              <a:t>Y</a:t>
            </a:r>
            <a:r>
              <a:rPr lang="en-US" altLang="ja-JP" i="1" baseline="-25000" dirty="0" smtClean="0"/>
              <a:t>1</a:t>
            </a:r>
            <a:r>
              <a:rPr lang="en-US" altLang="ja-JP" dirty="0"/>
              <a:t>, </a:t>
            </a:r>
            <a:r>
              <a:rPr lang="en-US" altLang="ja-JP" i="1" dirty="0"/>
              <a:t>Y</a:t>
            </a:r>
            <a:r>
              <a:rPr lang="en-US" altLang="ja-JP" i="1" baseline="-25000" dirty="0"/>
              <a:t>2</a:t>
            </a:r>
            <a:r>
              <a:rPr lang="en-US" altLang="ja-JP" dirty="0"/>
              <a:t>, ..., </a:t>
            </a:r>
            <a:r>
              <a:rPr lang="en-US" altLang="ja-JP" i="1" dirty="0" err="1" smtClean="0"/>
              <a:t>Y</a:t>
            </a:r>
            <a:r>
              <a:rPr lang="en-US" altLang="ja-JP" i="1" baseline="-25000" dirty="0" err="1" smtClean="0"/>
              <a:t>m</a:t>
            </a:r>
            <a:r>
              <a:rPr lang="en-US" altLang="ja-JP" dirty="0" smtClean="0"/>
              <a:t>, </a:t>
            </a:r>
            <a:r>
              <a:rPr lang="en-US" altLang="ja-JP" i="1" dirty="0" smtClean="0"/>
              <a:t>Z</a:t>
            </a:r>
            <a:r>
              <a:rPr lang="en-US" altLang="ja-JP" i="1" baseline="-25000" dirty="0" smtClean="0"/>
              <a:t>1</a:t>
            </a:r>
            <a:r>
              <a:rPr lang="en-US" altLang="ja-JP" dirty="0"/>
              <a:t>, </a:t>
            </a:r>
            <a:r>
              <a:rPr lang="en-US" altLang="ja-JP" i="1" dirty="0"/>
              <a:t>Z</a:t>
            </a:r>
            <a:r>
              <a:rPr lang="en-US" altLang="ja-JP" i="1" baseline="-25000" dirty="0"/>
              <a:t>2</a:t>
            </a:r>
            <a:r>
              <a:rPr lang="en-US" altLang="ja-JP" dirty="0"/>
              <a:t>, ..., </a:t>
            </a:r>
            <a:r>
              <a:rPr lang="en-US" altLang="ja-JP" i="1" dirty="0" err="1" smtClean="0"/>
              <a:t>Z</a:t>
            </a:r>
            <a:r>
              <a:rPr lang="en-US" altLang="ja-JP" i="1" baseline="-25000" dirty="0" err="1" smtClean="0"/>
              <a:t>p</a:t>
            </a:r>
            <a:r>
              <a:rPr lang="en-US" altLang="ja-JP" i="1" baseline="-25000" dirty="0" smtClean="0"/>
              <a:t> </a:t>
            </a:r>
            <a:r>
              <a:rPr lang="en-US" altLang="ja-JP" dirty="0" smtClean="0"/>
              <a:t>)</a:t>
            </a:r>
          </a:p>
          <a:p>
            <a:pPr lvl="1"/>
            <a:endParaRPr lang="en-US" altLang="ja-JP" dirty="0" smtClean="0"/>
          </a:p>
          <a:p>
            <a:pPr lvl="1"/>
            <a:r>
              <a:rPr lang="en-US" altLang="ja-JP" dirty="0" smtClean="0"/>
              <a:t>※ </a:t>
            </a:r>
            <a:r>
              <a:rPr lang="ja-JP" altLang="en-US" dirty="0" smtClean="0"/>
              <a:t>結合演算と</a:t>
            </a:r>
            <a:r>
              <a:rPr lang="en-US" altLang="ja-JP" dirty="0" smtClean="0"/>
              <a:t> TABLE_DEE</a:t>
            </a:r>
          </a:p>
          <a:p>
            <a:pPr lvl="2"/>
            <a:r>
              <a:rPr lang="en-US" altLang="ja-JP" i="1" dirty="0" smtClean="0">
                <a:latin typeface="Consolas"/>
                <a:cs typeface="Consolas"/>
              </a:rPr>
              <a:t>r</a:t>
            </a:r>
            <a:r>
              <a:rPr lang="en-US" altLang="ja-JP" dirty="0" smtClean="0">
                <a:latin typeface="Consolas"/>
                <a:cs typeface="Consolas"/>
              </a:rPr>
              <a:t> join TABLE_DEE == TABLE_DEE join </a:t>
            </a:r>
            <a:r>
              <a:rPr lang="en-US" altLang="ja-JP" i="1" dirty="0" smtClean="0">
                <a:latin typeface="Consolas"/>
                <a:cs typeface="Consolas"/>
              </a:rPr>
              <a:t>r</a:t>
            </a:r>
            <a:r>
              <a:rPr lang="en-US" altLang="ja-JP" dirty="0" smtClean="0">
                <a:latin typeface="Consolas"/>
                <a:cs typeface="Consolas"/>
              </a:rPr>
              <a:t> == </a:t>
            </a:r>
            <a:r>
              <a:rPr lang="en-US" altLang="ja-JP" i="1" dirty="0" smtClean="0">
                <a:latin typeface="Consolas"/>
                <a:cs typeface="Consolas"/>
              </a:rPr>
              <a:t>r</a:t>
            </a:r>
            <a:r>
              <a:rPr lang="en-US" altLang="ja-JP" dirty="0">
                <a:latin typeface="Consolas"/>
                <a:cs typeface="Consolas"/>
              </a:rPr>
              <a:t/>
            </a:r>
            <a:br>
              <a:rPr lang="en-US" altLang="ja-JP" dirty="0">
                <a:latin typeface="Consolas"/>
                <a:cs typeface="Consolas"/>
              </a:rPr>
            </a:br>
            <a:r>
              <a:rPr lang="en-US" altLang="ja-JP" dirty="0" smtClean="0">
                <a:latin typeface="Consolas"/>
                <a:cs typeface="Consolas"/>
              </a:rPr>
              <a:t>join {</a:t>
            </a:r>
            <a:r>
              <a:rPr lang="en-US" altLang="ja-JP" i="1" dirty="0" smtClean="0">
                <a:latin typeface="Consolas"/>
                <a:cs typeface="Consolas"/>
              </a:rPr>
              <a:t>r</a:t>
            </a:r>
            <a:r>
              <a:rPr lang="en-US" altLang="ja-JP" dirty="0" smtClean="0">
                <a:latin typeface="Consolas"/>
                <a:cs typeface="Consolas"/>
              </a:rPr>
              <a:t>} = </a:t>
            </a:r>
            <a:r>
              <a:rPr lang="en-US" altLang="ja-JP" i="1" dirty="0" smtClean="0">
                <a:latin typeface="Consolas"/>
                <a:cs typeface="Consolas"/>
              </a:rPr>
              <a:t>r</a:t>
            </a:r>
            <a:r>
              <a:rPr lang="en-US" altLang="ja-JP" dirty="0" smtClean="0">
                <a:latin typeface="Consolas"/>
                <a:cs typeface="Consolas"/>
              </a:rPr>
              <a:t>, join {} = TABLE_DEE</a:t>
            </a:r>
          </a:p>
        </p:txBody>
      </p:sp>
      <p:grpSp>
        <p:nvGrpSpPr>
          <p:cNvPr id="4" name="Group 4"/>
          <p:cNvGrpSpPr>
            <a:grpSpLocks/>
          </p:cNvGrpSpPr>
          <p:nvPr/>
        </p:nvGrpSpPr>
        <p:grpSpPr bwMode="auto">
          <a:xfrm rot="-5400000">
            <a:off x="3761833" y="1370621"/>
            <a:ext cx="222250" cy="247650"/>
            <a:chOff x="622" y="2957"/>
            <a:chExt cx="412" cy="391"/>
          </a:xfrm>
        </p:grpSpPr>
        <p:sp>
          <p:nvSpPr>
            <p:cNvPr id="5" name="AutoShape 5"/>
            <p:cNvSpPr>
              <a:spLocks noChangeArrowheads="1"/>
            </p:cNvSpPr>
            <p:nvPr/>
          </p:nvSpPr>
          <p:spPr bwMode="auto">
            <a:xfrm flipV="1">
              <a:off x="622" y="2957"/>
              <a:ext cx="412" cy="199"/>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349" tIns="44175" rIns="88349" bIns="44175" anchor="ctr"/>
            <a:lstStyle/>
            <a:p>
              <a:endParaRPr lang="ja-JP" altLang="en-US"/>
            </a:p>
          </p:txBody>
        </p:sp>
        <p:sp>
          <p:nvSpPr>
            <p:cNvPr id="6" name="AutoShape 6"/>
            <p:cNvSpPr>
              <a:spLocks noChangeArrowheads="1"/>
            </p:cNvSpPr>
            <p:nvPr/>
          </p:nvSpPr>
          <p:spPr bwMode="auto">
            <a:xfrm>
              <a:off x="622" y="3149"/>
              <a:ext cx="412" cy="199"/>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349" tIns="44175" rIns="88349" bIns="44175" anchor="ctr"/>
            <a:lstStyle/>
            <a:p>
              <a:endParaRPr lang="ja-JP" altLang="en-US"/>
            </a:p>
          </p:txBody>
        </p:sp>
      </p:grpSp>
    </p:spTree>
    <p:extLst>
      <p:ext uri="{BB962C8B-B14F-4D97-AF65-F5344CB8AC3E}">
        <p14:creationId xmlns:p14="http://schemas.microsoft.com/office/powerpoint/2010/main" val="17977174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5.2. </a:t>
            </a:r>
            <a:r>
              <a:rPr lang="ja-JP" altLang="en-US" dirty="0"/>
              <a:t>オリジナルの演算子</a:t>
            </a:r>
            <a:endParaRPr kumimoji="1" lang="ja-JP" altLang="en-US" dirty="0"/>
          </a:p>
        </p:txBody>
      </p:sp>
      <p:sp>
        <p:nvSpPr>
          <p:cNvPr id="3" name="コンテンツ プレースホルダー 2"/>
          <p:cNvSpPr>
            <a:spLocks noGrp="1"/>
          </p:cNvSpPr>
          <p:nvPr>
            <p:ph idx="1"/>
          </p:nvPr>
        </p:nvSpPr>
        <p:spPr>
          <a:xfrm>
            <a:off x="323850" y="1194329"/>
            <a:ext cx="8877300" cy="4981864"/>
          </a:xfrm>
        </p:spPr>
        <p:txBody>
          <a:bodyPr/>
          <a:lstStyle/>
          <a:p>
            <a:r>
              <a:rPr lang="ja-JP" altLang="en-US" dirty="0" smtClean="0"/>
              <a:t>結合</a:t>
            </a:r>
            <a:r>
              <a:rPr lang="en-US" altLang="ja-JP" dirty="0" smtClean="0"/>
              <a:t> (</a:t>
            </a:r>
            <a:r>
              <a:rPr lang="ja-JP" altLang="en-US" dirty="0" smtClean="0"/>
              <a:t>自然結合</a:t>
            </a:r>
            <a:r>
              <a:rPr lang="en-US" altLang="ja-JP" dirty="0" smtClean="0"/>
              <a:t>) : </a:t>
            </a:r>
            <a:r>
              <a:rPr lang="en-US" altLang="ja-JP" i="1" dirty="0" smtClean="0"/>
              <a:t>r</a:t>
            </a:r>
            <a:r>
              <a:rPr lang="en-US" altLang="ja-JP" dirty="0" smtClean="0"/>
              <a:t>     </a:t>
            </a:r>
            <a:r>
              <a:rPr lang="en-US" altLang="ja-JP" i="1" dirty="0" smtClean="0"/>
              <a:t>s</a:t>
            </a:r>
          </a:p>
          <a:p>
            <a:pPr lvl="1"/>
            <a:r>
              <a:rPr lang="en-US" altLang="ja-JP" dirty="0" smtClean="0"/>
              <a:t>T.D:	</a:t>
            </a:r>
            <a:r>
              <a:rPr lang="en-US" altLang="ja-JP" dirty="0" smtClean="0">
                <a:latin typeface="Consolas"/>
                <a:cs typeface="Consolas"/>
              </a:rPr>
              <a:t>P join S</a:t>
            </a:r>
            <a:br>
              <a:rPr lang="en-US" altLang="ja-JP" dirty="0" smtClean="0">
                <a:latin typeface="Consolas"/>
                <a:cs typeface="Consolas"/>
              </a:rPr>
            </a:br>
            <a:endParaRPr lang="en-US" altLang="ja-JP" dirty="0" smtClean="0">
              <a:latin typeface="Consolas"/>
              <a:cs typeface="Consolas"/>
            </a:endParaRPr>
          </a:p>
          <a:p>
            <a:pPr lvl="1"/>
            <a:r>
              <a:rPr lang="en-US" altLang="ja-JP" dirty="0" smtClean="0"/>
              <a:t>SQL: 	</a:t>
            </a:r>
            <a:r>
              <a:rPr lang="en-US" altLang="ja-JP" dirty="0" smtClean="0">
                <a:latin typeface="Consolas"/>
                <a:cs typeface="Consolas"/>
              </a:rPr>
              <a:t>select P.PNO, P.PNAME, P.COLOR, </a:t>
            </a:r>
            <a:br>
              <a:rPr lang="en-US" altLang="ja-JP" dirty="0" smtClean="0">
                <a:latin typeface="Consolas"/>
                <a:cs typeface="Consolas"/>
              </a:rPr>
            </a:br>
            <a:r>
              <a:rPr lang="en-US" altLang="ja-JP" dirty="0" smtClean="0">
                <a:latin typeface="Consolas"/>
                <a:cs typeface="Consolas"/>
              </a:rPr>
              <a:t>		    P.WEIGHT, P.CITY, </a:t>
            </a:r>
            <a:br>
              <a:rPr lang="en-US" altLang="ja-JP" dirty="0" smtClean="0">
                <a:latin typeface="Consolas"/>
                <a:cs typeface="Consolas"/>
              </a:rPr>
            </a:br>
            <a:r>
              <a:rPr lang="en-US" altLang="ja-JP" dirty="0" smtClean="0">
                <a:latin typeface="Consolas"/>
                <a:cs typeface="Consolas"/>
              </a:rPr>
              <a:t>		    S.SNO, S.SNAME, S.STATUS</a:t>
            </a:r>
            <a:br>
              <a:rPr lang="en-US" altLang="ja-JP" dirty="0" smtClean="0">
                <a:latin typeface="Consolas"/>
                <a:cs typeface="Consolas"/>
              </a:rPr>
            </a:br>
            <a:r>
              <a:rPr lang="en-US" altLang="ja-JP" dirty="0" smtClean="0">
                <a:latin typeface="Consolas"/>
                <a:cs typeface="Consolas"/>
              </a:rPr>
              <a:t>		from P, S</a:t>
            </a:r>
            <a:br>
              <a:rPr lang="en-US" altLang="ja-JP" dirty="0" smtClean="0">
                <a:latin typeface="Consolas"/>
                <a:cs typeface="Consolas"/>
              </a:rPr>
            </a:br>
            <a:r>
              <a:rPr lang="en-US" altLang="ja-JP" dirty="0" smtClean="0">
                <a:latin typeface="Consolas"/>
                <a:cs typeface="Consolas"/>
              </a:rPr>
              <a:t>		where P.CITY = X.CITY</a:t>
            </a:r>
            <a:br>
              <a:rPr lang="en-US" altLang="ja-JP" dirty="0" smtClean="0">
                <a:latin typeface="Consolas"/>
                <a:cs typeface="Consolas"/>
              </a:rPr>
            </a:br>
            <a:r>
              <a:rPr lang="ja-JP" altLang="en-US" dirty="0" smtClean="0">
                <a:latin typeface="Consolas"/>
                <a:cs typeface="Consolas"/>
              </a:rPr>
              <a:t>または</a:t>
            </a:r>
            <a:r>
              <a:rPr lang="en-US" altLang="ja-JP" dirty="0" smtClean="0">
                <a:latin typeface="Consolas"/>
                <a:cs typeface="Consolas"/>
              </a:rPr>
              <a:t/>
            </a:r>
            <a:br>
              <a:rPr lang="en-US" altLang="ja-JP" dirty="0" smtClean="0">
                <a:latin typeface="Consolas"/>
                <a:cs typeface="Consolas"/>
              </a:rPr>
            </a:br>
            <a:r>
              <a:rPr lang="en-US" altLang="ja-JP" dirty="0" smtClean="0">
                <a:latin typeface="Consolas"/>
                <a:cs typeface="Consolas"/>
              </a:rPr>
              <a:t>		select *</a:t>
            </a:r>
            <a:br>
              <a:rPr lang="en-US" altLang="ja-JP" dirty="0" smtClean="0">
                <a:latin typeface="Consolas"/>
                <a:cs typeface="Consolas"/>
              </a:rPr>
            </a:br>
            <a:r>
              <a:rPr lang="en-US" altLang="ja-JP" dirty="0" smtClean="0">
                <a:latin typeface="Consolas"/>
                <a:cs typeface="Consolas"/>
              </a:rPr>
              <a:t>		from P natural join S</a:t>
            </a:r>
          </a:p>
        </p:txBody>
      </p:sp>
      <p:grpSp>
        <p:nvGrpSpPr>
          <p:cNvPr id="4" name="Group 4"/>
          <p:cNvGrpSpPr>
            <a:grpSpLocks/>
          </p:cNvGrpSpPr>
          <p:nvPr/>
        </p:nvGrpSpPr>
        <p:grpSpPr bwMode="auto">
          <a:xfrm rot="-5400000">
            <a:off x="3782483" y="1370619"/>
            <a:ext cx="222250" cy="247650"/>
            <a:chOff x="622" y="2957"/>
            <a:chExt cx="412" cy="391"/>
          </a:xfrm>
        </p:grpSpPr>
        <p:sp>
          <p:nvSpPr>
            <p:cNvPr id="5" name="AutoShape 5"/>
            <p:cNvSpPr>
              <a:spLocks noChangeArrowheads="1"/>
            </p:cNvSpPr>
            <p:nvPr/>
          </p:nvSpPr>
          <p:spPr bwMode="auto">
            <a:xfrm flipV="1">
              <a:off x="622" y="2957"/>
              <a:ext cx="412" cy="199"/>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349" tIns="44175" rIns="88349" bIns="44175" anchor="ctr"/>
            <a:lstStyle/>
            <a:p>
              <a:endParaRPr lang="ja-JP" altLang="en-US"/>
            </a:p>
          </p:txBody>
        </p:sp>
        <p:sp>
          <p:nvSpPr>
            <p:cNvPr id="6" name="AutoShape 6"/>
            <p:cNvSpPr>
              <a:spLocks noChangeArrowheads="1"/>
            </p:cNvSpPr>
            <p:nvPr/>
          </p:nvSpPr>
          <p:spPr bwMode="auto">
            <a:xfrm>
              <a:off x="622" y="3149"/>
              <a:ext cx="412" cy="199"/>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349" tIns="44175" rIns="88349" bIns="44175" anchor="ctr"/>
            <a:lstStyle/>
            <a:p>
              <a:endParaRPr lang="ja-JP" altLang="en-US"/>
            </a:p>
          </p:txBody>
        </p:sp>
      </p:grpSp>
    </p:spTree>
    <p:extLst>
      <p:ext uri="{BB962C8B-B14F-4D97-AF65-F5344CB8AC3E}">
        <p14:creationId xmlns:p14="http://schemas.microsoft.com/office/powerpoint/2010/main" val="2236305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a:t>結合</a:t>
            </a:r>
            <a:r>
              <a:rPr lang="en-US" altLang="ja-JP" dirty="0"/>
              <a:t> </a:t>
            </a:r>
            <a:r>
              <a:rPr lang="en-US" altLang="ja-JP" dirty="0" smtClean="0"/>
              <a:t>(</a:t>
            </a:r>
            <a:r>
              <a:rPr lang="ja-JP" altLang="en-US" dirty="0" smtClean="0"/>
              <a:t>半結合</a:t>
            </a:r>
            <a:r>
              <a:rPr lang="en-US" altLang="ja-JP" dirty="0"/>
              <a:t>) : </a:t>
            </a:r>
            <a:r>
              <a:rPr lang="en-US" altLang="ja-JP" i="1" dirty="0"/>
              <a:t>r</a:t>
            </a:r>
            <a:r>
              <a:rPr lang="en-US" altLang="ja-JP" dirty="0"/>
              <a:t>     </a:t>
            </a:r>
            <a:r>
              <a:rPr lang="en-US" altLang="ja-JP" i="1" dirty="0"/>
              <a:t>s</a:t>
            </a:r>
          </a:p>
          <a:p>
            <a:pPr lvl="1"/>
            <a:r>
              <a:rPr kumimoji="1" lang="en-US" altLang="ja-JP" i="1" dirty="0" smtClean="0"/>
              <a:t>r</a:t>
            </a:r>
            <a:r>
              <a:rPr kumimoji="1" lang="en-US" altLang="ja-JP" dirty="0" smtClean="0"/>
              <a:t> </a:t>
            </a:r>
            <a:r>
              <a:rPr kumimoji="1" lang="ja-JP" altLang="en-US" dirty="0" smtClean="0"/>
              <a:t>と</a:t>
            </a:r>
            <a:r>
              <a:rPr kumimoji="1" lang="en-US" altLang="ja-JP" dirty="0" smtClean="0"/>
              <a:t> </a:t>
            </a:r>
            <a:r>
              <a:rPr kumimoji="1" lang="en-US" altLang="ja-JP" i="1" dirty="0" smtClean="0"/>
              <a:t>s</a:t>
            </a:r>
            <a:r>
              <a:rPr kumimoji="1" lang="en-US" altLang="ja-JP" dirty="0" smtClean="0"/>
              <a:t> </a:t>
            </a:r>
            <a:r>
              <a:rPr kumimoji="1" lang="ja-JP" altLang="en-US" dirty="0" smtClean="0"/>
              <a:t>の自然結合で得られる</a:t>
            </a:r>
            <a:r>
              <a:rPr lang="ja-JP" altLang="en-US" dirty="0" smtClean="0"/>
              <a:t>各</a:t>
            </a:r>
            <a:r>
              <a:rPr kumimoji="1" lang="ja-JP" altLang="en-US" dirty="0" smtClean="0"/>
              <a:t>タプル</a:t>
            </a:r>
            <a:r>
              <a:rPr lang="ja-JP" altLang="en-US" dirty="0" smtClean="0"/>
              <a:t>を</a:t>
            </a:r>
            <a:r>
              <a:rPr kumimoji="1" lang="en-US" altLang="ja-JP" dirty="0" smtClean="0"/>
              <a:t> </a:t>
            </a:r>
            <a:r>
              <a:rPr kumimoji="1" lang="en-US" altLang="ja-JP" i="1" dirty="0" smtClean="0"/>
              <a:t>r</a:t>
            </a:r>
            <a:r>
              <a:rPr kumimoji="1" lang="en-US" altLang="ja-JP" dirty="0" smtClean="0"/>
              <a:t> </a:t>
            </a:r>
            <a:r>
              <a:rPr kumimoji="1" lang="ja-JP" altLang="en-US" dirty="0" smtClean="0"/>
              <a:t>にのみ存在する属性集合</a:t>
            </a:r>
            <a:r>
              <a:rPr kumimoji="1" lang="en-US" altLang="ja-JP" dirty="0" smtClean="0"/>
              <a:t> </a:t>
            </a:r>
            <a:r>
              <a:rPr kumimoji="1" lang="en-US" altLang="ja-JP" i="1" dirty="0" smtClean="0"/>
              <a:t>X </a:t>
            </a:r>
            <a:r>
              <a:rPr kumimoji="1" lang="en-US" altLang="ja-JP" dirty="0" smtClean="0"/>
              <a:t>⊕</a:t>
            </a:r>
            <a:r>
              <a:rPr kumimoji="1" lang="en-US" altLang="ja-JP" i="1" dirty="0" smtClean="0"/>
              <a:t>Y</a:t>
            </a:r>
            <a:r>
              <a:rPr kumimoji="1" lang="en-US" altLang="ja-JP" dirty="0" smtClean="0"/>
              <a:t> </a:t>
            </a:r>
            <a:r>
              <a:rPr kumimoji="1" lang="ja-JP" altLang="en-US" dirty="0" smtClean="0"/>
              <a:t>で射影したタプルの集合を</a:t>
            </a:r>
            <a:r>
              <a:rPr lang="ja-JP" altLang="en-US" dirty="0" smtClean="0"/>
              <a:t>生成</a:t>
            </a:r>
            <a:endParaRPr lang="en-US" altLang="ja-JP" dirty="0" smtClean="0"/>
          </a:p>
          <a:p>
            <a:pPr lvl="1"/>
            <a:r>
              <a:rPr lang="en-US" altLang="ja-JP" dirty="0" smtClean="0"/>
              <a:t>(</a:t>
            </a:r>
            <a:r>
              <a:rPr lang="ja-JP" altLang="en-US" dirty="0" smtClean="0"/>
              <a:t>結合対象が</a:t>
            </a:r>
            <a:r>
              <a:rPr lang="en-US" altLang="ja-JP" dirty="0" smtClean="0"/>
              <a:t> </a:t>
            </a:r>
            <a:r>
              <a:rPr lang="en-US" altLang="ja-JP" i="1" dirty="0" smtClean="0"/>
              <a:t>s</a:t>
            </a:r>
            <a:r>
              <a:rPr lang="en-US" altLang="ja-JP" dirty="0" smtClean="0"/>
              <a:t> </a:t>
            </a:r>
            <a:r>
              <a:rPr lang="ja-JP" altLang="en-US" dirty="0" smtClean="0"/>
              <a:t>中に存在するような</a:t>
            </a:r>
            <a:r>
              <a:rPr lang="en-US" altLang="ja-JP" dirty="0" smtClean="0"/>
              <a:t> </a:t>
            </a:r>
            <a:r>
              <a:rPr lang="en-US" altLang="ja-JP" i="1" dirty="0" smtClean="0"/>
              <a:t>r</a:t>
            </a:r>
            <a:r>
              <a:rPr lang="en-US" altLang="ja-JP" dirty="0" smtClean="0"/>
              <a:t> </a:t>
            </a:r>
            <a:r>
              <a:rPr lang="ja-JP" altLang="en-US" dirty="0" smtClean="0"/>
              <a:t>のタプルの集合</a:t>
            </a:r>
            <a:r>
              <a:rPr lang="en-US" altLang="ja-JP" dirty="0" smtClean="0"/>
              <a:t>)</a:t>
            </a:r>
          </a:p>
          <a:p>
            <a:pPr lvl="2"/>
            <a:r>
              <a:rPr lang="en-US" altLang="ja-JP" dirty="0"/>
              <a:t>T.D:  </a:t>
            </a:r>
            <a:r>
              <a:rPr lang="en-US" altLang="ja-JP" i="1" dirty="0">
                <a:latin typeface="Consolas"/>
                <a:cs typeface="Consolas"/>
              </a:rPr>
              <a:t>r </a:t>
            </a:r>
            <a:r>
              <a:rPr lang="en-US" altLang="ja-JP" dirty="0" err="1" smtClean="0">
                <a:latin typeface="Consolas"/>
                <a:cs typeface="Consolas"/>
              </a:rPr>
              <a:t>semijoin</a:t>
            </a:r>
            <a:r>
              <a:rPr lang="en-US" altLang="ja-JP" i="1" dirty="0" smtClean="0">
                <a:latin typeface="Consolas"/>
                <a:cs typeface="Consolas"/>
              </a:rPr>
              <a:t> </a:t>
            </a:r>
            <a:r>
              <a:rPr lang="en-US" altLang="ja-JP" i="1" dirty="0">
                <a:latin typeface="Consolas"/>
                <a:cs typeface="Consolas"/>
              </a:rPr>
              <a:t>s</a:t>
            </a:r>
            <a:br>
              <a:rPr lang="en-US" altLang="ja-JP" i="1" dirty="0">
                <a:latin typeface="Consolas"/>
                <a:cs typeface="Consolas"/>
              </a:rPr>
            </a:br>
            <a:r>
              <a:rPr lang="ja-JP" altLang="en-US" dirty="0">
                <a:latin typeface="Consolas"/>
                <a:cs typeface="Consolas"/>
              </a:rPr>
              <a:t>見出し</a:t>
            </a:r>
            <a:r>
              <a:rPr lang="en-US" altLang="ja-JP" dirty="0">
                <a:latin typeface="Consolas"/>
                <a:cs typeface="Consolas"/>
              </a:rPr>
              <a:t>: (</a:t>
            </a:r>
            <a:r>
              <a:rPr lang="en-US" altLang="ja-JP" i="1" dirty="0"/>
              <a:t>X</a:t>
            </a:r>
            <a:r>
              <a:rPr lang="en-US" altLang="ja-JP" i="1" baseline="-25000" dirty="0"/>
              <a:t>1</a:t>
            </a:r>
            <a:r>
              <a:rPr lang="en-US" altLang="ja-JP" dirty="0"/>
              <a:t>, </a:t>
            </a:r>
            <a:r>
              <a:rPr lang="en-US" altLang="ja-JP" i="1" dirty="0"/>
              <a:t>X</a:t>
            </a:r>
            <a:r>
              <a:rPr lang="en-US" altLang="ja-JP" i="1" baseline="-25000" dirty="0"/>
              <a:t>2</a:t>
            </a:r>
            <a:r>
              <a:rPr lang="en-US" altLang="ja-JP" dirty="0"/>
              <a:t>, ..., </a:t>
            </a:r>
            <a:r>
              <a:rPr lang="en-US" altLang="ja-JP" i="1" dirty="0" err="1"/>
              <a:t>X</a:t>
            </a:r>
            <a:r>
              <a:rPr lang="en-US" altLang="ja-JP" i="1" baseline="-25000" dirty="0" err="1"/>
              <a:t>n</a:t>
            </a:r>
            <a:r>
              <a:rPr lang="en-US" altLang="ja-JP" dirty="0"/>
              <a:t>, </a:t>
            </a:r>
            <a:r>
              <a:rPr lang="en-US" altLang="ja-JP" i="1" dirty="0"/>
              <a:t>Y</a:t>
            </a:r>
            <a:r>
              <a:rPr lang="en-US" altLang="ja-JP" i="1" baseline="-25000" dirty="0"/>
              <a:t>1</a:t>
            </a:r>
            <a:r>
              <a:rPr lang="en-US" altLang="ja-JP" dirty="0"/>
              <a:t>, </a:t>
            </a:r>
            <a:r>
              <a:rPr lang="en-US" altLang="ja-JP" i="1" dirty="0"/>
              <a:t>Y</a:t>
            </a:r>
            <a:r>
              <a:rPr lang="en-US" altLang="ja-JP" i="1" baseline="-25000" dirty="0"/>
              <a:t>2</a:t>
            </a:r>
            <a:r>
              <a:rPr lang="en-US" altLang="ja-JP" dirty="0"/>
              <a:t>, ..., </a:t>
            </a:r>
            <a:r>
              <a:rPr lang="en-US" altLang="ja-JP" i="1" dirty="0" err="1" smtClean="0"/>
              <a:t>Y</a:t>
            </a:r>
            <a:r>
              <a:rPr lang="en-US" altLang="ja-JP" i="1" baseline="-25000" dirty="0" err="1" smtClean="0"/>
              <a:t>m</a:t>
            </a:r>
            <a:r>
              <a:rPr lang="en-US" altLang="ja-JP" dirty="0" smtClean="0"/>
              <a:t>)</a:t>
            </a:r>
            <a:endParaRPr lang="en-US" altLang="ja-JP" dirty="0"/>
          </a:p>
          <a:p>
            <a:pPr lvl="1"/>
            <a:endParaRPr lang="en-US" altLang="ja-JP" dirty="0" smtClean="0"/>
          </a:p>
          <a:p>
            <a:pPr lvl="1"/>
            <a:r>
              <a:rPr lang="en-US" altLang="ja-JP" dirty="0" smtClean="0"/>
              <a:t>T.D:	</a:t>
            </a:r>
            <a:r>
              <a:rPr lang="en-US" altLang="ja-JP" dirty="0" smtClean="0">
                <a:latin typeface="Consolas"/>
                <a:cs typeface="Consolas"/>
              </a:rPr>
              <a:t>S </a:t>
            </a:r>
            <a:r>
              <a:rPr lang="en-US" altLang="ja-JP" dirty="0" err="1" smtClean="0">
                <a:latin typeface="Consolas"/>
                <a:cs typeface="Consolas"/>
              </a:rPr>
              <a:t>semijoin</a:t>
            </a:r>
            <a:r>
              <a:rPr lang="en-US" altLang="ja-JP" dirty="0" smtClean="0">
                <a:latin typeface="Consolas"/>
                <a:cs typeface="Consolas"/>
              </a:rPr>
              <a:t> SP</a:t>
            </a:r>
          </a:p>
          <a:p>
            <a:pPr lvl="1"/>
            <a:r>
              <a:rPr lang="en-US" altLang="ja-JP" dirty="0" smtClean="0"/>
              <a:t>SQL:	</a:t>
            </a:r>
            <a:r>
              <a:rPr lang="en-US" altLang="ja-JP" dirty="0" smtClean="0">
                <a:latin typeface="Consolas"/>
                <a:cs typeface="Consolas"/>
              </a:rPr>
              <a:t>select distinct S.*</a:t>
            </a:r>
            <a:br>
              <a:rPr lang="en-US" altLang="ja-JP" dirty="0" smtClean="0">
                <a:latin typeface="Consolas"/>
                <a:cs typeface="Consolas"/>
              </a:rPr>
            </a:br>
            <a:r>
              <a:rPr lang="en-US" altLang="ja-JP" dirty="0" smtClean="0">
                <a:latin typeface="Consolas"/>
                <a:cs typeface="Consolas"/>
              </a:rPr>
              <a:t>		from S, SP</a:t>
            </a:r>
            <a:br>
              <a:rPr lang="en-US" altLang="ja-JP" dirty="0" smtClean="0">
                <a:latin typeface="Consolas"/>
                <a:cs typeface="Consolas"/>
              </a:rPr>
            </a:br>
            <a:r>
              <a:rPr lang="en-US" altLang="ja-JP" dirty="0" smtClean="0">
                <a:latin typeface="Consolas"/>
                <a:cs typeface="Consolas"/>
              </a:rPr>
              <a:t>		S.SNO = SP.SNO</a:t>
            </a:r>
            <a:endParaRPr lang="en-US" altLang="ja-JP" dirty="0">
              <a:latin typeface="Consolas"/>
              <a:cs typeface="Consolas"/>
            </a:endParaRPr>
          </a:p>
          <a:p>
            <a:pPr lvl="1"/>
            <a:endParaRPr kumimoji="1" lang="ja-JP" altLang="en-US" dirty="0"/>
          </a:p>
        </p:txBody>
      </p:sp>
      <p:sp>
        <p:nvSpPr>
          <p:cNvPr id="5" name="タイトル 1"/>
          <p:cNvSpPr>
            <a:spLocks noGrp="1"/>
          </p:cNvSpPr>
          <p:nvPr>
            <p:ph type="title"/>
          </p:nvPr>
        </p:nvSpPr>
        <p:spPr/>
        <p:txBody>
          <a:bodyPr/>
          <a:lstStyle/>
          <a:p>
            <a:r>
              <a:rPr lang="en-US" altLang="ja-JP" dirty="0"/>
              <a:t>5.2. </a:t>
            </a:r>
            <a:r>
              <a:rPr lang="ja-JP" altLang="en-US" dirty="0"/>
              <a:t>オリジナルの演算子</a:t>
            </a:r>
            <a:endParaRPr kumimoji="1" lang="ja-JP" altLang="en-US" dirty="0"/>
          </a:p>
        </p:txBody>
      </p:sp>
      <p:grpSp>
        <p:nvGrpSpPr>
          <p:cNvPr id="32" name="図形グループ 31"/>
          <p:cNvGrpSpPr/>
          <p:nvPr/>
        </p:nvGrpSpPr>
        <p:grpSpPr>
          <a:xfrm>
            <a:off x="3457395" y="1383474"/>
            <a:ext cx="259678" cy="230016"/>
            <a:chOff x="2096016" y="1948967"/>
            <a:chExt cx="1672683" cy="1481621"/>
          </a:xfrm>
        </p:grpSpPr>
        <p:cxnSp>
          <p:nvCxnSpPr>
            <p:cNvPr id="27" name="直線コネクタ 26"/>
            <p:cNvCxnSpPr>
              <a:stCxn id="24" idx="4"/>
              <a:endCxn id="25" idx="2"/>
            </p:cNvCxnSpPr>
            <p:nvPr/>
          </p:nvCxnSpPr>
          <p:spPr bwMode="auto">
            <a:xfrm>
              <a:off x="2117750" y="1948967"/>
              <a:ext cx="1650949" cy="1481621"/>
            </a:xfrm>
            <a:prstGeom prst="line">
              <a:avLst/>
            </a:prstGeom>
            <a:solidFill>
              <a:srgbClr val="E1E1FF"/>
            </a:solidFill>
            <a:ln w="19050" cap="flat" cmpd="sng" algn="ctr">
              <a:solidFill>
                <a:schemeClr val="tx1"/>
              </a:solidFill>
              <a:prstDash val="solid"/>
              <a:round/>
              <a:headEnd type="none" w="med" len="med"/>
              <a:tailEnd type="none" w="med" len="med"/>
            </a:ln>
            <a:effectLst/>
          </p:spPr>
        </p:cxnSp>
        <p:cxnSp>
          <p:nvCxnSpPr>
            <p:cNvPr id="29" name="直線コネクタ 28"/>
            <p:cNvCxnSpPr>
              <a:stCxn id="25" idx="4"/>
              <a:endCxn id="24" idx="2"/>
            </p:cNvCxnSpPr>
            <p:nvPr/>
          </p:nvCxnSpPr>
          <p:spPr bwMode="auto">
            <a:xfrm flipH="1">
              <a:off x="2117750" y="1948967"/>
              <a:ext cx="1650949" cy="1481621"/>
            </a:xfrm>
            <a:prstGeom prst="line">
              <a:avLst/>
            </a:prstGeom>
            <a:solidFill>
              <a:srgbClr val="E1E1FF"/>
            </a:solidFill>
            <a:ln w="19050" cap="flat" cmpd="sng" algn="ctr">
              <a:solidFill>
                <a:schemeClr val="tx1"/>
              </a:solidFill>
              <a:prstDash val="solid"/>
              <a:round/>
              <a:headEnd type="none" w="med" len="med"/>
              <a:tailEnd type="none" w="med" len="med"/>
            </a:ln>
            <a:effectLst/>
          </p:spPr>
        </p:cxnSp>
        <p:cxnSp>
          <p:nvCxnSpPr>
            <p:cNvPr id="31" name="直線コネクタ 30"/>
            <p:cNvCxnSpPr>
              <a:endCxn id="24" idx="2"/>
            </p:cNvCxnSpPr>
            <p:nvPr/>
          </p:nvCxnSpPr>
          <p:spPr bwMode="auto">
            <a:xfrm>
              <a:off x="2096016" y="1951317"/>
              <a:ext cx="21734" cy="1479271"/>
            </a:xfrm>
            <a:prstGeom prst="line">
              <a:avLst/>
            </a:prstGeom>
            <a:solidFill>
              <a:srgbClr val="E1E1FF"/>
            </a:solidFill>
            <a:ln w="1905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17181687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交わり</a:t>
            </a:r>
            <a:r>
              <a:rPr lang="en-US" altLang="ja-JP" dirty="0" smtClean="0"/>
              <a:t> </a:t>
            </a:r>
            <a:r>
              <a:rPr lang="en-US" altLang="ja-JP" dirty="0"/>
              <a:t>: </a:t>
            </a:r>
            <a:r>
              <a:rPr lang="en-US" altLang="ja-JP" i="1" dirty="0" smtClean="0"/>
              <a:t>r </a:t>
            </a:r>
            <a:r>
              <a:rPr lang="en-US" altLang="ja-JP" dirty="0" smtClean="0"/>
              <a:t> ∩ </a:t>
            </a:r>
            <a:r>
              <a:rPr lang="en-US" altLang="ja-JP" i="1" dirty="0"/>
              <a:t>s</a:t>
            </a:r>
          </a:p>
          <a:p>
            <a:pPr lvl="1"/>
            <a:r>
              <a:rPr kumimoji="1" lang="ja-JP" altLang="en-US" dirty="0" smtClean="0"/>
              <a:t>型が同じ関係</a:t>
            </a:r>
            <a:r>
              <a:rPr kumimoji="1" lang="en-US" altLang="ja-JP" dirty="0" smtClean="0"/>
              <a:t> </a:t>
            </a:r>
            <a:r>
              <a:rPr kumimoji="1" lang="en-US" altLang="ja-JP" i="1" dirty="0" smtClean="0"/>
              <a:t>r</a:t>
            </a:r>
            <a:r>
              <a:rPr kumimoji="1" lang="en-US" altLang="ja-JP" dirty="0" smtClean="0"/>
              <a:t> </a:t>
            </a:r>
            <a:r>
              <a:rPr kumimoji="1" lang="ja-JP" altLang="en-US" dirty="0" smtClean="0"/>
              <a:t>と</a:t>
            </a:r>
            <a:r>
              <a:rPr kumimoji="1" lang="en-US" altLang="ja-JP" dirty="0" smtClean="0"/>
              <a:t> </a:t>
            </a:r>
            <a:r>
              <a:rPr kumimoji="1" lang="en-US" altLang="ja-JP" i="1" dirty="0" smtClean="0"/>
              <a:t>s</a:t>
            </a:r>
            <a:r>
              <a:rPr kumimoji="1" lang="en-US" altLang="ja-JP" dirty="0" smtClean="0"/>
              <a:t> </a:t>
            </a:r>
            <a:r>
              <a:rPr kumimoji="1" lang="ja-JP" altLang="en-US" dirty="0" smtClean="0"/>
              <a:t>の共通部分集合を生成する演算</a:t>
            </a:r>
            <a:endParaRPr kumimoji="1" lang="en-US" altLang="ja-JP" dirty="0" smtClean="0"/>
          </a:p>
          <a:p>
            <a:pPr lvl="2"/>
            <a:r>
              <a:rPr lang="en-US" altLang="ja-JP" dirty="0" smtClean="0"/>
              <a:t>T.D</a:t>
            </a:r>
            <a:r>
              <a:rPr lang="en-US" altLang="ja-JP" dirty="0"/>
              <a:t>:  </a:t>
            </a:r>
            <a:r>
              <a:rPr lang="en-US" altLang="ja-JP" i="1" dirty="0">
                <a:latin typeface="Consolas"/>
                <a:cs typeface="Consolas"/>
              </a:rPr>
              <a:t>r </a:t>
            </a:r>
            <a:r>
              <a:rPr lang="en-US" altLang="ja-JP" dirty="0" smtClean="0">
                <a:latin typeface="Consolas"/>
                <a:cs typeface="Consolas"/>
              </a:rPr>
              <a:t>intersect</a:t>
            </a:r>
            <a:r>
              <a:rPr lang="en-US" altLang="ja-JP" i="1" dirty="0" smtClean="0">
                <a:latin typeface="Consolas"/>
                <a:cs typeface="Consolas"/>
              </a:rPr>
              <a:t> s</a:t>
            </a:r>
            <a:br>
              <a:rPr lang="en-US" altLang="ja-JP" i="1" dirty="0" smtClean="0">
                <a:latin typeface="Consolas"/>
                <a:cs typeface="Consolas"/>
              </a:rPr>
            </a:br>
            <a:r>
              <a:rPr lang="ja-JP" altLang="en-US" dirty="0" smtClean="0">
                <a:latin typeface="Consolas"/>
                <a:cs typeface="Consolas"/>
              </a:rPr>
              <a:t>または</a:t>
            </a:r>
            <a:r>
              <a:rPr lang="en-US" altLang="ja-JP" dirty="0" smtClean="0">
                <a:latin typeface="Consolas"/>
                <a:cs typeface="Consolas"/>
              </a:rPr>
              <a:t> intersect {</a:t>
            </a:r>
            <a:r>
              <a:rPr lang="en-US" altLang="ja-JP" i="1" dirty="0" smtClean="0">
                <a:latin typeface="Consolas"/>
                <a:cs typeface="Consolas"/>
              </a:rPr>
              <a:t>r</a:t>
            </a:r>
            <a:r>
              <a:rPr lang="en-US" altLang="ja-JP" dirty="0" smtClean="0">
                <a:latin typeface="Consolas"/>
                <a:cs typeface="Consolas"/>
              </a:rPr>
              <a:t>, </a:t>
            </a:r>
            <a:r>
              <a:rPr lang="en-US" altLang="ja-JP" i="1" dirty="0" smtClean="0">
                <a:latin typeface="Consolas"/>
                <a:cs typeface="Consolas"/>
              </a:rPr>
              <a:t>s</a:t>
            </a:r>
            <a:r>
              <a:rPr lang="en-US" altLang="ja-JP" dirty="0" smtClean="0">
                <a:latin typeface="Consolas"/>
                <a:cs typeface="Consolas"/>
              </a:rPr>
              <a:t>}</a:t>
            </a:r>
          </a:p>
          <a:p>
            <a:pPr lvl="2"/>
            <a:r>
              <a:rPr lang="ja-JP" altLang="en-US" dirty="0" smtClean="0">
                <a:latin typeface="Consolas"/>
                <a:cs typeface="Consolas"/>
              </a:rPr>
              <a:t>見出し</a:t>
            </a:r>
            <a:r>
              <a:rPr lang="en-US" altLang="ja-JP" dirty="0">
                <a:latin typeface="Consolas"/>
                <a:cs typeface="Consolas"/>
              </a:rPr>
              <a:t>: </a:t>
            </a:r>
            <a:r>
              <a:rPr lang="en-US" altLang="ja-JP" i="1" dirty="0" smtClean="0">
                <a:latin typeface="Consolas"/>
                <a:cs typeface="Consolas"/>
              </a:rPr>
              <a:t>r</a:t>
            </a:r>
            <a:r>
              <a:rPr lang="en-US" altLang="ja-JP" dirty="0" smtClean="0">
                <a:latin typeface="Consolas"/>
                <a:cs typeface="Consolas"/>
              </a:rPr>
              <a:t> </a:t>
            </a:r>
            <a:r>
              <a:rPr lang="ja-JP" altLang="en-US" dirty="0" smtClean="0">
                <a:latin typeface="Consolas"/>
                <a:cs typeface="Consolas"/>
              </a:rPr>
              <a:t>と同じ</a:t>
            </a:r>
            <a:endParaRPr lang="en-US" altLang="ja-JP" dirty="0" smtClean="0">
              <a:latin typeface="Consolas"/>
              <a:cs typeface="Consolas"/>
            </a:endParaRPr>
          </a:p>
          <a:p>
            <a:pPr lvl="2"/>
            <a:r>
              <a:rPr lang="en-US" altLang="ja-JP" dirty="0"/>
              <a:t>※ </a:t>
            </a:r>
            <a:r>
              <a:rPr lang="ja-JP" altLang="en-US" dirty="0"/>
              <a:t>型が同じ時、</a:t>
            </a:r>
            <a:r>
              <a:rPr lang="en-US" altLang="ja-JP" i="1" dirty="0"/>
              <a:t>r</a:t>
            </a:r>
            <a:r>
              <a:rPr lang="en-US" altLang="ja-JP" dirty="0"/>
              <a:t>      </a:t>
            </a:r>
            <a:r>
              <a:rPr lang="en-US" altLang="ja-JP" i="1" dirty="0"/>
              <a:t>s</a:t>
            </a:r>
            <a:r>
              <a:rPr lang="en-US" altLang="ja-JP" dirty="0"/>
              <a:t> == </a:t>
            </a:r>
            <a:r>
              <a:rPr lang="en-US" altLang="ja-JP" i="1" dirty="0"/>
              <a:t>r </a:t>
            </a:r>
            <a:r>
              <a:rPr lang="en-US" altLang="ja-JP" dirty="0"/>
              <a:t> ∩ </a:t>
            </a:r>
            <a:r>
              <a:rPr lang="en-US" altLang="ja-JP" i="1" dirty="0" smtClean="0"/>
              <a:t>s</a:t>
            </a:r>
            <a:endParaRPr lang="en-US" altLang="ja-JP" dirty="0"/>
          </a:p>
          <a:p>
            <a:pPr lvl="1"/>
            <a:endParaRPr lang="en-US" altLang="ja-JP" dirty="0" smtClean="0"/>
          </a:p>
          <a:p>
            <a:pPr lvl="1"/>
            <a:r>
              <a:rPr lang="en-US" altLang="ja-JP" dirty="0" smtClean="0"/>
              <a:t>T.D:	</a:t>
            </a:r>
            <a:r>
              <a:rPr lang="en-US" altLang="ja-JP" dirty="0" smtClean="0">
                <a:latin typeface="Consolas"/>
                <a:cs typeface="Consolas"/>
              </a:rPr>
              <a:t>S {CITY} intersect P {CITY}</a:t>
            </a:r>
          </a:p>
          <a:p>
            <a:pPr lvl="1"/>
            <a:r>
              <a:rPr lang="en-US" altLang="ja-JP" dirty="0" smtClean="0"/>
              <a:t>SQL:	</a:t>
            </a:r>
            <a:r>
              <a:rPr lang="en-US" altLang="ja-JP" dirty="0" smtClean="0">
                <a:latin typeface="Consolas"/>
                <a:cs typeface="Consolas"/>
              </a:rPr>
              <a:t>select distinct S.CITY</a:t>
            </a:r>
            <a:br>
              <a:rPr lang="en-US" altLang="ja-JP" dirty="0" smtClean="0">
                <a:latin typeface="Consolas"/>
                <a:cs typeface="Consolas"/>
              </a:rPr>
            </a:br>
            <a:r>
              <a:rPr lang="en-US" altLang="ja-JP" dirty="0" smtClean="0">
                <a:latin typeface="Consolas"/>
                <a:cs typeface="Consolas"/>
              </a:rPr>
              <a:t>		from S</a:t>
            </a:r>
            <a:br>
              <a:rPr lang="en-US" altLang="ja-JP" dirty="0" smtClean="0">
                <a:latin typeface="Consolas"/>
                <a:cs typeface="Consolas"/>
              </a:rPr>
            </a:br>
            <a:r>
              <a:rPr lang="en-US" altLang="ja-JP" dirty="0" smtClean="0">
                <a:latin typeface="Consolas"/>
                <a:cs typeface="Consolas"/>
              </a:rPr>
              <a:t>		intersect</a:t>
            </a:r>
            <a:br>
              <a:rPr lang="en-US" altLang="ja-JP" dirty="0" smtClean="0">
                <a:latin typeface="Consolas"/>
                <a:cs typeface="Consolas"/>
              </a:rPr>
            </a:br>
            <a:r>
              <a:rPr lang="en-US" altLang="ja-JP" dirty="0" smtClean="0">
                <a:latin typeface="Consolas"/>
                <a:cs typeface="Consolas"/>
              </a:rPr>
              <a:t>		select distinct P.CITY</a:t>
            </a:r>
            <a:br>
              <a:rPr lang="en-US" altLang="ja-JP" dirty="0" smtClean="0">
                <a:latin typeface="Consolas"/>
                <a:cs typeface="Consolas"/>
              </a:rPr>
            </a:br>
            <a:r>
              <a:rPr lang="en-US" altLang="ja-JP" dirty="0" smtClean="0">
                <a:latin typeface="Consolas"/>
                <a:cs typeface="Consolas"/>
              </a:rPr>
              <a:t>		from P</a:t>
            </a:r>
            <a:endParaRPr kumimoji="1" lang="en-US" altLang="ja-JP" dirty="0" smtClean="0"/>
          </a:p>
        </p:txBody>
      </p:sp>
      <p:sp>
        <p:nvSpPr>
          <p:cNvPr id="5" name="タイトル 1"/>
          <p:cNvSpPr>
            <a:spLocks noGrp="1"/>
          </p:cNvSpPr>
          <p:nvPr>
            <p:ph type="title"/>
          </p:nvPr>
        </p:nvSpPr>
        <p:spPr/>
        <p:txBody>
          <a:bodyPr/>
          <a:lstStyle/>
          <a:p>
            <a:r>
              <a:rPr lang="en-US" altLang="ja-JP" dirty="0"/>
              <a:t>5.2. </a:t>
            </a:r>
            <a:r>
              <a:rPr lang="ja-JP" altLang="en-US" dirty="0"/>
              <a:t>オリジナルの演算子</a:t>
            </a:r>
            <a:endParaRPr kumimoji="1" lang="ja-JP" altLang="en-US" dirty="0"/>
          </a:p>
        </p:txBody>
      </p:sp>
      <p:grpSp>
        <p:nvGrpSpPr>
          <p:cNvPr id="8" name="Group 4"/>
          <p:cNvGrpSpPr>
            <a:grpSpLocks/>
          </p:cNvGrpSpPr>
          <p:nvPr/>
        </p:nvGrpSpPr>
        <p:grpSpPr bwMode="auto">
          <a:xfrm rot="-5400000">
            <a:off x="3823486" y="3399702"/>
            <a:ext cx="222250" cy="258417"/>
            <a:chOff x="622" y="2957"/>
            <a:chExt cx="412" cy="408"/>
          </a:xfrm>
        </p:grpSpPr>
        <p:sp>
          <p:nvSpPr>
            <p:cNvPr id="9" name="AutoShape 5"/>
            <p:cNvSpPr>
              <a:spLocks noChangeArrowheads="1"/>
            </p:cNvSpPr>
            <p:nvPr/>
          </p:nvSpPr>
          <p:spPr bwMode="auto">
            <a:xfrm flipV="1">
              <a:off x="622" y="2957"/>
              <a:ext cx="412" cy="199"/>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349" tIns="44175" rIns="88349" bIns="44175" anchor="ctr"/>
            <a:lstStyle/>
            <a:p>
              <a:endParaRPr lang="ja-JP" altLang="en-US"/>
            </a:p>
          </p:txBody>
        </p:sp>
        <p:sp>
          <p:nvSpPr>
            <p:cNvPr id="10" name="AutoShape 6"/>
            <p:cNvSpPr>
              <a:spLocks noChangeArrowheads="1"/>
            </p:cNvSpPr>
            <p:nvPr/>
          </p:nvSpPr>
          <p:spPr bwMode="auto">
            <a:xfrm>
              <a:off x="622" y="3166"/>
              <a:ext cx="412" cy="199"/>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349" tIns="44175" rIns="88349" bIns="44175" anchor="ctr"/>
            <a:lstStyle/>
            <a:p>
              <a:endParaRPr lang="ja-JP" altLang="en-US"/>
            </a:p>
          </p:txBody>
        </p:sp>
      </p:grpSp>
    </p:spTree>
    <p:extLst>
      <p:ext uri="{BB962C8B-B14F-4D97-AF65-F5344CB8AC3E}">
        <p14:creationId xmlns:p14="http://schemas.microsoft.com/office/powerpoint/2010/main" val="20234537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和</a:t>
            </a:r>
            <a:r>
              <a:rPr lang="en-US" altLang="ja-JP" dirty="0" smtClean="0"/>
              <a:t> </a:t>
            </a:r>
            <a:r>
              <a:rPr lang="en-US" altLang="ja-JP" dirty="0"/>
              <a:t>: </a:t>
            </a:r>
            <a:r>
              <a:rPr lang="en-US" altLang="ja-JP" i="1" dirty="0"/>
              <a:t>r</a:t>
            </a:r>
            <a:r>
              <a:rPr lang="en-US" altLang="ja-JP" dirty="0"/>
              <a:t> </a:t>
            </a:r>
            <a:r>
              <a:rPr lang="en-US" altLang="ja-JP" dirty="0" smtClean="0"/>
              <a:t> ∪ </a:t>
            </a:r>
            <a:r>
              <a:rPr lang="en-US" altLang="ja-JP" i="1" dirty="0"/>
              <a:t>s</a:t>
            </a:r>
          </a:p>
          <a:p>
            <a:pPr lvl="1"/>
            <a:r>
              <a:rPr kumimoji="1" lang="ja-JP" altLang="en-US" dirty="0" smtClean="0"/>
              <a:t>型が同じ関係</a:t>
            </a:r>
            <a:r>
              <a:rPr kumimoji="1" lang="en-US" altLang="ja-JP" dirty="0" smtClean="0"/>
              <a:t> </a:t>
            </a:r>
            <a:r>
              <a:rPr kumimoji="1" lang="en-US" altLang="ja-JP" i="1" dirty="0" smtClean="0"/>
              <a:t>r</a:t>
            </a:r>
            <a:r>
              <a:rPr kumimoji="1" lang="en-US" altLang="ja-JP" dirty="0" smtClean="0"/>
              <a:t> </a:t>
            </a:r>
            <a:r>
              <a:rPr kumimoji="1" lang="ja-JP" altLang="en-US" dirty="0" smtClean="0"/>
              <a:t>と</a:t>
            </a:r>
            <a:r>
              <a:rPr kumimoji="1" lang="en-US" altLang="ja-JP" dirty="0" smtClean="0"/>
              <a:t> </a:t>
            </a:r>
            <a:r>
              <a:rPr kumimoji="1" lang="en-US" altLang="ja-JP" i="1" dirty="0" smtClean="0"/>
              <a:t>s</a:t>
            </a:r>
            <a:r>
              <a:rPr kumimoji="1" lang="en-US" altLang="ja-JP" dirty="0" smtClean="0"/>
              <a:t> </a:t>
            </a:r>
            <a:r>
              <a:rPr kumimoji="1" lang="ja-JP" altLang="en-US" dirty="0" smtClean="0"/>
              <a:t>の和集合を生成する演算</a:t>
            </a:r>
            <a:endParaRPr kumimoji="1" lang="en-US" altLang="ja-JP" dirty="0" smtClean="0"/>
          </a:p>
          <a:p>
            <a:pPr lvl="2"/>
            <a:r>
              <a:rPr lang="en-US" altLang="ja-JP" dirty="0" smtClean="0"/>
              <a:t>T.D</a:t>
            </a:r>
            <a:r>
              <a:rPr lang="en-US" altLang="ja-JP" dirty="0"/>
              <a:t>:  </a:t>
            </a:r>
            <a:r>
              <a:rPr lang="en-US" altLang="ja-JP" i="1" dirty="0">
                <a:latin typeface="Consolas"/>
                <a:cs typeface="Consolas"/>
              </a:rPr>
              <a:t>r </a:t>
            </a:r>
            <a:r>
              <a:rPr lang="en-US" altLang="ja-JP" dirty="0" smtClean="0">
                <a:latin typeface="Consolas"/>
                <a:cs typeface="Consolas"/>
              </a:rPr>
              <a:t>union</a:t>
            </a:r>
            <a:r>
              <a:rPr lang="en-US" altLang="ja-JP" i="1" dirty="0" smtClean="0">
                <a:latin typeface="Consolas"/>
                <a:cs typeface="Consolas"/>
              </a:rPr>
              <a:t> s</a:t>
            </a:r>
            <a:br>
              <a:rPr lang="en-US" altLang="ja-JP" i="1" dirty="0" smtClean="0">
                <a:latin typeface="Consolas"/>
                <a:cs typeface="Consolas"/>
              </a:rPr>
            </a:br>
            <a:r>
              <a:rPr lang="ja-JP" altLang="en-US" dirty="0" smtClean="0">
                <a:latin typeface="Consolas"/>
                <a:cs typeface="Consolas"/>
              </a:rPr>
              <a:t>または</a:t>
            </a:r>
            <a:r>
              <a:rPr lang="en-US" altLang="ja-JP" dirty="0" smtClean="0">
                <a:latin typeface="Consolas"/>
                <a:cs typeface="Consolas"/>
              </a:rPr>
              <a:t> union {</a:t>
            </a:r>
            <a:r>
              <a:rPr lang="en-US" altLang="ja-JP" i="1" dirty="0" smtClean="0">
                <a:latin typeface="Consolas"/>
                <a:cs typeface="Consolas"/>
              </a:rPr>
              <a:t>r</a:t>
            </a:r>
            <a:r>
              <a:rPr lang="en-US" altLang="ja-JP" dirty="0" smtClean="0">
                <a:latin typeface="Consolas"/>
                <a:cs typeface="Consolas"/>
              </a:rPr>
              <a:t>, </a:t>
            </a:r>
            <a:r>
              <a:rPr lang="en-US" altLang="ja-JP" i="1" dirty="0" smtClean="0">
                <a:latin typeface="Consolas"/>
                <a:cs typeface="Consolas"/>
              </a:rPr>
              <a:t>s</a:t>
            </a:r>
            <a:r>
              <a:rPr lang="en-US" altLang="ja-JP" dirty="0" smtClean="0">
                <a:latin typeface="Consolas"/>
                <a:cs typeface="Consolas"/>
              </a:rPr>
              <a:t>}</a:t>
            </a:r>
            <a:endParaRPr lang="en-US" altLang="ja-JP" i="1" dirty="0" smtClean="0">
              <a:latin typeface="Consolas"/>
              <a:cs typeface="Consolas"/>
            </a:endParaRPr>
          </a:p>
          <a:p>
            <a:pPr lvl="2"/>
            <a:r>
              <a:rPr lang="ja-JP" altLang="en-US" dirty="0" smtClean="0">
                <a:latin typeface="Consolas"/>
                <a:cs typeface="Consolas"/>
              </a:rPr>
              <a:t>見出し</a:t>
            </a:r>
            <a:r>
              <a:rPr lang="en-US" altLang="ja-JP" dirty="0">
                <a:latin typeface="Consolas"/>
                <a:cs typeface="Consolas"/>
              </a:rPr>
              <a:t>: </a:t>
            </a:r>
            <a:r>
              <a:rPr lang="en-US" altLang="ja-JP" i="1" dirty="0" smtClean="0">
                <a:latin typeface="Consolas"/>
                <a:cs typeface="Consolas"/>
              </a:rPr>
              <a:t>r</a:t>
            </a:r>
            <a:r>
              <a:rPr lang="en-US" altLang="ja-JP" dirty="0" smtClean="0">
                <a:latin typeface="Consolas"/>
                <a:cs typeface="Consolas"/>
              </a:rPr>
              <a:t> </a:t>
            </a:r>
            <a:r>
              <a:rPr lang="ja-JP" altLang="en-US" dirty="0" smtClean="0">
                <a:latin typeface="Consolas"/>
                <a:cs typeface="Consolas"/>
              </a:rPr>
              <a:t>と同じ</a:t>
            </a:r>
            <a:endParaRPr lang="en-US" altLang="ja-JP" dirty="0"/>
          </a:p>
          <a:p>
            <a:pPr lvl="1"/>
            <a:endParaRPr lang="en-US" altLang="ja-JP" dirty="0" smtClean="0"/>
          </a:p>
          <a:p>
            <a:pPr lvl="1"/>
            <a:r>
              <a:rPr lang="en-US" altLang="ja-JP" dirty="0" smtClean="0"/>
              <a:t>T.D:	</a:t>
            </a:r>
            <a:r>
              <a:rPr lang="en-US" altLang="ja-JP" dirty="0" smtClean="0">
                <a:latin typeface="Consolas"/>
                <a:cs typeface="Consolas"/>
              </a:rPr>
              <a:t>S {CITY} union P {CITY}</a:t>
            </a:r>
          </a:p>
          <a:p>
            <a:pPr lvl="1"/>
            <a:r>
              <a:rPr lang="en-US" altLang="ja-JP" dirty="0" smtClean="0"/>
              <a:t>SQL:	</a:t>
            </a:r>
            <a:r>
              <a:rPr lang="en-US" altLang="ja-JP" dirty="0" smtClean="0">
                <a:latin typeface="Consolas"/>
                <a:cs typeface="Consolas"/>
              </a:rPr>
              <a:t>select distinct S.CITY</a:t>
            </a:r>
            <a:br>
              <a:rPr lang="en-US" altLang="ja-JP" dirty="0" smtClean="0">
                <a:latin typeface="Consolas"/>
                <a:cs typeface="Consolas"/>
              </a:rPr>
            </a:br>
            <a:r>
              <a:rPr lang="en-US" altLang="ja-JP" dirty="0" smtClean="0">
                <a:latin typeface="Consolas"/>
                <a:cs typeface="Consolas"/>
              </a:rPr>
              <a:t>		from S</a:t>
            </a:r>
            <a:br>
              <a:rPr lang="en-US" altLang="ja-JP" dirty="0" smtClean="0">
                <a:latin typeface="Consolas"/>
                <a:cs typeface="Consolas"/>
              </a:rPr>
            </a:br>
            <a:r>
              <a:rPr lang="en-US" altLang="ja-JP" dirty="0" smtClean="0">
                <a:latin typeface="Consolas"/>
                <a:cs typeface="Consolas"/>
              </a:rPr>
              <a:t>		union distinct</a:t>
            </a:r>
            <a:br>
              <a:rPr lang="en-US" altLang="ja-JP" dirty="0" smtClean="0">
                <a:latin typeface="Consolas"/>
                <a:cs typeface="Consolas"/>
              </a:rPr>
            </a:br>
            <a:r>
              <a:rPr lang="en-US" altLang="ja-JP" dirty="0" smtClean="0">
                <a:latin typeface="Consolas"/>
                <a:cs typeface="Consolas"/>
              </a:rPr>
              <a:t>		select distinct P.CITY</a:t>
            </a:r>
            <a:br>
              <a:rPr lang="en-US" altLang="ja-JP" dirty="0" smtClean="0">
                <a:latin typeface="Consolas"/>
                <a:cs typeface="Consolas"/>
              </a:rPr>
            </a:br>
            <a:r>
              <a:rPr lang="en-US" altLang="ja-JP" dirty="0" smtClean="0">
                <a:latin typeface="Consolas"/>
                <a:cs typeface="Consolas"/>
              </a:rPr>
              <a:t>		from P</a:t>
            </a:r>
            <a:endParaRPr lang="en-US" altLang="ja-JP" dirty="0">
              <a:latin typeface="Consolas"/>
              <a:cs typeface="Consolas"/>
            </a:endParaRPr>
          </a:p>
          <a:p>
            <a:pPr marL="441325" lvl="1" indent="0">
              <a:buNone/>
            </a:pPr>
            <a:endParaRPr kumimoji="1" lang="en-US" altLang="ja-JP" dirty="0" smtClean="0"/>
          </a:p>
        </p:txBody>
      </p:sp>
      <p:sp>
        <p:nvSpPr>
          <p:cNvPr id="5" name="タイトル 1"/>
          <p:cNvSpPr>
            <a:spLocks noGrp="1"/>
          </p:cNvSpPr>
          <p:nvPr>
            <p:ph type="title"/>
          </p:nvPr>
        </p:nvSpPr>
        <p:spPr/>
        <p:txBody>
          <a:bodyPr/>
          <a:lstStyle/>
          <a:p>
            <a:r>
              <a:rPr lang="en-US" altLang="ja-JP" dirty="0"/>
              <a:t>5.2. </a:t>
            </a:r>
            <a:r>
              <a:rPr lang="ja-JP" altLang="en-US" dirty="0"/>
              <a:t>オリジナルの演算子</a:t>
            </a:r>
            <a:endParaRPr kumimoji="1" lang="ja-JP" altLang="en-US" dirty="0"/>
          </a:p>
        </p:txBody>
      </p:sp>
    </p:spTree>
    <p:extLst>
      <p:ext uri="{BB962C8B-B14F-4D97-AF65-F5344CB8AC3E}">
        <p14:creationId xmlns:p14="http://schemas.microsoft.com/office/powerpoint/2010/main" val="191238794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23850" y="1182688"/>
            <a:ext cx="8877300" cy="5480050"/>
          </a:xfrm>
        </p:spPr>
        <p:txBody>
          <a:bodyPr/>
          <a:lstStyle/>
          <a:p>
            <a:r>
              <a:rPr lang="ja-JP" altLang="en-US" dirty="0" smtClean="0"/>
              <a:t>直和</a:t>
            </a:r>
            <a:r>
              <a:rPr lang="en-US" altLang="ja-JP" dirty="0" smtClean="0"/>
              <a:t> </a:t>
            </a:r>
            <a:r>
              <a:rPr lang="en-US" altLang="ja-JP" dirty="0"/>
              <a:t>: </a:t>
            </a:r>
            <a:r>
              <a:rPr lang="en-US" altLang="ja-JP" i="1" dirty="0"/>
              <a:t>r</a:t>
            </a:r>
            <a:r>
              <a:rPr lang="en-US" altLang="ja-JP" dirty="0"/>
              <a:t> </a:t>
            </a:r>
            <a:r>
              <a:rPr lang="en-US" altLang="ja-JP" dirty="0" smtClean="0"/>
              <a:t> ⊕ </a:t>
            </a:r>
            <a:r>
              <a:rPr lang="en-US" altLang="ja-JP" i="1" dirty="0"/>
              <a:t>s</a:t>
            </a:r>
          </a:p>
          <a:p>
            <a:pPr lvl="1"/>
            <a:r>
              <a:rPr kumimoji="1" lang="ja-JP" altLang="en-US" dirty="0" smtClean="0"/>
              <a:t>共通部部を持たない、型が同じ関係</a:t>
            </a:r>
            <a:r>
              <a:rPr kumimoji="1" lang="en-US" altLang="ja-JP" dirty="0" smtClean="0"/>
              <a:t> </a:t>
            </a:r>
            <a:r>
              <a:rPr kumimoji="1" lang="en-US" altLang="ja-JP" i="1" dirty="0" smtClean="0"/>
              <a:t>r</a:t>
            </a:r>
            <a:r>
              <a:rPr kumimoji="1" lang="en-US" altLang="ja-JP" dirty="0" smtClean="0"/>
              <a:t> </a:t>
            </a:r>
            <a:r>
              <a:rPr kumimoji="1" lang="ja-JP" altLang="en-US" dirty="0" smtClean="0"/>
              <a:t>と</a:t>
            </a:r>
            <a:r>
              <a:rPr kumimoji="1" lang="en-US" altLang="ja-JP" dirty="0" smtClean="0"/>
              <a:t> </a:t>
            </a:r>
            <a:r>
              <a:rPr kumimoji="1" lang="en-US" altLang="ja-JP" i="1" dirty="0" smtClean="0"/>
              <a:t>s</a:t>
            </a:r>
            <a:r>
              <a:rPr kumimoji="1" lang="en-US" altLang="ja-JP" dirty="0" smtClean="0"/>
              <a:t> </a:t>
            </a:r>
            <a:r>
              <a:rPr kumimoji="1" lang="ja-JP" altLang="en-US" dirty="0" smtClean="0"/>
              <a:t>の和集合を生成する演算</a:t>
            </a:r>
            <a:r>
              <a:rPr kumimoji="1" lang="en-US" altLang="ja-JP" dirty="0" smtClean="0"/>
              <a:t> (</a:t>
            </a:r>
            <a:r>
              <a:rPr kumimoji="1" lang="ja-JP" altLang="en-US" dirty="0" smtClean="0"/>
              <a:t>共通部分が存在する時はエラー</a:t>
            </a:r>
            <a:r>
              <a:rPr kumimoji="1" lang="en-US" altLang="ja-JP" dirty="0" smtClean="0"/>
              <a:t>)</a:t>
            </a:r>
          </a:p>
          <a:p>
            <a:pPr lvl="2"/>
            <a:r>
              <a:rPr lang="en-US" altLang="ja-JP" dirty="0" smtClean="0"/>
              <a:t>T.D</a:t>
            </a:r>
            <a:r>
              <a:rPr lang="en-US" altLang="ja-JP" dirty="0"/>
              <a:t>:  </a:t>
            </a:r>
            <a:r>
              <a:rPr lang="en-US" altLang="ja-JP" i="1" dirty="0">
                <a:latin typeface="Consolas"/>
                <a:cs typeface="Consolas"/>
              </a:rPr>
              <a:t>r </a:t>
            </a:r>
            <a:r>
              <a:rPr lang="en-US" altLang="ja-JP" dirty="0" err="1" smtClean="0">
                <a:latin typeface="Consolas"/>
                <a:cs typeface="Consolas"/>
              </a:rPr>
              <a:t>d_union</a:t>
            </a:r>
            <a:r>
              <a:rPr lang="en-US" altLang="ja-JP" i="1" dirty="0" smtClean="0">
                <a:latin typeface="Consolas"/>
                <a:cs typeface="Consolas"/>
              </a:rPr>
              <a:t> s</a:t>
            </a:r>
            <a:br>
              <a:rPr lang="en-US" altLang="ja-JP" i="1" dirty="0" smtClean="0">
                <a:latin typeface="Consolas"/>
                <a:cs typeface="Consolas"/>
              </a:rPr>
            </a:br>
            <a:r>
              <a:rPr lang="ja-JP" altLang="en-US" dirty="0" smtClean="0">
                <a:latin typeface="Consolas"/>
                <a:cs typeface="Consolas"/>
              </a:rPr>
              <a:t>または</a:t>
            </a:r>
            <a:r>
              <a:rPr lang="en-US" altLang="ja-JP" dirty="0" smtClean="0">
                <a:latin typeface="Consolas"/>
                <a:cs typeface="Consolas"/>
              </a:rPr>
              <a:t> </a:t>
            </a:r>
            <a:r>
              <a:rPr lang="en-US" altLang="ja-JP" dirty="0" err="1" smtClean="0">
                <a:latin typeface="Consolas"/>
                <a:cs typeface="Consolas"/>
              </a:rPr>
              <a:t>d_union</a:t>
            </a:r>
            <a:r>
              <a:rPr lang="en-US" altLang="ja-JP" i="1" dirty="0" smtClean="0">
                <a:latin typeface="Consolas"/>
                <a:cs typeface="Consolas"/>
              </a:rPr>
              <a:t> </a:t>
            </a:r>
            <a:r>
              <a:rPr lang="en-US" altLang="ja-JP" dirty="0" smtClean="0">
                <a:latin typeface="Consolas"/>
                <a:cs typeface="Consolas"/>
              </a:rPr>
              <a:t>{</a:t>
            </a:r>
            <a:r>
              <a:rPr lang="en-US" altLang="ja-JP" i="1" dirty="0" smtClean="0">
                <a:latin typeface="Consolas"/>
                <a:cs typeface="Consolas"/>
              </a:rPr>
              <a:t>r</a:t>
            </a:r>
            <a:r>
              <a:rPr lang="en-US" altLang="ja-JP" dirty="0" smtClean="0">
                <a:latin typeface="Consolas"/>
                <a:cs typeface="Consolas"/>
              </a:rPr>
              <a:t>, </a:t>
            </a:r>
            <a:r>
              <a:rPr lang="en-US" altLang="ja-JP" i="1" dirty="0" smtClean="0">
                <a:latin typeface="Consolas"/>
                <a:cs typeface="Consolas"/>
              </a:rPr>
              <a:t>s</a:t>
            </a:r>
            <a:r>
              <a:rPr lang="en-US" altLang="ja-JP" dirty="0" smtClean="0">
                <a:latin typeface="Consolas"/>
                <a:cs typeface="Consolas"/>
              </a:rPr>
              <a:t>}</a:t>
            </a:r>
            <a:endParaRPr lang="en-US" altLang="ja-JP" dirty="0">
              <a:latin typeface="Consolas"/>
              <a:cs typeface="Consolas"/>
            </a:endParaRPr>
          </a:p>
          <a:p>
            <a:pPr lvl="2"/>
            <a:r>
              <a:rPr lang="ja-JP" altLang="en-US" dirty="0" smtClean="0">
                <a:latin typeface="Consolas"/>
                <a:cs typeface="Consolas"/>
              </a:rPr>
              <a:t>見出し</a:t>
            </a:r>
            <a:r>
              <a:rPr lang="en-US" altLang="ja-JP" dirty="0">
                <a:latin typeface="Consolas"/>
                <a:cs typeface="Consolas"/>
              </a:rPr>
              <a:t>: </a:t>
            </a:r>
            <a:r>
              <a:rPr lang="en-US" altLang="ja-JP" i="1" dirty="0" smtClean="0">
                <a:latin typeface="Consolas"/>
                <a:cs typeface="Consolas"/>
              </a:rPr>
              <a:t>r</a:t>
            </a:r>
            <a:r>
              <a:rPr lang="en-US" altLang="ja-JP" dirty="0" smtClean="0">
                <a:latin typeface="Consolas"/>
                <a:cs typeface="Consolas"/>
              </a:rPr>
              <a:t> </a:t>
            </a:r>
            <a:r>
              <a:rPr lang="ja-JP" altLang="en-US" dirty="0" smtClean="0">
                <a:latin typeface="Consolas"/>
                <a:cs typeface="Consolas"/>
              </a:rPr>
              <a:t>と同じ</a:t>
            </a:r>
            <a:endParaRPr lang="en-US" altLang="ja-JP" dirty="0"/>
          </a:p>
          <a:p>
            <a:pPr lvl="1"/>
            <a:r>
              <a:rPr lang="en-US" altLang="ja-JP" dirty="0" smtClean="0"/>
              <a:t>T.D:	</a:t>
            </a:r>
            <a:r>
              <a:rPr lang="en-US" altLang="ja-JP" dirty="0" smtClean="0">
                <a:latin typeface="Consolas"/>
                <a:cs typeface="Consolas"/>
              </a:rPr>
              <a:t>S {CITY} </a:t>
            </a:r>
            <a:r>
              <a:rPr lang="en-US" altLang="ja-JP" dirty="0" err="1" smtClean="0">
                <a:latin typeface="Consolas"/>
                <a:cs typeface="Consolas"/>
              </a:rPr>
              <a:t>d_union</a:t>
            </a:r>
            <a:r>
              <a:rPr lang="en-US" altLang="ja-JP" dirty="0" smtClean="0">
                <a:latin typeface="Consolas"/>
                <a:cs typeface="Consolas"/>
              </a:rPr>
              <a:t> P {CITY}</a:t>
            </a:r>
          </a:p>
          <a:p>
            <a:pPr lvl="1"/>
            <a:r>
              <a:rPr lang="en-US" altLang="ja-JP" dirty="0" smtClean="0"/>
              <a:t>SQL:	</a:t>
            </a:r>
            <a:r>
              <a:rPr lang="en-US" altLang="ja-JP" dirty="0" smtClean="0">
                <a:latin typeface="Consolas"/>
                <a:cs typeface="Consolas"/>
              </a:rPr>
              <a:t>select *</a:t>
            </a:r>
            <a:br>
              <a:rPr lang="en-US" altLang="ja-JP" dirty="0" smtClean="0">
                <a:latin typeface="Consolas"/>
                <a:cs typeface="Consolas"/>
              </a:rPr>
            </a:br>
            <a:r>
              <a:rPr lang="en-US" altLang="ja-JP" dirty="0" smtClean="0">
                <a:latin typeface="Consolas"/>
                <a:cs typeface="Consolas"/>
              </a:rPr>
              <a:t>		from (select S.CITY from S union</a:t>
            </a:r>
            <a:br>
              <a:rPr lang="en-US" altLang="ja-JP" dirty="0" smtClean="0">
                <a:latin typeface="Consolas"/>
                <a:cs typeface="Consolas"/>
              </a:rPr>
            </a:br>
            <a:r>
              <a:rPr lang="en-US" altLang="ja-JP" dirty="0" smtClean="0">
                <a:latin typeface="Consolas"/>
                <a:cs typeface="Consolas"/>
              </a:rPr>
              <a:t>		      select P.CITY from P) as NOP</a:t>
            </a:r>
            <a:br>
              <a:rPr lang="en-US" altLang="ja-JP" dirty="0" smtClean="0">
                <a:latin typeface="Consolas"/>
                <a:cs typeface="Consolas"/>
              </a:rPr>
            </a:br>
            <a:r>
              <a:rPr lang="en-US" altLang="ja-JP" dirty="0" smtClean="0">
                <a:latin typeface="Consolas"/>
                <a:cs typeface="Consolas"/>
              </a:rPr>
              <a:t>		where not exists</a:t>
            </a:r>
            <a:br>
              <a:rPr lang="en-US" altLang="ja-JP" dirty="0" smtClean="0">
                <a:latin typeface="Consolas"/>
                <a:cs typeface="Consolas"/>
              </a:rPr>
            </a:br>
            <a:r>
              <a:rPr lang="en-US" altLang="ja-JP" dirty="0" smtClean="0">
                <a:latin typeface="Consolas"/>
                <a:cs typeface="Consolas"/>
              </a:rPr>
              <a:t>		     (select S.CITY from S intersect</a:t>
            </a:r>
            <a:br>
              <a:rPr lang="en-US" altLang="ja-JP" dirty="0" smtClean="0">
                <a:latin typeface="Consolas"/>
                <a:cs typeface="Consolas"/>
              </a:rPr>
            </a:br>
            <a:r>
              <a:rPr lang="en-US" altLang="ja-JP" dirty="0" smtClean="0">
                <a:latin typeface="Consolas"/>
                <a:cs typeface="Consolas"/>
              </a:rPr>
              <a:t>		      select P.CITY from P)</a:t>
            </a:r>
            <a:endParaRPr lang="en-US" altLang="ja-JP" dirty="0">
              <a:latin typeface="Consolas"/>
              <a:cs typeface="Consolas"/>
            </a:endParaRPr>
          </a:p>
          <a:p>
            <a:pPr marL="441325" lvl="1" indent="0">
              <a:buNone/>
            </a:pPr>
            <a:endParaRPr kumimoji="1" lang="en-US" altLang="ja-JP" dirty="0" smtClean="0"/>
          </a:p>
        </p:txBody>
      </p:sp>
      <p:sp>
        <p:nvSpPr>
          <p:cNvPr id="5" name="タイトル 1"/>
          <p:cNvSpPr>
            <a:spLocks noGrp="1"/>
          </p:cNvSpPr>
          <p:nvPr>
            <p:ph type="title"/>
          </p:nvPr>
        </p:nvSpPr>
        <p:spPr/>
        <p:txBody>
          <a:bodyPr/>
          <a:lstStyle/>
          <a:p>
            <a:r>
              <a:rPr lang="en-US" altLang="ja-JP" dirty="0"/>
              <a:t>5.2. </a:t>
            </a:r>
            <a:r>
              <a:rPr lang="ja-JP" altLang="en-US" dirty="0"/>
              <a:t>オリジナルの演算子</a:t>
            </a:r>
            <a:endParaRPr kumimoji="1" lang="ja-JP" altLang="en-US" dirty="0"/>
          </a:p>
        </p:txBody>
      </p:sp>
    </p:spTree>
    <p:extLst>
      <p:ext uri="{BB962C8B-B14F-4D97-AF65-F5344CB8AC3E}">
        <p14:creationId xmlns:p14="http://schemas.microsoft.com/office/powerpoint/2010/main" val="244107998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23850" y="1193271"/>
            <a:ext cx="8877300" cy="5480050"/>
          </a:xfrm>
        </p:spPr>
        <p:txBody>
          <a:bodyPr/>
          <a:lstStyle/>
          <a:p>
            <a:r>
              <a:rPr lang="ja-JP" altLang="en-US" dirty="0" smtClean="0"/>
              <a:t>差</a:t>
            </a:r>
            <a:r>
              <a:rPr lang="en-US" altLang="ja-JP" dirty="0" smtClean="0"/>
              <a:t> </a:t>
            </a:r>
            <a:r>
              <a:rPr lang="en-US" altLang="ja-JP" dirty="0"/>
              <a:t>: </a:t>
            </a:r>
            <a:r>
              <a:rPr lang="en-US" altLang="ja-JP" i="1" dirty="0"/>
              <a:t>r</a:t>
            </a:r>
            <a:r>
              <a:rPr lang="en-US" altLang="ja-JP" dirty="0"/>
              <a:t> </a:t>
            </a:r>
            <a:r>
              <a:rPr lang="en-US" altLang="ja-JP" dirty="0" smtClean="0"/>
              <a:t> - </a:t>
            </a:r>
            <a:r>
              <a:rPr lang="en-US" altLang="ja-JP" i="1" dirty="0"/>
              <a:t>s</a:t>
            </a:r>
          </a:p>
          <a:p>
            <a:pPr lvl="1"/>
            <a:r>
              <a:rPr kumimoji="1" lang="ja-JP" altLang="en-US" dirty="0" smtClean="0"/>
              <a:t>型が同じ関係</a:t>
            </a:r>
            <a:r>
              <a:rPr kumimoji="1" lang="en-US" altLang="ja-JP" dirty="0" smtClean="0"/>
              <a:t> </a:t>
            </a:r>
            <a:r>
              <a:rPr kumimoji="1" lang="en-US" altLang="ja-JP" i="1" dirty="0" smtClean="0"/>
              <a:t>r</a:t>
            </a:r>
            <a:r>
              <a:rPr kumimoji="1" lang="en-US" altLang="ja-JP" dirty="0" smtClean="0"/>
              <a:t> </a:t>
            </a:r>
            <a:r>
              <a:rPr kumimoji="1" lang="ja-JP" altLang="en-US" dirty="0" smtClean="0"/>
              <a:t>と</a:t>
            </a:r>
            <a:r>
              <a:rPr kumimoji="1" lang="en-US" altLang="ja-JP" dirty="0" smtClean="0"/>
              <a:t> </a:t>
            </a:r>
            <a:r>
              <a:rPr kumimoji="1" lang="en-US" altLang="ja-JP" i="1" dirty="0" smtClean="0"/>
              <a:t>s</a:t>
            </a:r>
            <a:r>
              <a:rPr kumimoji="1" lang="en-US" altLang="ja-JP" dirty="0" smtClean="0"/>
              <a:t> </a:t>
            </a:r>
            <a:r>
              <a:rPr kumimoji="1" lang="ja-JP" altLang="en-US" dirty="0" smtClean="0"/>
              <a:t>の差集合を生成する演算</a:t>
            </a:r>
            <a:endParaRPr lang="en-US" altLang="ja-JP" dirty="0"/>
          </a:p>
          <a:p>
            <a:pPr lvl="2"/>
            <a:r>
              <a:rPr lang="en-US" altLang="ja-JP" dirty="0" smtClean="0"/>
              <a:t>T.D</a:t>
            </a:r>
            <a:r>
              <a:rPr lang="en-US" altLang="ja-JP" dirty="0"/>
              <a:t>:  </a:t>
            </a:r>
            <a:r>
              <a:rPr lang="en-US" altLang="ja-JP" i="1" dirty="0">
                <a:latin typeface="Consolas"/>
                <a:cs typeface="Consolas"/>
              </a:rPr>
              <a:t>r </a:t>
            </a:r>
            <a:r>
              <a:rPr lang="en-US" altLang="ja-JP" dirty="0" smtClean="0">
                <a:latin typeface="Consolas"/>
                <a:cs typeface="Consolas"/>
              </a:rPr>
              <a:t>minus</a:t>
            </a:r>
            <a:r>
              <a:rPr lang="en-US" altLang="ja-JP" i="1" dirty="0" smtClean="0">
                <a:latin typeface="Consolas"/>
                <a:cs typeface="Consolas"/>
              </a:rPr>
              <a:t> s</a:t>
            </a:r>
            <a:endParaRPr lang="en-US" altLang="ja-JP" i="1" dirty="0">
              <a:latin typeface="Consolas"/>
              <a:cs typeface="Consolas"/>
            </a:endParaRPr>
          </a:p>
          <a:p>
            <a:pPr lvl="2"/>
            <a:r>
              <a:rPr lang="ja-JP" altLang="en-US" dirty="0" smtClean="0">
                <a:latin typeface="Consolas"/>
                <a:cs typeface="Consolas"/>
              </a:rPr>
              <a:t>見出し</a:t>
            </a:r>
            <a:r>
              <a:rPr lang="en-US" altLang="ja-JP" dirty="0">
                <a:latin typeface="Consolas"/>
                <a:cs typeface="Consolas"/>
              </a:rPr>
              <a:t>: </a:t>
            </a:r>
            <a:r>
              <a:rPr lang="en-US" altLang="ja-JP" i="1" dirty="0" smtClean="0">
                <a:latin typeface="Consolas"/>
                <a:cs typeface="Consolas"/>
              </a:rPr>
              <a:t>r</a:t>
            </a:r>
            <a:r>
              <a:rPr lang="en-US" altLang="ja-JP" dirty="0" smtClean="0">
                <a:latin typeface="Consolas"/>
                <a:cs typeface="Consolas"/>
              </a:rPr>
              <a:t> </a:t>
            </a:r>
            <a:r>
              <a:rPr lang="ja-JP" altLang="en-US" dirty="0" smtClean="0">
                <a:latin typeface="Consolas"/>
                <a:cs typeface="Consolas"/>
              </a:rPr>
              <a:t>と同じ</a:t>
            </a:r>
            <a:endParaRPr lang="en-US" altLang="ja-JP" dirty="0"/>
          </a:p>
          <a:p>
            <a:pPr lvl="1"/>
            <a:r>
              <a:rPr lang="en-US" altLang="ja-JP" dirty="0" smtClean="0"/>
              <a:t>T.D:	</a:t>
            </a:r>
            <a:r>
              <a:rPr lang="en-US" altLang="ja-JP" dirty="0" smtClean="0">
                <a:latin typeface="Consolas"/>
                <a:cs typeface="Consolas"/>
              </a:rPr>
              <a:t>S {CITY} minus P {CITY}</a:t>
            </a:r>
          </a:p>
          <a:p>
            <a:pPr lvl="1"/>
            <a:r>
              <a:rPr lang="en-US" altLang="ja-JP" dirty="0" smtClean="0"/>
              <a:t>SQL:	</a:t>
            </a:r>
            <a:r>
              <a:rPr lang="en-US" altLang="ja-JP" dirty="0" smtClean="0">
                <a:latin typeface="Consolas"/>
                <a:cs typeface="Consolas"/>
              </a:rPr>
              <a:t>select S.CITY</a:t>
            </a:r>
            <a:br>
              <a:rPr lang="en-US" altLang="ja-JP" dirty="0" smtClean="0">
                <a:latin typeface="Consolas"/>
                <a:cs typeface="Consolas"/>
              </a:rPr>
            </a:br>
            <a:r>
              <a:rPr lang="en-US" altLang="ja-JP" dirty="0" smtClean="0">
                <a:latin typeface="Consolas"/>
                <a:cs typeface="Consolas"/>
              </a:rPr>
              <a:t>		from S</a:t>
            </a:r>
            <a:br>
              <a:rPr lang="en-US" altLang="ja-JP" dirty="0" smtClean="0">
                <a:latin typeface="Consolas"/>
                <a:cs typeface="Consolas"/>
              </a:rPr>
            </a:br>
            <a:r>
              <a:rPr lang="en-US" altLang="ja-JP" dirty="0" smtClean="0">
                <a:latin typeface="Consolas"/>
                <a:cs typeface="Consolas"/>
              </a:rPr>
              <a:t>		minus</a:t>
            </a:r>
            <a:br>
              <a:rPr lang="en-US" altLang="ja-JP" dirty="0" smtClean="0">
                <a:latin typeface="Consolas"/>
                <a:cs typeface="Consolas"/>
              </a:rPr>
            </a:br>
            <a:r>
              <a:rPr lang="en-US" altLang="ja-JP" dirty="0" smtClean="0">
                <a:latin typeface="Consolas"/>
                <a:cs typeface="Consolas"/>
              </a:rPr>
              <a:t>		select P.CITY</a:t>
            </a:r>
            <a:br>
              <a:rPr lang="en-US" altLang="ja-JP" dirty="0" smtClean="0">
                <a:latin typeface="Consolas"/>
                <a:cs typeface="Consolas"/>
              </a:rPr>
            </a:br>
            <a:r>
              <a:rPr lang="en-US" altLang="ja-JP" dirty="0" smtClean="0">
                <a:latin typeface="Consolas"/>
                <a:cs typeface="Consolas"/>
              </a:rPr>
              <a:t>		from P</a:t>
            </a:r>
            <a:endParaRPr kumimoji="1" lang="en-US" altLang="ja-JP" dirty="0" smtClean="0"/>
          </a:p>
        </p:txBody>
      </p:sp>
      <p:sp>
        <p:nvSpPr>
          <p:cNvPr id="5" name="タイトル 1"/>
          <p:cNvSpPr>
            <a:spLocks noGrp="1"/>
          </p:cNvSpPr>
          <p:nvPr>
            <p:ph type="title"/>
          </p:nvPr>
        </p:nvSpPr>
        <p:spPr>
          <a:xfrm>
            <a:off x="341313" y="436033"/>
            <a:ext cx="8842375" cy="665163"/>
          </a:xfrm>
        </p:spPr>
        <p:txBody>
          <a:bodyPr/>
          <a:lstStyle/>
          <a:p>
            <a:r>
              <a:rPr lang="en-US" altLang="ja-JP" dirty="0"/>
              <a:t>5.2. </a:t>
            </a:r>
            <a:r>
              <a:rPr lang="ja-JP" altLang="en-US" dirty="0"/>
              <a:t>オリジナルの演算子</a:t>
            </a:r>
            <a:endParaRPr kumimoji="1" lang="ja-JP" altLang="en-US" dirty="0"/>
          </a:p>
        </p:txBody>
      </p:sp>
    </p:spTree>
    <p:extLst>
      <p:ext uri="{BB962C8B-B14F-4D97-AF65-F5344CB8AC3E}">
        <p14:creationId xmlns:p14="http://schemas.microsoft.com/office/powerpoint/2010/main" val="259986223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23850" y="1182688"/>
            <a:ext cx="8877300" cy="5480050"/>
          </a:xfrm>
        </p:spPr>
        <p:txBody>
          <a:bodyPr/>
          <a:lstStyle/>
          <a:p>
            <a:r>
              <a:rPr lang="ja-JP" altLang="en-US" dirty="0" smtClean="0"/>
              <a:t>半差</a:t>
            </a:r>
            <a:endParaRPr lang="en-US" altLang="ja-JP" dirty="0" smtClean="0"/>
          </a:p>
          <a:p>
            <a:pPr lvl="1"/>
            <a:r>
              <a:rPr lang="ja-JP" altLang="en-US" dirty="0"/>
              <a:t>結合対象が</a:t>
            </a:r>
            <a:r>
              <a:rPr lang="en-US" altLang="ja-JP" dirty="0"/>
              <a:t> </a:t>
            </a:r>
            <a:r>
              <a:rPr lang="en-US" altLang="ja-JP" i="1" dirty="0"/>
              <a:t>s</a:t>
            </a:r>
            <a:r>
              <a:rPr lang="en-US" altLang="ja-JP" dirty="0"/>
              <a:t> </a:t>
            </a:r>
            <a:r>
              <a:rPr lang="ja-JP" altLang="en-US" dirty="0"/>
              <a:t>中に</a:t>
            </a:r>
            <a:r>
              <a:rPr lang="ja-JP" altLang="en-US" dirty="0" smtClean="0"/>
              <a:t>存在しないような</a:t>
            </a:r>
            <a:r>
              <a:rPr lang="en-US" altLang="ja-JP" dirty="0" smtClean="0"/>
              <a:t> </a:t>
            </a:r>
            <a:r>
              <a:rPr lang="en-US" altLang="ja-JP" i="1" dirty="0"/>
              <a:t>r</a:t>
            </a:r>
            <a:r>
              <a:rPr lang="en-US" altLang="ja-JP" dirty="0"/>
              <a:t> </a:t>
            </a:r>
            <a:r>
              <a:rPr lang="ja-JP" altLang="en-US" dirty="0"/>
              <a:t>のタプルの</a:t>
            </a:r>
            <a:r>
              <a:rPr lang="ja-JP" altLang="en-US" dirty="0" smtClean="0"/>
              <a:t>集合</a:t>
            </a:r>
            <a:endParaRPr lang="en-US" altLang="ja-JP" dirty="0" smtClean="0"/>
          </a:p>
          <a:p>
            <a:pPr lvl="2"/>
            <a:r>
              <a:rPr lang="en-US" altLang="ja-JP" dirty="0" smtClean="0"/>
              <a:t>T.D</a:t>
            </a:r>
            <a:r>
              <a:rPr lang="en-US" altLang="ja-JP" dirty="0"/>
              <a:t>:  </a:t>
            </a:r>
            <a:r>
              <a:rPr lang="en-US" altLang="ja-JP" i="1" dirty="0">
                <a:latin typeface="Consolas"/>
                <a:cs typeface="Consolas"/>
              </a:rPr>
              <a:t>r </a:t>
            </a:r>
            <a:r>
              <a:rPr lang="en-US" altLang="ja-JP" dirty="0" err="1" smtClean="0">
                <a:latin typeface="Consolas"/>
                <a:cs typeface="Consolas"/>
              </a:rPr>
              <a:t>semiminus</a:t>
            </a:r>
            <a:r>
              <a:rPr lang="en-US" altLang="ja-JP" i="1" dirty="0" smtClean="0">
                <a:latin typeface="Consolas"/>
                <a:cs typeface="Consolas"/>
              </a:rPr>
              <a:t> s</a:t>
            </a:r>
            <a:endParaRPr lang="en-US" altLang="ja-JP" i="1" dirty="0">
              <a:latin typeface="Consolas"/>
              <a:cs typeface="Consolas"/>
            </a:endParaRPr>
          </a:p>
          <a:p>
            <a:pPr lvl="2"/>
            <a:r>
              <a:rPr lang="ja-JP" altLang="en-US" dirty="0" smtClean="0">
                <a:latin typeface="Consolas"/>
                <a:cs typeface="Consolas"/>
              </a:rPr>
              <a:t>見出し</a:t>
            </a:r>
            <a:r>
              <a:rPr lang="en-US" altLang="ja-JP" dirty="0">
                <a:latin typeface="Consolas"/>
                <a:cs typeface="Consolas"/>
              </a:rPr>
              <a:t>: </a:t>
            </a:r>
            <a:r>
              <a:rPr lang="en-US" altLang="ja-JP" i="1" dirty="0" smtClean="0">
                <a:latin typeface="Consolas"/>
                <a:cs typeface="Consolas"/>
              </a:rPr>
              <a:t>r</a:t>
            </a:r>
            <a:r>
              <a:rPr lang="en-US" altLang="ja-JP" dirty="0" smtClean="0">
                <a:latin typeface="Consolas"/>
                <a:cs typeface="Consolas"/>
              </a:rPr>
              <a:t> </a:t>
            </a:r>
            <a:r>
              <a:rPr lang="ja-JP" altLang="en-US" dirty="0" smtClean="0">
                <a:latin typeface="Consolas"/>
                <a:cs typeface="Consolas"/>
              </a:rPr>
              <a:t>と同じ</a:t>
            </a:r>
            <a:endParaRPr lang="en-US" altLang="ja-JP" dirty="0"/>
          </a:p>
          <a:p>
            <a:pPr lvl="1"/>
            <a:endParaRPr lang="en-US" altLang="ja-JP" dirty="0" smtClean="0"/>
          </a:p>
          <a:p>
            <a:pPr lvl="1"/>
            <a:r>
              <a:rPr lang="en-US" altLang="ja-JP" dirty="0" smtClean="0"/>
              <a:t>T.D:	</a:t>
            </a:r>
            <a:r>
              <a:rPr lang="en-US" altLang="ja-JP" dirty="0" smtClean="0">
                <a:latin typeface="Consolas"/>
                <a:cs typeface="Consolas"/>
              </a:rPr>
              <a:t>S </a:t>
            </a:r>
            <a:r>
              <a:rPr lang="en-US" altLang="ja-JP" dirty="0" err="1" smtClean="0">
                <a:latin typeface="Consolas"/>
                <a:cs typeface="Consolas"/>
              </a:rPr>
              <a:t>semiminus</a:t>
            </a:r>
            <a:r>
              <a:rPr lang="en-US" altLang="ja-JP" dirty="0" smtClean="0">
                <a:latin typeface="Consolas"/>
                <a:cs typeface="Consolas"/>
              </a:rPr>
              <a:t> SP</a:t>
            </a:r>
          </a:p>
          <a:p>
            <a:pPr lvl="1"/>
            <a:r>
              <a:rPr lang="en-US" altLang="ja-JP" dirty="0" smtClean="0"/>
              <a:t>SQL:	</a:t>
            </a:r>
            <a:r>
              <a:rPr lang="en-US" altLang="ja-JP" dirty="0" smtClean="0">
                <a:latin typeface="Consolas"/>
                <a:cs typeface="Consolas"/>
              </a:rPr>
              <a:t>select S.*</a:t>
            </a:r>
            <a:br>
              <a:rPr lang="en-US" altLang="ja-JP" dirty="0" smtClean="0">
                <a:latin typeface="Consolas"/>
                <a:cs typeface="Consolas"/>
              </a:rPr>
            </a:br>
            <a:r>
              <a:rPr lang="en-US" altLang="ja-JP" dirty="0" smtClean="0">
                <a:latin typeface="Consolas"/>
                <a:cs typeface="Consolas"/>
              </a:rPr>
              <a:t>		from S</a:t>
            </a:r>
            <a:br>
              <a:rPr lang="en-US" altLang="ja-JP" dirty="0" smtClean="0">
                <a:latin typeface="Consolas"/>
                <a:cs typeface="Consolas"/>
              </a:rPr>
            </a:br>
            <a:r>
              <a:rPr lang="en-US" altLang="ja-JP" dirty="0" smtClean="0">
                <a:latin typeface="Consolas"/>
                <a:cs typeface="Consolas"/>
              </a:rPr>
              <a:t>		except</a:t>
            </a:r>
            <a:br>
              <a:rPr lang="en-US" altLang="ja-JP" dirty="0" smtClean="0">
                <a:latin typeface="Consolas"/>
                <a:cs typeface="Consolas"/>
              </a:rPr>
            </a:br>
            <a:r>
              <a:rPr lang="en-US" altLang="ja-JP" dirty="0" smtClean="0">
                <a:latin typeface="Consolas"/>
                <a:cs typeface="Consolas"/>
              </a:rPr>
              <a:t>		select S.*</a:t>
            </a:r>
            <a:br>
              <a:rPr lang="en-US" altLang="ja-JP" dirty="0" smtClean="0">
                <a:latin typeface="Consolas"/>
                <a:cs typeface="Consolas"/>
              </a:rPr>
            </a:br>
            <a:r>
              <a:rPr lang="en-US" altLang="ja-JP" dirty="0" smtClean="0">
                <a:latin typeface="Consolas"/>
                <a:cs typeface="Consolas"/>
              </a:rPr>
              <a:t>		from S, SP</a:t>
            </a:r>
            <a:br>
              <a:rPr lang="en-US" altLang="ja-JP" dirty="0" smtClean="0">
                <a:latin typeface="Consolas"/>
                <a:cs typeface="Consolas"/>
              </a:rPr>
            </a:br>
            <a:r>
              <a:rPr lang="en-US" altLang="ja-JP" dirty="0" smtClean="0">
                <a:latin typeface="Consolas"/>
                <a:cs typeface="Consolas"/>
              </a:rPr>
              <a:t>		where S.SNO = SP.SNO</a:t>
            </a:r>
            <a:endParaRPr kumimoji="1" lang="en-US" altLang="ja-JP" dirty="0" smtClean="0"/>
          </a:p>
        </p:txBody>
      </p:sp>
      <p:sp>
        <p:nvSpPr>
          <p:cNvPr id="5" name="タイトル 1"/>
          <p:cNvSpPr>
            <a:spLocks noGrp="1"/>
          </p:cNvSpPr>
          <p:nvPr>
            <p:ph type="title"/>
          </p:nvPr>
        </p:nvSpPr>
        <p:spPr/>
        <p:txBody>
          <a:bodyPr/>
          <a:lstStyle/>
          <a:p>
            <a:r>
              <a:rPr lang="en-US" altLang="ja-JP" dirty="0"/>
              <a:t>5.2. </a:t>
            </a:r>
            <a:r>
              <a:rPr lang="ja-JP" altLang="en-US" dirty="0"/>
              <a:t>オリジナルの演算子</a:t>
            </a:r>
            <a:endParaRPr kumimoji="1" lang="ja-JP" altLang="en-US" dirty="0"/>
          </a:p>
        </p:txBody>
      </p:sp>
    </p:spTree>
    <p:extLst>
      <p:ext uri="{BB962C8B-B14F-4D97-AF65-F5344CB8AC3E}">
        <p14:creationId xmlns:p14="http://schemas.microsoft.com/office/powerpoint/2010/main" val="233422880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23850" y="1182688"/>
            <a:ext cx="8877300" cy="5480050"/>
          </a:xfrm>
        </p:spPr>
        <p:txBody>
          <a:bodyPr/>
          <a:lstStyle/>
          <a:p>
            <a:r>
              <a:rPr lang="ja-JP" altLang="en-US" dirty="0" smtClean="0"/>
              <a:t>デカルト積</a:t>
            </a:r>
            <a:r>
              <a:rPr lang="en-US" altLang="ja-JP" dirty="0" smtClean="0"/>
              <a:t> : </a:t>
            </a:r>
            <a:r>
              <a:rPr lang="en-US" altLang="ja-JP" i="1" dirty="0" smtClean="0"/>
              <a:t>r</a:t>
            </a:r>
            <a:r>
              <a:rPr lang="en-US" altLang="ja-JP" dirty="0" smtClean="0"/>
              <a:t> × </a:t>
            </a:r>
            <a:r>
              <a:rPr lang="en-US" altLang="ja-JP" i="1" dirty="0" smtClean="0"/>
              <a:t>s</a:t>
            </a:r>
            <a:endParaRPr lang="en-US" altLang="ja-JP" i="1" dirty="0"/>
          </a:p>
          <a:p>
            <a:pPr lvl="1"/>
            <a:r>
              <a:rPr lang="ja-JP" altLang="en-US" dirty="0" smtClean="0"/>
              <a:t>見出しの属性集合が</a:t>
            </a:r>
            <a:r>
              <a:rPr lang="en-US" altLang="ja-JP" dirty="0" smtClean="0"/>
              <a:t> </a:t>
            </a:r>
            <a:r>
              <a:rPr lang="en-US" altLang="ja-JP" i="1" dirty="0" smtClean="0"/>
              <a:t>X</a:t>
            </a:r>
            <a:r>
              <a:rPr lang="en-US" altLang="ja-JP" dirty="0" smtClean="0"/>
              <a:t>, </a:t>
            </a:r>
            <a:r>
              <a:rPr lang="en-US" altLang="ja-JP" i="1" dirty="0" smtClean="0"/>
              <a:t>Y</a:t>
            </a:r>
            <a:r>
              <a:rPr lang="en-US" altLang="ja-JP" dirty="0" smtClean="0"/>
              <a:t> </a:t>
            </a:r>
            <a:r>
              <a:rPr lang="ja-JP" altLang="en-US" dirty="0" smtClean="0"/>
              <a:t>であるような関係</a:t>
            </a:r>
            <a:r>
              <a:rPr lang="en-US" altLang="ja-JP" dirty="0" smtClean="0"/>
              <a:t> </a:t>
            </a:r>
            <a:r>
              <a:rPr lang="en-US" altLang="ja-JP" i="1" dirty="0" smtClean="0"/>
              <a:t>r</a:t>
            </a:r>
            <a:r>
              <a:rPr lang="en-US" altLang="ja-JP" dirty="0" smtClean="0"/>
              <a:t>, </a:t>
            </a:r>
            <a:r>
              <a:rPr lang="en-US" altLang="ja-JP" i="1" dirty="0" smtClean="0"/>
              <a:t>s</a:t>
            </a:r>
            <a:r>
              <a:rPr lang="en-US" altLang="ja-JP" dirty="0" smtClean="0"/>
              <a:t> </a:t>
            </a:r>
            <a:r>
              <a:rPr lang="ja-JP" altLang="en-US" dirty="0" smtClean="0"/>
              <a:t>の任意のタプルの組合せを連結して得られるタプルの集合</a:t>
            </a:r>
            <a:endParaRPr lang="en-US" altLang="ja-JP" dirty="0"/>
          </a:p>
          <a:p>
            <a:pPr lvl="2"/>
            <a:r>
              <a:rPr lang="en-US" altLang="ja-JP" dirty="0" smtClean="0"/>
              <a:t>T.D</a:t>
            </a:r>
            <a:r>
              <a:rPr lang="en-US" altLang="ja-JP" dirty="0"/>
              <a:t>:  </a:t>
            </a:r>
            <a:r>
              <a:rPr lang="en-US" altLang="ja-JP" i="1" dirty="0" smtClean="0">
                <a:latin typeface="Consolas"/>
                <a:cs typeface="Consolas"/>
              </a:rPr>
              <a:t>r </a:t>
            </a:r>
            <a:r>
              <a:rPr lang="en-US" altLang="ja-JP" dirty="0" smtClean="0">
                <a:latin typeface="Consolas"/>
                <a:cs typeface="Consolas"/>
              </a:rPr>
              <a:t>times</a:t>
            </a:r>
            <a:r>
              <a:rPr lang="en-US" altLang="ja-JP" i="1" dirty="0" smtClean="0">
                <a:latin typeface="Consolas"/>
                <a:cs typeface="Consolas"/>
              </a:rPr>
              <a:t> s</a:t>
            </a:r>
            <a:endParaRPr lang="en-US" altLang="ja-JP" i="1" dirty="0">
              <a:latin typeface="Consolas"/>
              <a:cs typeface="Consolas"/>
            </a:endParaRPr>
          </a:p>
          <a:p>
            <a:pPr lvl="2"/>
            <a:r>
              <a:rPr lang="ja-JP" altLang="en-US" dirty="0" smtClean="0">
                <a:latin typeface="Consolas"/>
                <a:cs typeface="Consolas"/>
              </a:rPr>
              <a:t>見出し</a:t>
            </a:r>
            <a:r>
              <a:rPr lang="en-US" altLang="ja-JP" dirty="0" smtClean="0">
                <a:latin typeface="Consolas"/>
                <a:cs typeface="Consolas"/>
              </a:rPr>
              <a:t>: </a:t>
            </a:r>
            <a:r>
              <a:rPr lang="en-US" altLang="ja-JP" i="1" dirty="0" smtClean="0"/>
              <a:t>X</a:t>
            </a:r>
            <a:r>
              <a:rPr lang="en-US" altLang="ja-JP" dirty="0" smtClean="0"/>
              <a:t> ⊕</a:t>
            </a:r>
            <a:r>
              <a:rPr lang="en-US" altLang="ja-JP" i="1" dirty="0" smtClean="0"/>
              <a:t>Y</a:t>
            </a:r>
            <a:endParaRPr lang="en-US" altLang="ja-JP" dirty="0" smtClean="0"/>
          </a:p>
          <a:p>
            <a:pPr lvl="1"/>
            <a:endParaRPr lang="en-US" altLang="ja-JP" dirty="0" smtClean="0"/>
          </a:p>
          <a:p>
            <a:pPr lvl="1"/>
            <a:r>
              <a:rPr lang="en-US" altLang="ja-JP" dirty="0" smtClean="0"/>
              <a:t>T.D:	</a:t>
            </a:r>
            <a:r>
              <a:rPr lang="en-US" altLang="ja-JP" dirty="0" smtClean="0">
                <a:latin typeface="Consolas"/>
                <a:cs typeface="Consolas"/>
              </a:rPr>
              <a:t>{S rename {CITY as SCITY}} times</a:t>
            </a:r>
            <a:br>
              <a:rPr lang="en-US" altLang="ja-JP" dirty="0" smtClean="0">
                <a:latin typeface="Consolas"/>
                <a:cs typeface="Consolas"/>
              </a:rPr>
            </a:br>
            <a:r>
              <a:rPr lang="en-US" altLang="ja-JP" dirty="0" smtClean="0">
                <a:latin typeface="Consolas"/>
                <a:cs typeface="Consolas"/>
              </a:rPr>
              <a:t>		{P rename {CITY as PCITY}}</a:t>
            </a:r>
          </a:p>
          <a:p>
            <a:pPr lvl="1"/>
            <a:r>
              <a:rPr lang="en-US" altLang="ja-JP" dirty="0" smtClean="0"/>
              <a:t>SQL:	</a:t>
            </a:r>
            <a:r>
              <a:rPr lang="en-US" altLang="ja-JP" dirty="0" smtClean="0">
                <a:latin typeface="Consolas"/>
                <a:cs typeface="Consolas"/>
              </a:rPr>
              <a:t>select S.SNO, S.SNAME, S.STATUS,</a:t>
            </a:r>
            <a:br>
              <a:rPr lang="en-US" altLang="ja-JP" dirty="0" smtClean="0">
                <a:latin typeface="Consolas"/>
                <a:cs typeface="Consolas"/>
              </a:rPr>
            </a:br>
            <a:r>
              <a:rPr lang="en-US" altLang="ja-JP" dirty="0" smtClean="0">
                <a:latin typeface="Consolas"/>
                <a:cs typeface="Consolas"/>
              </a:rPr>
              <a:t>		    S.CITY as SCITY, </a:t>
            </a:r>
            <a:br>
              <a:rPr lang="en-US" altLang="ja-JP" dirty="0" smtClean="0">
                <a:latin typeface="Consolas"/>
                <a:cs typeface="Consolas"/>
              </a:rPr>
            </a:br>
            <a:r>
              <a:rPr lang="en-US" altLang="ja-JP" dirty="0" smtClean="0">
                <a:latin typeface="Consolas"/>
                <a:cs typeface="Consolas"/>
              </a:rPr>
              <a:t>		    P.PNO, P.PNAME, P.COLOR,</a:t>
            </a:r>
            <a:br>
              <a:rPr lang="en-US" altLang="ja-JP" dirty="0" smtClean="0">
                <a:latin typeface="Consolas"/>
                <a:cs typeface="Consolas"/>
              </a:rPr>
            </a:br>
            <a:r>
              <a:rPr lang="en-US" altLang="ja-JP" dirty="0" smtClean="0">
                <a:latin typeface="Consolas"/>
                <a:cs typeface="Consolas"/>
              </a:rPr>
              <a:t>		    P.WEIGHT, P.CITY as PCITY</a:t>
            </a:r>
            <a:br>
              <a:rPr lang="en-US" altLang="ja-JP" dirty="0" smtClean="0">
                <a:latin typeface="Consolas"/>
                <a:cs typeface="Consolas"/>
              </a:rPr>
            </a:br>
            <a:r>
              <a:rPr lang="en-US" altLang="ja-JP" dirty="0" smtClean="0">
                <a:latin typeface="Consolas"/>
                <a:cs typeface="Consolas"/>
              </a:rPr>
              <a:t>		from S, P</a:t>
            </a:r>
            <a:br>
              <a:rPr lang="en-US" altLang="ja-JP" dirty="0" smtClean="0">
                <a:latin typeface="Consolas"/>
                <a:cs typeface="Consolas"/>
              </a:rPr>
            </a:br>
            <a:endParaRPr kumimoji="1" lang="en-US" altLang="ja-JP" dirty="0" smtClean="0"/>
          </a:p>
        </p:txBody>
      </p:sp>
      <p:sp>
        <p:nvSpPr>
          <p:cNvPr id="5" name="タイトル 1"/>
          <p:cNvSpPr>
            <a:spLocks noGrp="1"/>
          </p:cNvSpPr>
          <p:nvPr>
            <p:ph type="title"/>
          </p:nvPr>
        </p:nvSpPr>
        <p:spPr/>
        <p:txBody>
          <a:bodyPr/>
          <a:lstStyle/>
          <a:p>
            <a:r>
              <a:rPr lang="en-US" altLang="ja-JP" dirty="0"/>
              <a:t>5.2. </a:t>
            </a:r>
            <a:r>
              <a:rPr lang="ja-JP" altLang="en-US" dirty="0"/>
              <a:t>オリジナルの演算子</a:t>
            </a:r>
            <a:endParaRPr kumimoji="1" lang="ja-JP" altLang="en-US" dirty="0"/>
          </a:p>
        </p:txBody>
      </p:sp>
    </p:spTree>
    <p:extLst>
      <p:ext uri="{BB962C8B-B14F-4D97-AF65-F5344CB8AC3E}">
        <p14:creationId xmlns:p14="http://schemas.microsoft.com/office/powerpoint/2010/main" val="208949071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ctrTitle"/>
          </p:nvPr>
        </p:nvSpPr>
        <p:spPr/>
        <p:txBody>
          <a:bodyPr/>
          <a:lstStyle/>
          <a:p>
            <a:pPr eaLnBrk="1" hangingPunct="1"/>
            <a:r>
              <a:rPr kumimoji="0" lang="en-US" altLang="ja-JP" dirty="0">
                <a:latin typeface="Arial Unicode MS" charset="0"/>
                <a:ea typeface="ＭＳ Ｐゴシック" charset="0"/>
              </a:rPr>
              <a:t>5</a:t>
            </a:r>
            <a:r>
              <a:rPr kumimoji="0" lang="ja-JP" altLang="en-US" dirty="0" smtClean="0">
                <a:latin typeface="Arial Unicode MS" charset="0"/>
                <a:ea typeface="ＭＳ Ｐゴシック" charset="0"/>
              </a:rPr>
              <a:t>章</a:t>
            </a:r>
            <a:r>
              <a:rPr kumimoji="0" lang="en-US" altLang="ja-JP" dirty="0" smtClean="0">
                <a:latin typeface="Arial Unicode MS" charset="0"/>
                <a:ea typeface="ＭＳ Ｐゴシック" charset="0"/>
              </a:rPr>
              <a:t> </a:t>
            </a:r>
            <a:r>
              <a:rPr kumimoji="0" lang="ja-JP" altLang="en-US" dirty="0" smtClean="0">
                <a:latin typeface="Arial Unicode MS" charset="0"/>
                <a:ea typeface="ＭＳ Ｐゴシック" charset="0"/>
              </a:rPr>
              <a:t>リレーショナル代数</a:t>
            </a:r>
            <a:endParaRPr kumimoji="0" lang="ja-JP" altLang="en-US" dirty="0">
              <a:latin typeface="Arial Unicode MS" charset="0"/>
              <a:ea typeface="ＭＳ Ｐゴシック" charset="0"/>
            </a:endParaRPr>
          </a:p>
        </p:txBody>
      </p:sp>
      <p:sp>
        <p:nvSpPr>
          <p:cNvPr id="6146" name="Rectangle 3"/>
          <p:cNvSpPr>
            <a:spLocks noGrp="1" noChangeArrowheads="1"/>
          </p:cNvSpPr>
          <p:nvPr>
            <p:ph type="subTitle" idx="1"/>
          </p:nvPr>
        </p:nvSpPr>
        <p:spPr/>
        <p:txBody>
          <a:bodyPr/>
          <a:lstStyle/>
          <a:p>
            <a:pPr eaLnBrk="1" hangingPunct="1"/>
            <a:endParaRPr kumimoji="0" lang="ja-JP" altLang="en-US">
              <a:latin typeface="Arial Unicode MS" charset="0"/>
              <a:ea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23850" y="1182688"/>
            <a:ext cx="8877300" cy="5480050"/>
          </a:xfrm>
        </p:spPr>
        <p:txBody>
          <a:bodyPr/>
          <a:lstStyle/>
          <a:p>
            <a:r>
              <a:rPr lang="ja-JP" altLang="en-US" dirty="0" smtClean="0"/>
              <a:t>商</a:t>
            </a:r>
            <a:r>
              <a:rPr lang="en-US" altLang="ja-JP" dirty="0" smtClean="0"/>
              <a:t> : </a:t>
            </a:r>
            <a:r>
              <a:rPr lang="en-US" altLang="ja-JP" i="1" dirty="0" smtClean="0"/>
              <a:t>r</a:t>
            </a:r>
            <a:r>
              <a:rPr lang="en-US" altLang="ja-JP" dirty="0" smtClean="0"/>
              <a:t> ÷ </a:t>
            </a:r>
            <a:r>
              <a:rPr lang="en-US" altLang="ja-JP" i="1" dirty="0" smtClean="0"/>
              <a:t>s</a:t>
            </a:r>
            <a:endParaRPr lang="en-US" altLang="ja-JP" i="1" dirty="0"/>
          </a:p>
          <a:p>
            <a:pPr lvl="1"/>
            <a:r>
              <a:rPr lang="ja-JP" altLang="en-US" dirty="0" smtClean="0"/>
              <a:t>見出しの属性集合が</a:t>
            </a:r>
            <a:r>
              <a:rPr lang="en-US" altLang="ja-JP" dirty="0" smtClean="0"/>
              <a:t> </a:t>
            </a:r>
            <a:r>
              <a:rPr lang="en-US" altLang="ja-JP" i="1" dirty="0" smtClean="0"/>
              <a:t>X </a:t>
            </a:r>
            <a:r>
              <a:rPr lang="en-US" altLang="ja-JP" dirty="0" smtClean="0"/>
              <a:t>⊕</a:t>
            </a:r>
            <a:r>
              <a:rPr lang="en-US" altLang="ja-JP" i="1" dirty="0" smtClean="0"/>
              <a:t>Y</a:t>
            </a:r>
            <a:r>
              <a:rPr lang="en-US" altLang="ja-JP" dirty="0" smtClean="0"/>
              <a:t>, </a:t>
            </a:r>
            <a:r>
              <a:rPr lang="en-US" altLang="ja-JP" i="1" dirty="0" smtClean="0"/>
              <a:t>Y</a:t>
            </a:r>
            <a:r>
              <a:rPr lang="en-US" altLang="ja-JP" dirty="0" smtClean="0"/>
              <a:t> </a:t>
            </a:r>
            <a:r>
              <a:rPr lang="ja-JP" altLang="en-US" dirty="0" smtClean="0"/>
              <a:t>であるような</a:t>
            </a:r>
            <a:r>
              <a:rPr lang="en-US" altLang="ja-JP" dirty="0" smtClean="0"/>
              <a:t/>
            </a:r>
            <a:br>
              <a:rPr lang="en-US" altLang="ja-JP" dirty="0" smtClean="0"/>
            </a:br>
            <a:r>
              <a:rPr lang="ja-JP" altLang="en-US" dirty="0" smtClean="0"/>
              <a:t>関係</a:t>
            </a:r>
            <a:r>
              <a:rPr lang="en-US" altLang="ja-JP" dirty="0" smtClean="0"/>
              <a:t> </a:t>
            </a:r>
            <a:r>
              <a:rPr lang="en-US" altLang="ja-JP" i="1" dirty="0" smtClean="0"/>
              <a:t>r</a:t>
            </a:r>
            <a:r>
              <a:rPr lang="en-US" altLang="ja-JP" dirty="0" smtClean="0"/>
              <a:t>, </a:t>
            </a:r>
            <a:r>
              <a:rPr lang="en-US" altLang="ja-JP" i="1" dirty="0" smtClean="0"/>
              <a:t>s</a:t>
            </a:r>
            <a:r>
              <a:rPr lang="en-US" altLang="ja-JP" dirty="0" smtClean="0"/>
              <a:t> </a:t>
            </a:r>
            <a:r>
              <a:rPr lang="ja-JP" altLang="en-US" dirty="0" smtClean="0"/>
              <a:t>について、次で定義される演算</a:t>
            </a:r>
            <a:endParaRPr lang="en-US" altLang="ja-JP" dirty="0" smtClean="0"/>
          </a:p>
          <a:p>
            <a:pPr lvl="2"/>
            <a:r>
              <a:rPr lang="en-US" altLang="ja-JP" i="1" dirty="0" smtClean="0">
                <a:latin typeface="Consolas"/>
                <a:cs typeface="Consolas"/>
              </a:rPr>
              <a:t>r</a:t>
            </a:r>
            <a:r>
              <a:rPr lang="en-US" altLang="ja-JP" dirty="0" smtClean="0">
                <a:latin typeface="Consolas"/>
                <a:cs typeface="Consolas"/>
              </a:rPr>
              <a:t> {</a:t>
            </a:r>
            <a:r>
              <a:rPr lang="en-US" altLang="ja-JP" i="1" dirty="0" smtClean="0">
                <a:latin typeface="Consolas"/>
                <a:cs typeface="Consolas"/>
              </a:rPr>
              <a:t>X</a:t>
            </a:r>
            <a:r>
              <a:rPr lang="en-US" altLang="ja-JP" dirty="0" smtClean="0">
                <a:latin typeface="Consolas"/>
                <a:cs typeface="Consolas"/>
              </a:rPr>
              <a:t>} minus ((</a:t>
            </a:r>
            <a:r>
              <a:rPr lang="en-US" altLang="ja-JP" i="1" dirty="0" smtClean="0">
                <a:latin typeface="Consolas"/>
                <a:cs typeface="Consolas"/>
              </a:rPr>
              <a:t>r</a:t>
            </a:r>
            <a:r>
              <a:rPr lang="en-US" altLang="ja-JP" dirty="0" smtClean="0">
                <a:latin typeface="Consolas"/>
                <a:cs typeface="Consolas"/>
              </a:rPr>
              <a:t> {</a:t>
            </a:r>
            <a:r>
              <a:rPr lang="en-US" altLang="ja-JP" i="1" dirty="0" smtClean="0">
                <a:latin typeface="Consolas"/>
                <a:cs typeface="Consolas"/>
              </a:rPr>
              <a:t>X</a:t>
            </a:r>
            <a:r>
              <a:rPr lang="en-US" altLang="ja-JP" dirty="0" smtClean="0">
                <a:latin typeface="Consolas"/>
                <a:cs typeface="Consolas"/>
              </a:rPr>
              <a:t>} times </a:t>
            </a:r>
            <a:r>
              <a:rPr lang="en-US" altLang="ja-JP" i="1" dirty="0" smtClean="0">
                <a:latin typeface="Consolas"/>
                <a:cs typeface="Consolas"/>
              </a:rPr>
              <a:t>s</a:t>
            </a:r>
            <a:r>
              <a:rPr lang="en-US" altLang="ja-JP" dirty="0" smtClean="0">
                <a:latin typeface="Consolas"/>
                <a:cs typeface="Consolas"/>
              </a:rPr>
              <a:t>) minus </a:t>
            </a:r>
            <a:r>
              <a:rPr lang="en-US" altLang="ja-JP" i="1" dirty="0" smtClean="0">
                <a:latin typeface="Consolas"/>
                <a:cs typeface="Consolas"/>
              </a:rPr>
              <a:t>r</a:t>
            </a:r>
            <a:r>
              <a:rPr lang="en-US" altLang="ja-JP" dirty="0" smtClean="0">
                <a:latin typeface="Consolas"/>
                <a:cs typeface="Consolas"/>
              </a:rPr>
              <a:t>) {</a:t>
            </a:r>
            <a:r>
              <a:rPr lang="en-US" altLang="ja-JP" i="1" dirty="0" smtClean="0">
                <a:latin typeface="Consolas"/>
                <a:cs typeface="Consolas"/>
              </a:rPr>
              <a:t>X</a:t>
            </a:r>
            <a:r>
              <a:rPr lang="en-US" altLang="ja-JP" dirty="0" smtClean="0">
                <a:latin typeface="Consolas"/>
                <a:cs typeface="Consolas"/>
              </a:rPr>
              <a:t>}</a:t>
            </a:r>
          </a:p>
          <a:p>
            <a:pPr lvl="1"/>
            <a:r>
              <a:rPr lang="en-US" altLang="ja-JP" dirty="0" smtClean="0"/>
              <a:t>T.D</a:t>
            </a:r>
            <a:r>
              <a:rPr lang="en-US" altLang="ja-JP" dirty="0"/>
              <a:t>:  </a:t>
            </a:r>
            <a:r>
              <a:rPr lang="en-US" altLang="ja-JP" i="1" dirty="0" smtClean="0">
                <a:latin typeface="Consolas"/>
                <a:cs typeface="Consolas"/>
              </a:rPr>
              <a:t>r </a:t>
            </a:r>
            <a:r>
              <a:rPr lang="en-US" altLang="ja-JP" dirty="0" err="1" smtClean="0">
                <a:latin typeface="Consolas"/>
                <a:cs typeface="Consolas"/>
              </a:rPr>
              <a:t>divideby</a:t>
            </a:r>
            <a:r>
              <a:rPr lang="en-US" altLang="ja-JP" i="1" dirty="0" smtClean="0">
                <a:latin typeface="Consolas"/>
                <a:cs typeface="Consolas"/>
              </a:rPr>
              <a:t> s</a:t>
            </a:r>
            <a:endParaRPr lang="en-US" altLang="ja-JP" i="1" dirty="0">
              <a:latin typeface="Consolas"/>
              <a:cs typeface="Consolas"/>
            </a:endParaRPr>
          </a:p>
          <a:p>
            <a:pPr lvl="1"/>
            <a:r>
              <a:rPr lang="ja-JP" altLang="en-US" dirty="0" smtClean="0">
                <a:latin typeface="Consolas"/>
                <a:cs typeface="Consolas"/>
              </a:rPr>
              <a:t>見出し</a:t>
            </a:r>
            <a:r>
              <a:rPr lang="en-US" altLang="ja-JP" dirty="0" smtClean="0">
                <a:latin typeface="Consolas"/>
                <a:cs typeface="Consolas"/>
              </a:rPr>
              <a:t>: </a:t>
            </a:r>
            <a:r>
              <a:rPr lang="en-US" altLang="ja-JP" i="1" dirty="0" smtClean="0"/>
              <a:t>X-Y</a:t>
            </a:r>
          </a:p>
          <a:p>
            <a:pPr lvl="1"/>
            <a:r>
              <a:rPr lang="en-US" altLang="ja-JP" dirty="0" smtClean="0"/>
              <a:t>※ r, s </a:t>
            </a:r>
            <a:r>
              <a:rPr lang="ja-JP" altLang="en-US" dirty="0" smtClean="0"/>
              <a:t>が共通の属性を持たない場合、</a:t>
            </a:r>
            <a:r>
              <a:rPr lang="en-US" altLang="ja-JP" dirty="0" smtClean="0"/>
              <a:t/>
            </a:r>
            <a:br>
              <a:rPr lang="en-US" altLang="ja-JP" dirty="0" smtClean="0"/>
            </a:br>
            <a:r>
              <a:rPr lang="en-US" altLang="ja-JP" dirty="0"/>
              <a:t>	</a:t>
            </a:r>
            <a:r>
              <a:rPr lang="en-US" altLang="ja-JP" dirty="0">
                <a:latin typeface="Consolas"/>
                <a:cs typeface="Consolas"/>
              </a:rPr>
              <a:t>(</a:t>
            </a:r>
            <a:r>
              <a:rPr lang="en-US" altLang="ja-JP" i="1" dirty="0" smtClean="0">
                <a:latin typeface="Consolas"/>
                <a:cs typeface="Consolas"/>
              </a:rPr>
              <a:t>r</a:t>
            </a:r>
            <a:r>
              <a:rPr lang="en-US" altLang="ja-JP" dirty="0" smtClean="0">
                <a:latin typeface="Consolas"/>
                <a:cs typeface="Consolas"/>
              </a:rPr>
              <a:t> times </a:t>
            </a:r>
            <a:r>
              <a:rPr lang="en-US" altLang="ja-JP" i="1" dirty="0" smtClean="0">
                <a:latin typeface="Consolas"/>
                <a:cs typeface="Consolas"/>
              </a:rPr>
              <a:t>s</a:t>
            </a:r>
            <a:r>
              <a:rPr lang="en-US" altLang="ja-JP" dirty="0" smtClean="0">
                <a:latin typeface="Consolas"/>
                <a:cs typeface="Consolas"/>
              </a:rPr>
              <a:t>) </a:t>
            </a:r>
            <a:r>
              <a:rPr lang="en-US" altLang="ja-JP" dirty="0" err="1" smtClean="0">
                <a:latin typeface="Consolas"/>
                <a:cs typeface="Consolas"/>
              </a:rPr>
              <a:t>divideby</a:t>
            </a:r>
            <a:r>
              <a:rPr lang="en-US" altLang="ja-JP" dirty="0" smtClean="0">
                <a:latin typeface="Consolas"/>
                <a:cs typeface="Consolas"/>
              </a:rPr>
              <a:t> </a:t>
            </a:r>
            <a:r>
              <a:rPr lang="en-US" altLang="ja-JP" i="1" dirty="0" smtClean="0">
                <a:latin typeface="Consolas"/>
                <a:cs typeface="Consolas"/>
              </a:rPr>
              <a:t>s</a:t>
            </a:r>
            <a:r>
              <a:rPr lang="en-US" altLang="ja-JP" dirty="0" smtClean="0">
                <a:latin typeface="Consolas"/>
                <a:cs typeface="Consolas"/>
              </a:rPr>
              <a:t> == </a:t>
            </a:r>
            <a:r>
              <a:rPr lang="en-US" altLang="ja-JP" i="1" dirty="0" smtClean="0">
                <a:latin typeface="Consolas"/>
                <a:cs typeface="Consolas"/>
              </a:rPr>
              <a:t>r</a:t>
            </a:r>
          </a:p>
        </p:txBody>
      </p:sp>
      <p:sp>
        <p:nvSpPr>
          <p:cNvPr id="5" name="タイトル 1"/>
          <p:cNvSpPr>
            <a:spLocks noGrp="1"/>
          </p:cNvSpPr>
          <p:nvPr>
            <p:ph type="title"/>
          </p:nvPr>
        </p:nvSpPr>
        <p:spPr/>
        <p:txBody>
          <a:bodyPr/>
          <a:lstStyle/>
          <a:p>
            <a:r>
              <a:rPr lang="en-US" altLang="ja-JP" dirty="0"/>
              <a:t>5.2. </a:t>
            </a:r>
            <a:r>
              <a:rPr lang="ja-JP" altLang="en-US" dirty="0"/>
              <a:t>オリジナルの演算子</a:t>
            </a:r>
            <a:endParaRPr kumimoji="1" lang="ja-JP" altLang="en-US" dirty="0"/>
          </a:p>
        </p:txBody>
      </p:sp>
    </p:spTree>
    <p:extLst>
      <p:ext uri="{BB962C8B-B14F-4D97-AF65-F5344CB8AC3E}">
        <p14:creationId xmlns:p14="http://schemas.microsoft.com/office/powerpoint/2010/main" val="361278665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a:t>商</a:t>
            </a:r>
            <a:r>
              <a:rPr lang="en-US" altLang="ja-JP" dirty="0"/>
              <a:t> : </a:t>
            </a:r>
            <a:r>
              <a:rPr lang="en-US" altLang="ja-JP" i="1" dirty="0"/>
              <a:t>r</a:t>
            </a:r>
            <a:r>
              <a:rPr lang="en-US" altLang="ja-JP" dirty="0"/>
              <a:t> ÷ </a:t>
            </a:r>
            <a:r>
              <a:rPr lang="en-US" altLang="ja-JP" i="1" dirty="0"/>
              <a:t>s</a:t>
            </a:r>
          </a:p>
          <a:p>
            <a:pPr lvl="1"/>
            <a:r>
              <a:rPr kumimoji="1" lang="en-US" altLang="ja-JP" dirty="0" smtClean="0"/>
              <a:t>T.D: SP {SNO, PNO} </a:t>
            </a:r>
            <a:r>
              <a:rPr kumimoji="1" lang="en-US" altLang="ja-JP" dirty="0" err="1" smtClean="0"/>
              <a:t>divideby</a:t>
            </a:r>
            <a:r>
              <a:rPr kumimoji="1" lang="en-US" altLang="ja-JP" dirty="0" smtClean="0"/>
              <a:t> P {PNO}</a:t>
            </a:r>
          </a:p>
          <a:p>
            <a:pPr lvl="1"/>
            <a:r>
              <a:rPr lang="en-US" altLang="ja-JP" dirty="0" smtClean="0"/>
              <a:t>SQL:	</a:t>
            </a:r>
            <a:r>
              <a:rPr lang="en-US" altLang="ja-JP" dirty="0" smtClean="0">
                <a:latin typeface="Consolas"/>
                <a:cs typeface="Consolas"/>
              </a:rPr>
              <a:t>select distinct SPX.SNO</a:t>
            </a:r>
            <a:br>
              <a:rPr lang="en-US" altLang="ja-JP" dirty="0" smtClean="0">
                <a:latin typeface="Consolas"/>
                <a:cs typeface="Consolas"/>
              </a:rPr>
            </a:br>
            <a:r>
              <a:rPr lang="en-US" altLang="ja-JP" dirty="0" smtClean="0">
                <a:latin typeface="Consolas"/>
                <a:cs typeface="Consolas"/>
              </a:rPr>
              <a:t>		from   SP as SPX</a:t>
            </a:r>
            <a:br>
              <a:rPr lang="en-US" altLang="ja-JP" dirty="0" smtClean="0">
                <a:latin typeface="Consolas"/>
                <a:cs typeface="Consolas"/>
              </a:rPr>
            </a:br>
            <a:r>
              <a:rPr lang="en-US" altLang="ja-JP" dirty="0" smtClean="0">
                <a:latin typeface="Consolas"/>
                <a:cs typeface="Consolas"/>
              </a:rPr>
              <a:t>		where not exists (</a:t>
            </a:r>
            <a:br>
              <a:rPr lang="en-US" altLang="ja-JP" dirty="0" smtClean="0">
                <a:latin typeface="Consolas"/>
                <a:cs typeface="Consolas"/>
              </a:rPr>
            </a:br>
            <a:r>
              <a:rPr lang="en-US" altLang="ja-JP" dirty="0" smtClean="0">
                <a:latin typeface="Consolas"/>
                <a:cs typeface="Consolas"/>
              </a:rPr>
              <a:t>		    select P.PNO</a:t>
            </a:r>
            <a:br>
              <a:rPr lang="en-US" altLang="ja-JP" dirty="0" smtClean="0">
                <a:latin typeface="Consolas"/>
                <a:cs typeface="Consolas"/>
              </a:rPr>
            </a:br>
            <a:r>
              <a:rPr lang="en-US" altLang="ja-JP" dirty="0" smtClean="0">
                <a:latin typeface="Consolas"/>
                <a:cs typeface="Consolas"/>
              </a:rPr>
              <a:t>		    from   P</a:t>
            </a:r>
            <a:br>
              <a:rPr lang="en-US" altLang="ja-JP" dirty="0" smtClean="0">
                <a:latin typeface="Consolas"/>
                <a:cs typeface="Consolas"/>
              </a:rPr>
            </a:br>
            <a:r>
              <a:rPr lang="en-US" altLang="ja-JP" dirty="0" smtClean="0">
                <a:latin typeface="Consolas"/>
                <a:cs typeface="Consolas"/>
              </a:rPr>
              <a:t>		    where not exists (</a:t>
            </a:r>
            <a:br>
              <a:rPr lang="en-US" altLang="ja-JP" dirty="0" smtClean="0">
                <a:latin typeface="Consolas"/>
                <a:cs typeface="Consolas"/>
              </a:rPr>
            </a:br>
            <a:r>
              <a:rPr lang="en-US" altLang="ja-JP" dirty="0" smtClean="0">
                <a:latin typeface="Consolas"/>
                <a:cs typeface="Consolas"/>
              </a:rPr>
              <a:t>		        select SPY.SNO</a:t>
            </a:r>
            <a:br>
              <a:rPr lang="en-US" altLang="ja-JP" dirty="0" smtClean="0">
                <a:latin typeface="Consolas"/>
                <a:cs typeface="Consolas"/>
              </a:rPr>
            </a:br>
            <a:r>
              <a:rPr lang="en-US" altLang="ja-JP" dirty="0" smtClean="0">
                <a:latin typeface="Consolas"/>
                <a:cs typeface="Consolas"/>
              </a:rPr>
              <a:t>		        from   SP as SPY</a:t>
            </a:r>
            <a:br>
              <a:rPr lang="en-US" altLang="ja-JP" dirty="0" smtClean="0">
                <a:latin typeface="Consolas"/>
                <a:cs typeface="Consolas"/>
              </a:rPr>
            </a:br>
            <a:r>
              <a:rPr lang="en-US" altLang="ja-JP" dirty="0" smtClean="0">
                <a:latin typeface="Consolas"/>
                <a:cs typeface="Consolas"/>
              </a:rPr>
              <a:t>		        where SPY.SNO = SPX.SNO</a:t>
            </a:r>
            <a:br>
              <a:rPr lang="en-US" altLang="ja-JP" dirty="0" smtClean="0">
                <a:latin typeface="Consolas"/>
                <a:cs typeface="Consolas"/>
              </a:rPr>
            </a:br>
            <a:r>
              <a:rPr lang="en-US" altLang="ja-JP" dirty="0" smtClean="0">
                <a:latin typeface="Consolas"/>
                <a:cs typeface="Consolas"/>
              </a:rPr>
              <a:t>		          and SPY.PNO = P.PNO</a:t>
            </a:r>
            <a:br>
              <a:rPr lang="en-US" altLang="ja-JP" dirty="0" smtClean="0">
                <a:latin typeface="Consolas"/>
                <a:cs typeface="Consolas"/>
              </a:rPr>
            </a:br>
            <a:r>
              <a:rPr lang="en-US" altLang="ja-JP" dirty="0" smtClean="0">
                <a:latin typeface="Consolas"/>
                <a:cs typeface="Consolas"/>
              </a:rPr>
              <a:t>		)))</a:t>
            </a:r>
            <a:br>
              <a:rPr lang="en-US" altLang="ja-JP" dirty="0" smtClean="0">
                <a:latin typeface="Consolas"/>
                <a:cs typeface="Consolas"/>
              </a:rPr>
            </a:br>
            <a:endParaRPr lang="en-US" altLang="ja-JP" dirty="0" smtClean="0">
              <a:latin typeface="Consolas"/>
              <a:cs typeface="Consolas"/>
            </a:endParaRPr>
          </a:p>
          <a:p>
            <a:pPr lvl="1"/>
            <a:endParaRPr lang="en-US" altLang="ja-JP" dirty="0" smtClean="0"/>
          </a:p>
        </p:txBody>
      </p:sp>
      <p:sp>
        <p:nvSpPr>
          <p:cNvPr id="4" name="タイトル 1"/>
          <p:cNvSpPr>
            <a:spLocks noGrp="1"/>
          </p:cNvSpPr>
          <p:nvPr>
            <p:ph type="title"/>
          </p:nvPr>
        </p:nvSpPr>
        <p:spPr/>
        <p:txBody>
          <a:bodyPr/>
          <a:lstStyle/>
          <a:p>
            <a:r>
              <a:rPr lang="en-US" altLang="ja-JP" dirty="0"/>
              <a:t>5.2. </a:t>
            </a:r>
            <a:r>
              <a:rPr lang="ja-JP" altLang="en-US" dirty="0"/>
              <a:t>オリジナルの演算子</a:t>
            </a:r>
            <a:endParaRPr kumimoji="1" lang="ja-JP" altLang="en-US" dirty="0"/>
          </a:p>
        </p:txBody>
      </p:sp>
    </p:spTree>
    <p:extLst>
      <p:ext uri="{BB962C8B-B14F-4D97-AF65-F5344CB8AC3E}">
        <p14:creationId xmlns:p14="http://schemas.microsoft.com/office/powerpoint/2010/main" val="4194781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プリミティブな演算子</a:t>
            </a:r>
            <a:endParaRPr kumimoji="1" lang="en-US" altLang="ja-JP" dirty="0" smtClean="0"/>
          </a:p>
          <a:p>
            <a:pPr lvl="1"/>
            <a:r>
              <a:rPr lang="ja-JP" altLang="en-US" dirty="0" smtClean="0"/>
              <a:t>演算</a:t>
            </a:r>
            <a:r>
              <a:rPr lang="ja-JP" altLang="en-US" dirty="0" smtClean="0"/>
              <a:t>子</a:t>
            </a:r>
            <a:r>
              <a:rPr lang="ja-JP" altLang="en-US" dirty="0" smtClean="0"/>
              <a:t>は</a:t>
            </a:r>
            <a:r>
              <a:rPr lang="ja-JP" altLang="en-US" dirty="0" smtClean="0"/>
              <a:t>他の</a:t>
            </a:r>
            <a:r>
              <a:rPr lang="ja-JP" altLang="en-US" dirty="0" smtClean="0"/>
              <a:t>演算</a:t>
            </a:r>
            <a:r>
              <a:rPr lang="ja-JP" altLang="en-US" dirty="0" smtClean="0"/>
              <a:t>子の合成として</a:t>
            </a:r>
            <a:r>
              <a:rPr lang="ja-JP" altLang="en-US" dirty="0" smtClean="0"/>
              <a:t>定義</a:t>
            </a:r>
            <a:r>
              <a:rPr lang="ja-JP" altLang="en-US" dirty="0" smtClean="0"/>
              <a:t>可能</a:t>
            </a:r>
            <a:r>
              <a:rPr lang="ja-JP" altLang="en-US" dirty="0" smtClean="0"/>
              <a:t>な便宜上</a:t>
            </a:r>
            <a:r>
              <a:rPr lang="ja-JP" altLang="en-US" dirty="0" smtClean="0"/>
              <a:t>のものも</a:t>
            </a:r>
            <a:r>
              <a:rPr lang="ja-JP" altLang="en-US" dirty="0" smtClean="0"/>
              <a:t>ある</a:t>
            </a:r>
            <a:endParaRPr lang="en-US" altLang="ja-JP" dirty="0" smtClean="0"/>
          </a:p>
          <a:p>
            <a:pPr lvl="2"/>
            <a:r>
              <a:rPr lang="en-US" altLang="ja-JP" dirty="0" smtClean="0"/>
              <a:t>e.g. </a:t>
            </a:r>
            <a:r>
              <a:rPr lang="ja-JP" altLang="en-US" smtClean="0"/>
              <a:t>結合演算子は、直積・選択・射影の合成演算</a:t>
            </a:r>
            <a:endParaRPr lang="en-US" altLang="ja-JP" dirty="0" smtClean="0"/>
          </a:p>
          <a:p>
            <a:pPr lvl="1"/>
            <a:endParaRPr lang="en-US" altLang="ja-JP" dirty="0" smtClean="0"/>
          </a:p>
          <a:p>
            <a:r>
              <a:rPr lang="ja-JP" altLang="en-US" dirty="0" smtClean="0"/>
              <a:t>代表的なプリミティブセット</a:t>
            </a:r>
            <a:endParaRPr lang="en-US" altLang="ja-JP" dirty="0" smtClean="0"/>
          </a:p>
          <a:p>
            <a:pPr lvl="1"/>
            <a:r>
              <a:rPr lang="ja-JP" altLang="en-US" dirty="0" smtClean="0"/>
              <a:t>制限</a:t>
            </a:r>
            <a:r>
              <a:rPr lang="en-US" altLang="ja-JP" dirty="0" smtClean="0"/>
              <a:t>, </a:t>
            </a:r>
            <a:r>
              <a:rPr lang="ja-JP" altLang="en-US" dirty="0" smtClean="0"/>
              <a:t>射影</a:t>
            </a:r>
            <a:r>
              <a:rPr lang="en-US" altLang="ja-JP" dirty="0" smtClean="0"/>
              <a:t>, </a:t>
            </a:r>
            <a:r>
              <a:rPr lang="ja-JP" altLang="en-US" dirty="0" smtClean="0"/>
              <a:t>結合</a:t>
            </a:r>
            <a:r>
              <a:rPr lang="en-US" altLang="ja-JP" dirty="0" smtClean="0"/>
              <a:t>, </a:t>
            </a:r>
            <a:r>
              <a:rPr lang="ja-JP" altLang="en-US" dirty="0" smtClean="0"/>
              <a:t>和</a:t>
            </a:r>
            <a:r>
              <a:rPr lang="en-US" altLang="ja-JP" dirty="0" smtClean="0"/>
              <a:t>, </a:t>
            </a:r>
            <a:r>
              <a:rPr lang="ja-JP" altLang="en-US" dirty="0" smtClean="0"/>
              <a:t>半差</a:t>
            </a:r>
            <a:endParaRPr lang="en-US" altLang="ja-JP" dirty="0" smtClean="0"/>
          </a:p>
        </p:txBody>
      </p:sp>
      <p:sp>
        <p:nvSpPr>
          <p:cNvPr id="4" name="タイトル 1"/>
          <p:cNvSpPr>
            <a:spLocks noGrp="1"/>
          </p:cNvSpPr>
          <p:nvPr>
            <p:ph type="title"/>
          </p:nvPr>
        </p:nvSpPr>
        <p:spPr>
          <a:xfrm>
            <a:off x="341313" y="414867"/>
            <a:ext cx="8842375" cy="665163"/>
          </a:xfrm>
        </p:spPr>
        <p:txBody>
          <a:bodyPr/>
          <a:lstStyle/>
          <a:p>
            <a:r>
              <a:rPr lang="en-US" altLang="ja-JP" dirty="0"/>
              <a:t>5.2. </a:t>
            </a:r>
            <a:r>
              <a:rPr lang="ja-JP" altLang="en-US" dirty="0"/>
              <a:t>オリジナルの演算子</a:t>
            </a:r>
            <a:endParaRPr kumimoji="1" lang="ja-JP" altLang="en-US" dirty="0"/>
          </a:p>
        </p:txBody>
      </p:sp>
    </p:spTree>
    <p:extLst>
      <p:ext uri="{BB962C8B-B14F-4D97-AF65-F5344CB8AC3E}">
        <p14:creationId xmlns:p14="http://schemas.microsoft.com/office/powerpoint/2010/main" val="1873629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5.3. SQL</a:t>
            </a:r>
            <a:r>
              <a:rPr kumimoji="1" lang="ja-JP" altLang="en-US" dirty="0" smtClean="0"/>
              <a:t>式の評価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基本形の</a:t>
            </a:r>
            <a:r>
              <a:rPr kumimoji="1" lang="en-US" altLang="ja-JP" dirty="0" smtClean="0"/>
              <a:t>SQL</a:t>
            </a:r>
            <a:r>
              <a:rPr lang="ja-JP" altLang="en-US" dirty="0" smtClean="0"/>
              <a:t>文の評価</a:t>
            </a:r>
            <a:endParaRPr kumimoji="1" lang="en-US" altLang="ja-JP" dirty="0" smtClean="0"/>
          </a:p>
          <a:p>
            <a:pPr marL="955675" lvl="1" indent="-514350">
              <a:buFont typeface="+mj-lt"/>
              <a:buAutoNum type="arabicPeriod"/>
            </a:pPr>
            <a:r>
              <a:rPr kumimoji="1" lang="en-US" altLang="ja-JP" dirty="0" smtClean="0"/>
              <a:t>from</a:t>
            </a:r>
            <a:r>
              <a:rPr kumimoji="1" lang="ja-JP" altLang="en-US" dirty="0" smtClean="0"/>
              <a:t>節の評価</a:t>
            </a:r>
            <a:endParaRPr kumimoji="1" lang="en-US" altLang="ja-JP" dirty="0" smtClean="0"/>
          </a:p>
          <a:p>
            <a:pPr lvl="2"/>
            <a:r>
              <a:rPr lang="ja-JP" altLang="en-US" dirty="0" smtClean="0"/>
              <a:t>必要に応じて、列名を変更</a:t>
            </a:r>
            <a:endParaRPr lang="en-US" altLang="ja-JP" dirty="0" smtClean="0"/>
          </a:p>
          <a:p>
            <a:pPr lvl="2"/>
            <a:r>
              <a:rPr lang="ja-JP" altLang="en-US" dirty="0" smtClean="0"/>
              <a:t>入力となるテーブル群にデカルト積を適用</a:t>
            </a:r>
            <a:endParaRPr lang="en-US" altLang="ja-JP" dirty="0"/>
          </a:p>
          <a:p>
            <a:pPr marL="955675" lvl="1" indent="-514350">
              <a:buFont typeface="+mj-lt"/>
              <a:buAutoNum type="arabicPeriod"/>
            </a:pPr>
            <a:r>
              <a:rPr kumimoji="1" lang="en-US" altLang="ja-JP" dirty="0" smtClean="0"/>
              <a:t>where</a:t>
            </a:r>
            <a:r>
              <a:rPr kumimoji="1" lang="ja-JP" altLang="en-US" dirty="0" smtClean="0"/>
              <a:t>節の評価</a:t>
            </a:r>
            <a:endParaRPr kumimoji="1" lang="en-US" altLang="ja-JP" dirty="0" smtClean="0"/>
          </a:p>
          <a:p>
            <a:pPr lvl="2"/>
            <a:r>
              <a:rPr kumimoji="1" lang="en-US" altLang="ja-JP" dirty="0" smtClean="0"/>
              <a:t>1. </a:t>
            </a:r>
            <a:r>
              <a:rPr kumimoji="1" lang="ja-JP" altLang="en-US" dirty="0" smtClean="0"/>
              <a:t>の結果のタプル群</a:t>
            </a:r>
            <a:r>
              <a:rPr lang="ja-JP" altLang="en-US" dirty="0" smtClean="0"/>
              <a:t>に対して</a:t>
            </a:r>
            <a:r>
              <a:rPr kumimoji="1" lang="ja-JP" altLang="en-US" dirty="0" smtClean="0"/>
              <a:t>条件を満たすものに制限</a:t>
            </a:r>
            <a:endParaRPr kumimoji="1" lang="en-US" altLang="ja-JP" dirty="0" smtClean="0"/>
          </a:p>
          <a:p>
            <a:pPr marL="955675" lvl="1" indent="-514350">
              <a:buFont typeface="+mj-lt"/>
              <a:buAutoNum type="arabicPeriod"/>
            </a:pPr>
            <a:r>
              <a:rPr lang="en-US" altLang="ja-JP" dirty="0" smtClean="0"/>
              <a:t>select</a:t>
            </a:r>
            <a:r>
              <a:rPr lang="ja-JP" altLang="en-US" dirty="0" smtClean="0"/>
              <a:t>節の評価</a:t>
            </a:r>
            <a:endParaRPr lang="en-US" altLang="ja-JP" dirty="0"/>
          </a:p>
          <a:p>
            <a:pPr lvl="2"/>
            <a:r>
              <a:rPr lang="ja-JP" altLang="en-US" dirty="0"/>
              <a:t>指定された列を出力するように射影</a:t>
            </a:r>
            <a:endParaRPr lang="en-US" altLang="ja-JP" dirty="0"/>
          </a:p>
          <a:p>
            <a:pPr lvl="2"/>
            <a:r>
              <a:rPr lang="ja-JP" altLang="en-US" dirty="0" smtClean="0"/>
              <a:t>その他、列名の変更や、列の拡張、重複除去なども実施</a:t>
            </a:r>
            <a:endParaRPr lang="en-US" altLang="ja-JP" dirty="0" smtClean="0"/>
          </a:p>
          <a:p>
            <a:r>
              <a:rPr lang="ja-JP" altLang="en-US" dirty="0" smtClean="0"/>
              <a:t>実際の評価における最適化</a:t>
            </a:r>
            <a:endParaRPr lang="en-US" altLang="ja-JP" dirty="0" smtClean="0"/>
          </a:p>
          <a:p>
            <a:pPr lvl="1"/>
            <a:r>
              <a:rPr lang="ja-JP" altLang="en-US" dirty="0" smtClean="0"/>
              <a:t>評価の</a:t>
            </a:r>
            <a:r>
              <a:rPr lang="ja-JP" altLang="en-US" dirty="0" smtClean="0">
                <a:solidFill>
                  <a:srgbClr val="FFFF00"/>
                </a:solidFill>
              </a:rPr>
              <a:t>意味を保存可能</a:t>
            </a:r>
            <a:r>
              <a:rPr lang="ja-JP" altLang="en-US" dirty="0" smtClean="0"/>
              <a:t>な範囲で、評価順序の交換や適用演算子の変更、演算子を実現するアルゴリズム</a:t>
            </a:r>
            <a:r>
              <a:rPr lang="en-US" altLang="ja-JP" dirty="0" smtClean="0"/>
              <a:t> </a:t>
            </a:r>
            <a:br>
              <a:rPr lang="en-US" altLang="ja-JP" dirty="0" smtClean="0"/>
            </a:br>
            <a:r>
              <a:rPr lang="en-US" altLang="ja-JP" dirty="0" smtClean="0"/>
              <a:t>(</a:t>
            </a:r>
            <a:r>
              <a:rPr lang="ja-JP" altLang="en-US" dirty="0" smtClean="0"/>
              <a:t>物理演算子</a:t>
            </a:r>
            <a:r>
              <a:rPr lang="en-US" altLang="ja-JP" dirty="0" smtClean="0"/>
              <a:t>) </a:t>
            </a:r>
            <a:r>
              <a:rPr lang="ja-JP" altLang="en-US" dirty="0" smtClean="0"/>
              <a:t>の選択などが</a:t>
            </a:r>
            <a:r>
              <a:rPr lang="ja-JP" altLang="en-US" dirty="0" smtClean="0">
                <a:solidFill>
                  <a:schemeClr val="accent3"/>
                </a:solidFill>
              </a:rPr>
              <a:t>自動的に</a:t>
            </a:r>
            <a:r>
              <a:rPr lang="ja-JP" altLang="en-US" dirty="0" smtClean="0"/>
              <a:t>行なわれる</a:t>
            </a:r>
          </a:p>
        </p:txBody>
      </p:sp>
    </p:spTree>
    <p:extLst>
      <p:ext uri="{BB962C8B-B14F-4D97-AF65-F5344CB8AC3E}">
        <p14:creationId xmlns:p14="http://schemas.microsoft.com/office/powerpoint/2010/main" val="472885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5.4. </a:t>
            </a:r>
            <a:r>
              <a:rPr kumimoji="1" lang="ja-JP" altLang="en-US" dirty="0" smtClean="0"/>
              <a:t>拡張と要約</a:t>
            </a:r>
            <a:endParaRPr kumimoji="1" lang="ja-JP" altLang="en-US" dirty="0"/>
          </a:p>
        </p:txBody>
      </p:sp>
      <p:sp>
        <p:nvSpPr>
          <p:cNvPr id="3" name="コンテンツ プレースホルダー 2"/>
          <p:cNvSpPr>
            <a:spLocks noGrp="1"/>
          </p:cNvSpPr>
          <p:nvPr>
            <p:ph idx="1"/>
          </p:nvPr>
        </p:nvSpPr>
        <p:spPr/>
        <p:txBody>
          <a:bodyPr/>
          <a:lstStyle/>
          <a:p>
            <a:pPr marL="0" indent="-385762"/>
            <a:r>
              <a:rPr lang="ja-JP" altLang="en-US" dirty="0" smtClean="0"/>
              <a:t>拡張</a:t>
            </a:r>
            <a:endParaRPr lang="ja-JP" altLang="en-US" dirty="0"/>
          </a:p>
          <a:p>
            <a:pPr lvl="1"/>
            <a:r>
              <a:rPr kumimoji="1" lang="en-US" altLang="ja-JP" dirty="0" smtClean="0"/>
              <a:t>※</a:t>
            </a:r>
            <a:r>
              <a:rPr kumimoji="1" lang="ja-JP" altLang="en-US" dirty="0" smtClean="0"/>
              <a:t>オリジナルの関係代数では、</a:t>
            </a:r>
            <a:r>
              <a:rPr lang="ja-JP" altLang="en-US" dirty="0" smtClean="0"/>
              <a:t>新しく計算された値を持つ属性を定義できなかった</a:t>
            </a:r>
            <a:endParaRPr lang="en-US" altLang="ja-JP" dirty="0" smtClean="0"/>
          </a:p>
          <a:p>
            <a:pPr lvl="1"/>
            <a:r>
              <a:rPr lang="ja-JP" altLang="en-US" dirty="0" smtClean="0"/>
              <a:t>見出しの属性集合が</a:t>
            </a:r>
            <a:r>
              <a:rPr lang="en-US" altLang="ja-JP" dirty="0" smtClean="0"/>
              <a:t> </a:t>
            </a:r>
            <a:r>
              <a:rPr lang="en-US" altLang="ja-JP" i="1" dirty="0" smtClean="0">
                <a:latin typeface="Consolas"/>
                <a:cs typeface="Consolas"/>
              </a:rPr>
              <a:t>R</a:t>
            </a:r>
            <a:r>
              <a:rPr lang="en-US" altLang="ja-JP" dirty="0" smtClean="0"/>
              <a:t> </a:t>
            </a:r>
            <a:r>
              <a:rPr lang="ja-JP" altLang="en-US" dirty="0" smtClean="0"/>
              <a:t>である関係</a:t>
            </a:r>
            <a:r>
              <a:rPr lang="en-US" altLang="ja-JP" dirty="0" smtClean="0"/>
              <a:t> </a:t>
            </a:r>
            <a:r>
              <a:rPr lang="en-US" altLang="ja-JP" i="1" dirty="0" smtClean="0">
                <a:latin typeface="Consolas"/>
                <a:cs typeface="Consolas"/>
              </a:rPr>
              <a:t>r</a:t>
            </a:r>
            <a:r>
              <a:rPr lang="en-US" altLang="ja-JP" dirty="0" smtClean="0"/>
              <a:t> </a:t>
            </a:r>
            <a:r>
              <a:rPr lang="ja-JP" altLang="en-US" dirty="0" smtClean="0"/>
              <a:t>の各タプルに、</a:t>
            </a:r>
            <a:r>
              <a:rPr lang="en-US" altLang="ja-JP" dirty="0" smtClean="0"/>
              <a:t/>
            </a:r>
            <a:br>
              <a:rPr lang="en-US" altLang="ja-JP" dirty="0" smtClean="0"/>
            </a:br>
            <a:r>
              <a:rPr lang="ja-JP" altLang="en-US" dirty="0" smtClean="0"/>
              <a:t>式</a:t>
            </a:r>
            <a:r>
              <a:rPr lang="en-US" altLang="ja-JP" dirty="0" smtClean="0"/>
              <a:t> </a:t>
            </a:r>
            <a:r>
              <a:rPr lang="en-US" altLang="ja-JP" i="1" dirty="0" err="1" smtClean="0">
                <a:latin typeface="Consolas"/>
                <a:cs typeface="Consolas"/>
              </a:rPr>
              <a:t>exp</a:t>
            </a:r>
            <a:r>
              <a:rPr lang="en-US" altLang="ja-JP" dirty="0" smtClean="0"/>
              <a:t> </a:t>
            </a:r>
            <a:r>
              <a:rPr lang="ja-JP" altLang="en-US" dirty="0" smtClean="0"/>
              <a:t>で計算された値を、</a:t>
            </a:r>
            <a:r>
              <a:rPr lang="en-US" altLang="ja-JP" i="1" dirty="0" smtClean="0">
                <a:latin typeface="Consolas"/>
                <a:cs typeface="Consolas"/>
              </a:rPr>
              <a:t>R</a:t>
            </a:r>
            <a:r>
              <a:rPr lang="en-US" altLang="ja-JP" dirty="0" smtClean="0">
                <a:cs typeface="Consolas"/>
              </a:rPr>
              <a:t> </a:t>
            </a:r>
            <a:r>
              <a:rPr lang="ja-JP" altLang="en-US" dirty="0" smtClean="0"/>
              <a:t>に含まれない新しい属性</a:t>
            </a:r>
            <a:r>
              <a:rPr lang="en-US" altLang="ja-JP" dirty="0" smtClean="0"/>
              <a:t> </a:t>
            </a:r>
            <a:r>
              <a:rPr lang="en-US" altLang="ja-JP" i="1" dirty="0" smtClean="0">
                <a:latin typeface="Consolas"/>
                <a:cs typeface="Consolas"/>
              </a:rPr>
              <a:t>X</a:t>
            </a:r>
            <a:r>
              <a:rPr lang="en-US" altLang="ja-JP" dirty="0" smtClean="0"/>
              <a:t> </a:t>
            </a:r>
            <a:r>
              <a:rPr lang="ja-JP" altLang="en-US" dirty="0" smtClean="0"/>
              <a:t>として追加したタプルの集合を生成する演算子</a:t>
            </a:r>
            <a:endParaRPr lang="en-US" altLang="ja-JP" dirty="0" smtClean="0"/>
          </a:p>
          <a:p>
            <a:pPr lvl="2"/>
            <a:r>
              <a:rPr lang="en-US" altLang="ja-JP" dirty="0" smtClean="0"/>
              <a:t>T.D: </a:t>
            </a:r>
            <a:r>
              <a:rPr lang="en-US" altLang="ja-JP" dirty="0" smtClean="0">
                <a:latin typeface="Consolas"/>
                <a:cs typeface="Consolas"/>
              </a:rPr>
              <a:t>extend </a:t>
            </a:r>
            <a:r>
              <a:rPr lang="en-US" altLang="ja-JP" i="1" dirty="0" smtClean="0">
                <a:latin typeface="Consolas"/>
                <a:cs typeface="Consolas"/>
              </a:rPr>
              <a:t>r</a:t>
            </a:r>
            <a:r>
              <a:rPr lang="en-US" altLang="ja-JP" dirty="0" smtClean="0">
                <a:latin typeface="Consolas"/>
                <a:cs typeface="Consolas"/>
              </a:rPr>
              <a:t> add (</a:t>
            </a:r>
            <a:r>
              <a:rPr lang="en-US" altLang="ja-JP" i="1" dirty="0" err="1" smtClean="0">
                <a:latin typeface="Consolas"/>
                <a:cs typeface="Consolas"/>
              </a:rPr>
              <a:t>exp</a:t>
            </a:r>
            <a:r>
              <a:rPr lang="en-US" altLang="ja-JP" dirty="0" smtClean="0">
                <a:latin typeface="Consolas"/>
                <a:cs typeface="Consolas"/>
              </a:rPr>
              <a:t> as </a:t>
            </a:r>
            <a:r>
              <a:rPr lang="en-US" altLang="ja-JP" i="1" dirty="0" smtClean="0">
                <a:latin typeface="Consolas"/>
                <a:cs typeface="Consolas"/>
              </a:rPr>
              <a:t>X</a:t>
            </a:r>
            <a:r>
              <a:rPr lang="en-US" altLang="ja-JP" dirty="0" smtClean="0">
                <a:latin typeface="Consolas"/>
                <a:cs typeface="Consolas"/>
              </a:rPr>
              <a:t>)</a:t>
            </a:r>
          </a:p>
          <a:p>
            <a:pPr lvl="2"/>
            <a:r>
              <a:rPr lang="ja-JP" altLang="en-US" dirty="0" smtClean="0">
                <a:latin typeface="Consolas"/>
                <a:cs typeface="Consolas"/>
              </a:rPr>
              <a:t>見出し</a:t>
            </a:r>
            <a:r>
              <a:rPr lang="en-US" altLang="ja-JP" dirty="0" smtClean="0">
                <a:latin typeface="Consolas"/>
                <a:cs typeface="Consolas"/>
              </a:rPr>
              <a:t>: </a:t>
            </a:r>
            <a:r>
              <a:rPr lang="en-US" altLang="ja-JP" i="1" dirty="0" smtClean="0">
                <a:latin typeface="Consolas"/>
                <a:cs typeface="Consolas"/>
              </a:rPr>
              <a:t>R</a:t>
            </a:r>
            <a:r>
              <a:rPr lang="en-US" altLang="ja-JP" dirty="0" smtClean="0">
                <a:latin typeface="Consolas"/>
                <a:cs typeface="Consolas"/>
              </a:rPr>
              <a:t>∪{</a:t>
            </a:r>
            <a:r>
              <a:rPr lang="en-US" altLang="ja-JP" i="1" dirty="0" smtClean="0">
                <a:latin typeface="Consolas"/>
                <a:cs typeface="Consolas"/>
              </a:rPr>
              <a:t>X</a:t>
            </a:r>
            <a:r>
              <a:rPr lang="en-US" altLang="ja-JP" dirty="0" smtClean="0">
                <a:latin typeface="Consolas"/>
                <a:cs typeface="Consolas"/>
              </a:rPr>
              <a:t>}</a:t>
            </a:r>
          </a:p>
          <a:p>
            <a:pPr lvl="1"/>
            <a:endParaRPr lang="en-US" altLang="ja-JP" dirty="0"/>
          </a:p>
          <a:p>
            <a:pPr lvl="1"/>
            <a:r>
              <a:rPr lang="en-US" altLang="ja-JP" dirty="0" smtClean="0"/>
              <a:t>T.D:	</a:t>
            </a:r>
            <a:r>
              <a:rPr lang="en-US" altLang="ja-JP" dirty="0" smtClean="0">
                <a:latin typeface="Consolas"/>
                <a:cs typeface="Consolas"/>
              </a:rPr>
              <a:t>(extend P add (WEIGHT*454 as GMWT))</a:t>
            </a:r>
          </a:p>
          <a:p>
            <a:pPr lvl="1"/>
            <a:r>
              <a:rPr lang="en-US" altLang="ja-JP" dirty="0" smtClean="0"/>
              <a:t>SQL: </a:t>
            </a:r>
            <a:r>
              <a:rPr lang="en-US" altLang="ja-JP" dirty="0" smtClean="0">
                <a:latin typeface="Consolas"/>
                <a:cs typeface="Consolas"/>
              </a:rPr>
              <a:t> select P.*, P.WEIGHT*</a:t>
            </a:r>
            <a:r>
              <a:rPr lang="en-US" altLang="ja-JP" dirty="0">
                <a:latin typeface="Consolas"/>
                <a:cs typeface="Consolas"/>
              </a:rPr>
              <a:t>454 as </a:t>
            </a:r>
            <a:r>
              <a:rPr lang="en-US" altLang="ja-JP" dirty="0" smtClean="0">
                <a:latin typeface="Consolas"/>
                <a:cs typeface="Consolas"/>
              </a:rPr>
              <a:t>GMWT</a:t>
            </a:r>
            <a:br>
              <a:rPr lang="en-US" altLang="ja-JP" dirty="0" smtClean="0">
                <a:latin typeface="Consolas"/>
                <a:cs typeface="Consolas"/>
              </a:rPr>
            </a:br>
            <a:r>
              <a:rPr lang="en-US" altLang="ja-JP" dirty="0" smtClean="0">
                <a:latin typeface="Consolas"/>
                <a:cs typeface="Consolas"/>
              </a:rPr>
              <a:t>		from P</a:t>
            </a:r>
            <a:endParaRPr lang="en-US" altLang="ja-JP" dirty="0">
              <a:latin typeface="Consolas"/>
              <a:cs typeface="Consolas"/>
            </a:endParaRPr>
          </a:p>
        </p:txBody>
      </p:sp>
    </p:spTree>
    <p:extLst>
      <p:ext uri="{BB962C8B-B14F-4D97-AF65-F5344CB8AC3E}">
        <p14:creationId xmlns:p14="http://schemas.microsoft.com/office/powerpoint/2010/main" val="3082700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5.4. </a:t>
            </a:r>
            <a:r>
              <a:rPr kumimoji="1" lang="ja-JP" altLang="en-US" dirty="0" smtClean="0"/>
              <a:t>拡張と要約</a:t>
            </a:r>
            <a:endParaRPr kumimoji="1" lang="ja-JP" altLang="en-US" dirty="0"/>
          </a:p>
        </p:txBody>
      </p:sp>
      <p:sp>
        <p:nvSpPr>
          <p:cNvPr id="3" name="コンテンツ プレースホルダー 2"/>
          <p:cNvSpPr>
            <a:spLocks noGrp="1"/>
          </p:cNvSpPr>
          <p:nvPr>
            <p:ph idx="1"/>
          </p:nvPr>
        </p:nvSpPr>
        <p:spPr/>
        <p:txBody>
          <a:bodyPr/>
          <a:lstStyle/>
          <a:p>
            <a:pPr marL="0" indent="-385762"/>
            <a:r>
              <a:rPr lang="ja-JP" altLang="en-US" dirty="0" smtClean="0"/>
              <a:t>拡張</a:t>
            </a:r>
            <a:endParaRPr lang="ja-JP" altLang="en-US" dirty="0"/>
          </a:p>
          <a:p>
            <a:pPr lvl="1"/>
            <a:r>
              <a:rPr kumimoji="1" lang="en-US" altLang="ja-JP" dirty="0" smtClean="0"/>
              <a:t>SQL </a:t>
            </a:r>
            <a:r>
              <a:rPr kumimoji="1" lang="ja-JP" altLang="en-US" dirty="0" smtClean="0"/>
              <a:t>では結果生成の時点で名前付けされるため、</a:t>
            </a:r>
            <a:r>
              <a:rPr kumimoji="1" lang="en-US" altLang="ja-JP" dirty="0" smtClean="0"/>
              <a:t/>
            </a:r>
            <a:br>
              <a:rPr kumimoji="1" lang="en-US" altLang="ja-JP" dirty="0" smtClean="0"/>
            </a:br>
            <a:r>
              <a:rPr kumimoji="1" lang="ja-JP" altLang="en-US" dirty="0" smtClean="0"/>
              <a:t>同じ式を繰り返し指定する必要がある</a:t>
            </a:r>
            <a:endParaRPr lang="en-US" altLang="ja-JP" dirty="0"/>
          </a:p>
          <a:p>
            <a:pPr lvl="1"/>
            <a:r>
              <a:rPr lang="en-US" altLang="ja-JP" dirty="0" smtClean="0"/>
              <a:t>T.D:	</a:t>
            </a:r>
            <a:r>
              <a:rPr lang="en-US" altLang="ja-JP" dirty="0" smtClean="0">
                <a:latin typeface="Consolas"/>
                <a:cs typeface="Consolas"/>
              </a:rPr>
              <a:t>((extend P add (WEIGHT*454 as GMWT))</a:t>
            </a:r>
            <a:br>
              <a:rPr lang="en-US" altLang="ja-JP" dirty="0" smtClean="0">
                <a:latin typeface="Consolas"/>
                <a:cs typeface="Consolas"/>
              </a:rPr>
            </a:br>
            <a:r>
              <a:rPr lang="en-US" altLang="ja-JP" dirty="0" smtClean="0">
                <a:latin typeface="Consolas"/>
                <a:cs typeface="Consolas"/>
              </a:rPr>
              <a:t>		 where GMWT &gt; 7000.0) {PNO, GMWT}</a:t>
            </a:r>
          </a:p>
          <a:p>
            <a:pPr lvl="1"/>
            <a:r>
              <a:rPr lang="en-US" altLang="ja-JP" dirty="0" smtClean="0"/>
              <a:t>SQL: </a:t>
            </a:r>
            <a:r>
              <a:rPr lang="en-US" altLang="ja-JP" dirty="0" smtClean="0">
                <a:latin typeface="Consolas"/>
                <a:cs typeface="Consolas"/>
              </a:rPr>
              <a:t> select P.PNO, </a:t>
            </a:r>
            <a:r>
              <a:rPr lang="en-US" altLang="ja-JP" dirty="0" smtClean="0">
                <a:solidFill>
                  <a:schemeClr val="accent6"/>
                </a:solidFill>
                <a:latin typeface="Consolas"/>
                <a:cs typeface="Consolas"/>
              </a:rPr>
              <a:t>P.WEIGHT*</a:t>
            </a:r>
            <a:r>
              <a:rPr lang="en-US" altLang="ja-JP" dirty="0">
                <a:solidFill>
                  <a:schemeClr val="accent6"/>
                </a:solidFill>
                <a:latin typeface="Consolas"/>
                <a:cs typeface="Consolas"/>
              </a:rPr>
              <a:t>454</a:t>
            </a:r>
            <a:r>
              <a:rPr lang="en-US" altLang="ja-JP" dirty="0">
                <a:latin typeface="Consolas"/>
                <a:cs typeface="Consolas"/>
              </a:rPr>
              <a:t> as </a:t>
            </a:r>
            <a:r>
              <a:rPr lang="en-US" altLang="ja-JP" dirty="0" smtClean="0">
                <a:latin typeface="Consolas"/>
                <a:cs typeface="Consolas"/>
              </a:rPr>
              <a:t>GMWT</a:t>
            </a:r>
            <a:br>
              <a:rPr lang="en-US" altLang="ja-JP" dirty="0" smtClean="0">
                <a:latin typeface="Consolas"/>
                <a:cs typeface="Consolas"/>
              </a:rPr>
            </a:br>
            <a:r>
              <a:rPr lang="en-US" altLang="ja-JP" dirty="0" smtClean="0">
                <a:latin typeface="Consolas"/>
                <a:cs typeface="Consolas"/>
              </a:rPr>
              <a:t>		from P</a:t>
            </a:r>
            <a:br>
              <a:rPr lang="en-US" altLang="ja-JP" dirty="0" smtClean="0">
                <a:latin typeface="Consolas"/>
                <a:cs typeface="Consolas"/>
              </a:rPr>
            </a:br>
            <a:r>
              <a:rPr lang="en-US" altLang="ja-JP" dirty="0" smtClean="0">
                <a:latin typeface="Consolas"/>
                <a:cs typeface="Consolas"/>
              </a:rPr>
              <a:t>		where </a:t>
            </a:r>
            <a:r>
              <a:rPr lang="en-US" altLang="ja-JP" dirty="0" smtClean="0">
                <a:solidFill>
                  <a:srgbClr val="9FFFFF"/>
                </a:solidFill>
                <a:latin typeface="Consolas"/>
                <a:cs typeface="Consolas"/>
              </a:rPr>
              <a:t>P.WEIGHT*454</a:t>
            </a:r>
            <a:r>
              <a:rPr lang="en-US" altLang="ja-JP" dirty="0" smtClean="0">
                <a:latin typeface="Consolas"/>
                <a:cs typeface="Consolas"/>
              </a:rPr>
              <a:t> &gt; 7000.0</a:t>
            </a:r>
            <a:endParaRPr lang="en-US" altLang="ja-JP" dirty="0">
              <a:latin typeface="Consolas"/>
              <a:cs typeface="Consolas"/>
            </a:endParaRPr>
          </a:p>
          <a:p>
            <a:pPr lvl="2"/>
            <a:r>
              <a:rPr lang="ja-JP" altLang="en-US" dirty="0">
                <a:latin typeface="Consolas"/>
                <a:cs typeface="Consolas"/>
              </a:rPr>
              <a:t>また</a:t>
            </a:r>
            <a:r>
              <a:rPr lang="ja-JP" altLang="en-US" dirty="0" smtClean="0">
                <a:latin typeface="Consolas"/>
                <a:cs typeface="Consolas"/>
              </a:rPr>
              <a:t>は入れ子にして</a:t>
            </a:r>
            <a:r>
              <a:rPr lang="en-US" altLang="ja-JP" dirty="0" smtClean="0">
                <a:latin typeface="Consolas"/>
                <a:cs typeface="Consolas"/>
              </a:rPr>
              <a:t/>
            </a:r>
            <a:br>
              <a:rPr lang="en-US" altLang="ja-JP" dirty="0" smtClean="0">
                <a:latin typeface="Consolas"/>
                <a:cs typeface="Consolas"/>
              </a:rPr>
            </a:br>
            <a:r>
              <a:rPr lang="en-US" altLang="ja-JP" dirty="0" smtClean="0">
                <a:latin typeface="Consolas"/>
                <a:cs typeface="Consolas"/>
              </a:rPr>
              <a:t>	select TMP.PNO</a:t>
            </a:r>
            <a:r>
              <a:rPr lang="en-US" altLang="ja-JP" dirty="0">
                <a:latin typeface="Consolas"/>
                <a:cs typeface="Consolas"/>
              </a:rPr>
              <a:t>, </a:t>
            </a:r>
            <a:r>
              <a:rPr lang="en-US" altLang="ja-JP" dirty="0" smtClean="0">
                <a:latin typeface="Consolas"/>
                <a:cs typeface="Consolas"/>
              </a:rPr>
              <a:t>TMP.GMWT</a:t>
            </a:r>
            <a:r>
              <a:rPr lang="en-US" altLang="ja-JP" dirty="0" smtClean="0">
                <a:solidFill>
                  <a:schemeClr val="accent6"/>
                </a:solidFill>
                <a:latin typeface="Consolas"/>
                <a:cs typeface="Consolas"/>
              </a:rPr>
              <a:t/>
            </a:r>
            <a:br>
              <a:rPr lang="en-US" altLang="ja-JP" dirty="0" smtClean="0">
                <a:solidFill>
                  <a:schemeClr val="accent6"/>
                </a:solidFill>
                <a:latin typeface="Consolas"/>
                <a:cs typeface="Consolas"/>
              </a:rPr>
            </a:br>
            <a:r>
              <a:rPr lang="en-US" altLang="ja-JP" dirty="0">
                <a:latin typeface="Consolas"/>
                <a:cs typeface="Consolas"/>
              </a:rPr>
              <a:t>	</a:t>
            </a:r>
            <a:r>
              <a:rPr lang="en-US" altLang="ja-JP" dirty="0" smtClean="0">
                <a:latin typeface="Consolas"/>
                <a:cs typeface="Consolas"/>
              </a:rPr>
              <a:t>from (select P.NO, P.WEIGHT*454 as GMWT</a:t>
            </a:r>
            <a:br>
              <a:rPr lang="en-US" altLang="ja-JP" dirty="0" smtClean="0">
                <a:latin typeface="Consolas"/>
                <a:cs typeface="Consolas"/>
              </a:rPr>
            </a:br>
            <a:r>
              <a:rPr lang="en-US" altLang="ja-JP" dirty="0" smtClean="0">
                <a:latin typeface="Consolas"/>
                <a:cs typeface="Consolas"/>
              </a:rPr>
              <a:t>	      from P) as TMP</a:t>
            </a:r>
            <a:br>
              <a:rPr lang="en-US" altLang="ja-JP" dirty="0" smtClean="0">
                <a:latin typeface="Consolas"/>
                <a:cs typeface="Consolas"/>
              </a:rPr>
            </a:br>
            <a:r>
              <a:rPr lang="en-US" altLang="ja-JP" dirty="0">
                <a:latin typeface="Consolas"/>
                <a:cs typeface="Consolas"/>
              </a:rPr>
              <a:t>	</a:t>
            </a:r>
            <a:r>
              <a:rPr lang="en-US" altLang="ja-JP" dirty="0" smtClean="0">
                <a:latin typeface="Consolas"/>
                <a:cs typeface="Consolas"/>
              </a:rPr>
              <a:t>where TMP.GMWT &gt; </a:t>
            </a:r>
            <a:r>
              <a:rPr lang="en-US" altLang="ja-JP" dirty="0">
                <a:latin typeface="Consolas"/>
                <a:cs typeface="Consolas"/>
              </a:rPr>
              <a:t>7000.0</a:t>
            </a:r>
            <a:br>
              <a:rPr lang="en-US" altLang="ja-JP" dirty="0">
                <a:latin typeface="Consolas"/>
                <a:cs typeface="Consolas"/>
              </a:rPr>
            </a:br>
            <a:endParaRPr lang="en-US" altLang="ja-JP" dirty="0" smtClean="0">
              <a:latin typeface="Consolas"/>
              <a:cs typeface="Consolas"/>
            </a:endParaRPr>
          </a:p>
        </p:txBody>
      </p:sp>
    </p:spTree>
    <p:extLst>
      <p:ext uri="{BB962C8B-B14F-4D97-AF65-F5344CB8AC3E}">
        <p14:creationId xmlns:p14="http://schemas.microsoft.com/office/powerpoint/2010/main" val="2651633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5.4. </a:t>
            </a:r>
            <a:r>
              <a:rPr kumimoji="1" lang="ja-JP" altLang="en-US" dirty="0" smtClean="0"/>
              <a:t>拡張と要約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要約</a:t>
            </a:r>
            <a:endParaRPr kumimoji="1" lang="en-US" altLang="ja-JP" dirty="0" smtClean="0"/>
          </a:p>
          <a:p>
            <a:pPr lvl="1"/>
            <a:r>
              <a:rPr lang="ja-JP" altLang="en-US" dirty="0" smtClean="0"/>
              <a:t>見出しが</a:t>
            </a:r>
            <a:r>
              <a:rPr lang="en-US" altLang="ja-JP" dirty="0" smtClean="0"/>
              <a:t> </a:t>
            </a:r>
            <a:r>
              <a:rPr lang="en-US" altLang="ja-JP" i="1" dirty="0" smtClean="0"/>
              <a:t>R</a:t>
            </a:r>
            <a:r>
              <a:rPr lang="en-US" altLang="ja-JP" dirty="0" smtClean="0"/>
              <a:t>, </a:t>
            </a:r>
            <a:r>
              <a:rPr lang="en-US" altLang="ja-JP" i="1" dirty="0" smtClean="0"/>
              <a:t>S</a:t>
            </a:r>
            <a:r>
              <a:rPr lang="en-US" altLang="ja-JP" dirty="0" smtClean="0"/>
              <a:t> (</a:t>
            </a:r>
            <a:r>
              <a:rPr lang="en-US" altLang="ja-JP" i="1" dirty="0" smtClean="0"/>
              <a:t>R</a:t>
            </a:r>
            <a:r>
              <a:rPr lang="en-US" altLang="ja-JP" dirty="0" smtClean="0"/>
              <a:t> ⊇ </a:t>
            </a:r>
            <a:r>
              <a:rPr lang="en-US" altLang="ja-JP" i="1" dirty="0" smtClean="0"/>
              <a:t>S</a:t>
            </a:r>
            <a:r>
              <a:rPr lang="en-US" altLang="ja-JP" dirty="0" smtClean="0"/>
              <a:t>) </a:t>
            </a:r>
            <a:r>
              <a:rPr lang="ja-JP" altLang="en-US" dirty="0" smtClean="0"/>
              <a:t>であるような関係</a:t>
            </a:r>
            <a:r>
              <a:rPr lang="en-US" altLang="ja-JP" dirty="0" smtClean="0"/>
              <a:t> </a:t>
            </a:r>
            <a:r>
              <a:rPr lang="en-US" altLang="ja-JP" i="1" dirty="0" smtClean="0"/>
              <a:t>r</a:t>
            </a:r>
            <a:r>
              <a:rPr lang="en-US" altLang="ja-JP" dirty="0" smtClean="0"/>
              <a:t>, </a:t>
            </a:r>
            <a:r>
              <a:rPr lang="en-US" altLang="ja-JP" i="1" dirty="0" smtClean="0"/>
              <a:t>s</a:t>
            </a:r>
            <a:r>
              <a:rPr lang="en-US" altLang="ja-JP" dirty="0" smtClean="0"/>
              <a:t> </a:t>
            </a:r>
            <a:r>
              <a:rPr lang="ja-JP" altLang="en-US" dirty="0" smtClean="0"/>
              <a:t>について、</a:t>
            </a:r>
            <a:r>
              <a:rPr lang="en-US" altLang="ja-JP" dirty="0"/>
              <a:t/>
            </a:r>
            <a:br>
              <a:rPr lang="en-US" altLang="ja-JP" dirty="0"/>
            </a:br>
            <a:r>
              <a:rPr lang="en-US" altLang="ja-JP" i="1" dirty="0" smtClean="0">
                <a:latin typeface="Consolas"/>
                <a:cs typeface="Consolas"/>
              </a:rPr>
              <a:t>s</a:t>
            </a:r>
            <a:r>
              <a:rPr lang="en-US" altLang="ja-JP" dirty="0" smtClean="0"/>
              <a:t> </a:t>
            </a:r>
            <a:r>
              <a:rPr lang="ja-JP" altLang="en-US" dirty="0" smtClean="0"/>
              <a:t>の各タプルを次の値を持つ新しい属性</a:t>
            </a:r>
            <a:r>
              <a:rPr lang="en-US" altLang="ja-JP" dirty="0" smtClean="0"/>
              <a:t> </a:t>
            </a:r>
            <a:r>
              <a:rPr lang="en-US" altLang="ja-JP" i="1" dirty="0" smtClean="0">
                <a:latin typeface="Consolas"/>
                <a:cs typeface="Consolas"/>
              </a:rPr>
              <a:t>X</a:t>
            </a:r>
            <a:r>
              <a:rPr lang="en-US" altLang="ja-JP" dirty="0" smtClean="0"/>
              <a:t> </a:t>
            </a:r>
            <a:r>
              <a:rPr lang="ja-JP" altLang="en-US" dirty="0" smtClean="0"/>
              <a:t>で拡張したタプルの集合を生成する演算</a:t>
            </a:r>
            <a:endParaRPr lang="en-US" altLang="ja-JP" dirty="0"/>
          </a:p>
          <a:p>
            <a:pPr lvl="2"/>
            <a:r>
              <a:rPr lang="en-US" altLang="ja-JP" i="1" dirty="0" smtClean="0">
                <a:latin typeface="Consolas"/>
                <a:cs typeface="Consolas"/>
              </a:rPr>
              <a:t>s</a:t>
            </a:r>
            <a:r>
              <a:rPr lang="en-US" altLang="ja-JP" dirty="0" smtClean="0"/>
              <a:t> </a:t>
            </a:r>
            <a:r>
              <a:rPr lang="ja-JP" altLang="en-US" dirty="0" smtClean="0"/>
              <a:t>のタプルと共通する属性が同じ値であるような</a:t>
            </a:r>
            <a:r>
              <a:rPr lang="en-US" altLang="ja-JP" dirty="0" smtClean="0"/>
              <a:t> r </a:t>
            </a:r>
            <a:r>
              <a:rPr lang="ja-JP" altLang="en-US" dirty="0" smtClean="0"/>
              <a:t>の全てのタプルの集合に対して式</a:t>
            </a:r>
            <a:r>
              <a:rPr lang="en-US" altLang="ja-JP" dirty="0" smtClean="0"/>
              <a:t> </a:t>
            </a:r>
            <a:r>
              <a:rPr lang="en-US" altLang="ja-JP" i="1" dirty="0" smtClean="0">
                <a:latin typeface="Consolas"/>
                <a:cs typeface="Consolas"/>
              </a:rPr>
              <a:t>summary</a:t>
            </a:r>
            <a:r>
              <a:rPr lang="en-US" altLang="ja-JP" dirty="0" smtClean="0"/>
              <a:t> </a:t>
            </a:r>
            <a:r>
              <a:rPr lang="ja-JP" altLang="en-US" dirty="0" smtClean="0"/>
              <a:t>を適用した結果</a:t>
            </a:r>
            <a:endParaRPr lang="en-US" altLang="ja-JP" dirty="0" smtClean="0"/>
          </a:p>
          <a:p>
            <a:pPr lvl="2"/>
            <a:endParaRPr lang="en-US" altLang="ja-JP" dirty="0"/>
          </a:p>
          <a:p>
            <a:pPr lvl="2"/>
            <a:r>
              <a:rPr lang="en-US" altLang="ja-JP" dirty="0" smtClean="0"/>
              <a:t>T.D:	</a:t>
            </a:r>
            <a:r>
              <a:rPr lang="en-US" altLang="ja-JP" dirty="0" smtClean="0">
                <a:latin typeface="Consolas"/>
                <a:cs typeface="Consolas"/>
              </a:rPr>
              <a:t>summarize </a:t>
            </a:r>
            <a:r>
              <a:rPr lang="en-US" altLang="ja-JP" i="1" dirty="0" smtClean="0">
                <a:latin typeface="Consolas"/>
                <a:cs typeface="Consolas"/>
              </a:rPr>
              <a:t>r</a:t>
            </a:r>
            <a:r>
              <a:rPr lang="en-US" altLang="ja-JP" dirty="0" smtClean="0">
                <a:latin typeface="Consolas"/>
                <a:cs typeface="Consolas"/>
              </a:rPr>
              <a:t> per (</a:t>
            </a:r>
            <a:r>
              <a:rPr lang="en-US" altLang="ja-JP" i="1" dirty="0" smtClean="0">
                <a:latin typeface="Consolas"/>
                <a:cs typeface="Consolas"/>
              </a:rPr>
              <a:t>s</a:t>
            </a:r>
            <a:r>
              <a:rPr lang="en-US" altLang="ja-JP" dirty="0" smtClean="0">
                <a:latin typeface="Consolas"/>
                <a:cs typeface="Consolas"/>
              </a:rPr>
              <a:t>) add {</a:t>
            </a:r>
            <a:r>
              <a:rPr lang="en-US" altLang="ja-JP" i="1" dirty="0" smtClean="0">
                <a:latin typeface="Consolas"/>
                <a:cs typeface="Consolas"/>
              </a:rPr>
              <a:t>summary</a:t>
            </a:r>
            <a:r>
              <a:rPr lang="en-US" altLang="ja-JP" dirty="0" smtClean="0">
                <a:latin typeface="Consolas"/>
                <a:cs typeface="Consolas"/>
              </a:rPr>
              <a:t> as </a:t>
            </a:r>
            <a:r>
              <a:rPr lang="en-US" altLang="ja-JP" i="1" dirty="0" smtClean="0">
                <a:latin typeface="Consolas"/>
                <a:cs typeface="Consolas"/>
              </a:rPr>
              <a:t>X</a:t>
            </a:r>
            <a:r>
              <a:rPr lang="en-US" altLang="ja-JP" dirty="0" smtClean="0">
                <a:latin typeface="Consolas"/>
                <a:cs typeface="Consolas"/>
              </a:rPr>
              <a:t>}</a:t>
            </a:r>
          </a:p>
          <a:p>
            <a:pPr lvl="2"/>
            <a:r>
              <a:rPr lang="ja-JP" altLang="en-US" dirty="0" smtClean="0">
                <a:latin typeface="Consolas"/>
                <a:cs typeface="Consolas"/>
              </a:rPr>
              <a:t>見出し</a:t>
            </a:r>
            <a:r>
              <a:rPr lang="en-US" altLang="ja-JP" dirty="0" smtClean="0">
                <a:latin typeface="Consolas"/>
                <a:cs typeface="Consolas"/>
              </a:rPr>
              <a:t>: </a:t>
            </a:r>
            <a:r>
              <a:rPr lang="en-US" altLang="ja-JP" i="1" dirty="0" smtClean="0">
                <a:latin typeface="Consolas"/>
                <a:cs typeface="Consolas"/>
              </a:rPr>
              <a:t>S</a:t>
            </a:r>
            <a:r>
              <a:rPr lang="en-US" altLang="ja-JP" dirty="0">
                <a:latin typeface="Consolas"/>
                <a:cs typeface="Consolas"/>
              </a:rPr>
              <a:t>∪</a:t>
            </a:r>
            <a:r>
              <a:rPr lang="en-US" altLang="ja-JP" dirty="0" smtClean="0">
                <a:latin typeface="Consolas"/>
                <a:cs typeface="Consolas"/>
              </a:rPr>
              <a:t>{</a:t>
            </a:r>
            <a:r>
              <a:rPr lang="en-US" altLang="ja-JP" i="1" dirty="0">
                <a:latin typeface="Consolas"/>
                <a:cs typeface="Consolas"/>
              </a:rPr>
              <a:t>X</a:t>
            </a:r>
            <a:r>
              <a:rPr lang="en-US" altLang="ja-JP" dirty="0" smtClean="0">
                <a:latin typeface="Consolas"/>
                <a:cs typeface="Consolas"/>
              </a:rPr>
              <a:t>}</a:t>
            </a:r>
            <a:endParaRPr lang="en-US" altLang="ja-JP" dirty="0" smtClean="0"/>
          </a:p>
        </p:txBody>
      </p:sp>
    </p:spTree>
    <p:extLst>
      <p:ext uri="{BB962C8B-B14F-4D97-AF65-F5344CB8AC3E}">
        <p14:creationId xmlns:p14="http://schemas.microsoft.com/office/powerpoint/2010/main" val="2910529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5.4. </a:t>
            </a:r>
            <a:r>
              <a:rPr kumimoji="1" lang="ja-JP" altLang="en-US" dirty="0" smtClean="0"/>
              <a:t>拡張と要約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要約</a:t>
            </a:r>
            <a:endParaRPr kumimoji="1" lang="en-US" altLang="ja-JP" dirty="0" smtClean="0"/>
          </a:p>
          <a:p>
            <a:pPr lvl="1"/>
            <a:r>
              <a:rPr lang="ja-JP" altLang="en-US" dirty="0" smtClean="0"/>
              <a:t>見出しが</a:t>
            </a:r>
            <a:r>
              <a:rPr lang="en-US" altLang="ja-JP" dirty="0" smtClean="0"/>
              <a:t> </a:t>
            </a:r>
            <a:r>
              <a:rPr lang="en-US" altLang="ja-JP" i="1" dirty="0" smtClean="0"/>
              <a:t>R</a:t>
            </a:r>
            <a:r>
              <a:rPr lang="en-US" altLang="ja-JP" dirty="0" smtClean="0"/>
              <a:t>, </a:t>
            </a:r>
            <a:r>
              <a:rPr lang="en-US" altLang="ja-JP" i="1" dirty="0" smtClean="0"/>
              <a:t>S</a:t>
            </a:r>
            <a:r>
              <a:rPr lang="en-US" altLang="ja-JP" dirty="0" smtClean="0"/>
              <a:t> (</a:t>
            </a:r>
            <a:r>
              <a:rPr lang="en-US" altLang="ja-JP" i="1" dirty="0" smtClean="0"/>
              <a:t>R</a:t>
            </a:r>
            <a:r>
              <a:rPr lang="en-US" altLang="ja-JP" dirty="0" smtClean="0"/>
              <a:t> ⊇ </a:t>
            </a:r>
            <a:r>
              <a:rPr lang="en-US" altLang="ja-JP" i="1" dirty="0" smtClean="0"/>
              <a:t>S</a:t>
            </a:r>
            <a:r>
              <a:rPr lang="en-US" altLang="ja-JP" dirty="0" smtClean="0"/>
              <a:t>) </a:t>
            </a:r>
            <a:r>
              <a:rPr lang="ja-JP" altLang="en-US" dirty="0" smtClean="0"/>
              <a:t>であるような関係</a:t>
            </a:r>
            <a:r>
              <a:rPr lang="en-US" altLang="ja-JP" dirty="0" smtClean="0"/>
              <a:t> </a:t>
            </a:r>
            <a:r>
              <a:rPr lang="en-US" altLang="ja-JP" i="1" dirty="0" smtClean="0"/>
              <a:t>r</a:t>
            </a:r>
            <a:r>
              <a:rPr lang="en-US" altLang="ja-JP" dirty="0" smtClean="0"/>
              <a:t>, </a:t>
            </a:r>
            <a:r>
              <a:rPr lang="en-US" altLang="ja-JP" i="1" dirty="0" smtClean="0"/>
              <a:t>s</a:t>
            </a:r>
            <a:r>
              <a:rPr lang="en-US" altLang="ja-JP" dirty="0" smtClean="0"/>
              <a:t> </a:t>
            </a:r>
            <a:r>
              <a:rPr lang="ja-JP" altLang="en-US" dirty="0" smtClean="0"/>
              <a:t>について、</a:t>
            </a:r>
            <a:r>
              <a:rPr lang="en-US" altLang="ja-JP" dirty="0"/>
              <a:t/>
            </a:r>
            <a:br>
              <a:rPr lang="en-US" altLang="ja-JP" dirty="0"/>
            </a:br>
            <a:r>
              <a:rPr lang="en-US" altLang="ja-JP" i="1" dirty="0" smtClean="0">
                <a:latin typeface="Consolas"/>
                <a:cs typeface="Consolas"/>
              </a:rPr>
              <a:t>s</a:t>
            </a:r>
            <a:r>
              <a:rPr lang="en-US" altLang="ja-JP" dirty="0" smtClean="0"/>
              <a:t> </a:t>
            </a:r>
            <a:r>
              <a:rPr lang="ja-JP" altLang="en-US" dirty="0" smtClean="0"/>
              <a:t>の各タプルを次の値を持つ新しい属性</a:t>
            </a:r>
            <a:r>
              <a:rPr lang="en-US" altLang="ja-JP" dirty="0" smtClean="0"/>
              <a:t> </a:t>
            </a:r>
            <a:r>
              <a:rPr lang="en-US" altLang="ja-JP" i="1" dirty="0" smtClean="0">
                <a:latin typeface="Consolas"/>
                <a:cs typeface="Consolas"/>
              </a:rPr>
              <a:t>X</a:t>
            </a:r>
            <a:r>
              <a:rPr lang="en-US" altLang="ja-JP" dirty="0" smtClean="0"/>
              <a:t> </a:t>
            </a:r>
            <a:r>
              <a:rPr lang="ja-JP" altLang="en-US" dirty="0" smtClean="0"/>
              <a:t>で拡張したタプルの集合を生成する演算</a:t>
            </a:r>
            <a:endParaRPr lang="en-US" altLang="ja-JP" dirty="0"/>
          </a:p>
          <a:p>
            <a:pPr lvl="2"/>
            <a:r>
              <a:rPr lang="en-US" altLang="ja-JP" i="1" dirty="0" smtClean="0">
                <a:latin typeface="Consolas"/>
                <a:cs typeface="Consolas"/>
              </a:rPr>
              <a:t>s</a:t>
            </a:r>
            <a:r>
              <a:rPr lang="en-US" altLang="ja-JP" dirty="0" smtClean="0"/>
              <a:t> </a:t>
            </a:r>
            <a:r>
              <a:rPr lang="ja-JP" altLang="en-US" dirty="0" smtClean="0"/>
              <a:t>のタプルと共通する属性が同じ値であるような</a:t>
            </a:r>
            <a:r>
              <a:rPr lang="en-US" altLang="ja-JP" dirty="0" smtClean="0"/>
              <a:t> r </a:t>
            </a:r>
            <a:r>
              <a:rPr lang="ja-JP" altLang="en-US" dirty="0" smtClean="0"/>
              <a:t>の全てのタプルの集合に対して式</a:t>
            </a:r>
            <a:r>
              <a:rPr lang="en-US" altLang="ja-JP" dirty="0" smtClean="0"/>
              <a:t> </a:t>
            </a:r>
            <a:r>
              <a:rPr lang="en-US" altLang="ja-JP" i="1" dirty="0" smtClean="0">
                <a:latin typeface="Consolas"/>
                <a:cs typeface="Consolas"/>
              </a:rPr>
              <a:t>summary</a:t>
            </a:r>
            <a:r>
              <a:rPr lang="en-US" altLang="ja-JP" dirty="0" smtClean="0"/>
              <a:t> </a:t>
            </a:r>
            <a:r>
              <a:rPr lang="ja-JP" altLang="en-US" dirty="0" smtClean="0"/>
              <a:t>を適用した結果</a:t>
            </a:r>
            <a:endParaRPr lang="en-US" altLang="ja-JP" dirty="0"/>
          </a:p>
          <a:p>
            <a:pPr lvl="2"/>
            <a:r>
              <a:rPr lang="en-US" altLang="ja-JP" dirty="0" smtClean="0"/>
              <a:t>T.D:	</a:t>
            </a:r>
            <a:r>
              <a:rPr lang="en-US" altLang="ja-JP" dirty="0" smtClean="0">
                <a:latin typeface="Consolas"/>
                <a:cs typeface="Consolas"/>
              </a:rPr>
              <a:t>summarize </a:t>
            </a:r>
            <a:r>
              <a:rPr lang="en-US" altLang="ja-JP" i="1" dirty="0" smtClean="0">
                <a:latin typeface="Consolas"/>
                <a:cs typeface="Consolas"/>
              </a:rPr>
              <a:t>r</a:t>
            </a:r>
            <a:r>
              <a:rPr lang="en-US" altLang="ja-JP" dirty="0" smtClean="0">
                <a:latin typeface="Consolas"/>
                <a:cs typeface="Consolas"/>
              </a:rPr>
              <a:t> per (</a:t>
            </a:r>
            <a:r>
              <a:rPr lang="en-US" altLang="ja-JP" i="1" dirty="0" smtClean="0">
                <a:latin typeface="Consolas"/>
                <a:cs typeface="Consolas"/>
              </a:rPr>
              <a:t>s</a:t>
            </a:r>
            <a:r>
              <a:rPr lang="en-US" altLang="ja-JP" dirty="0" smtClean="0">
                <a:latin typeface="Consolas"/>
                <a:cs typeface="Consolas"/>
              </a:rPr>
              <a:t>) add {</a:t>
            </a:r>
            <a:r>
              <a:rPr lang="en-US" altLang="ja-JP" i="1" dirty="0" smtClean="0">
                <a:latin typeface="Consolas"/>
                <a:cs typeface="Consolas"/>
              </a:rPr>
              <a:t>summary</a:t>
            </a:r>
            <a:r>
              <a:rPr lang="en-US" altLang="ja-JP" dirty="0" smtClean="0">
                <a:latin typeface="Consolas"/>
                <a:cs typeface="Consolas"/>
              </a:rPr>
              <a:t> as </a:t>
            </a:r>
            <a:r>
              <a:rPr lang="en-US" altLang="ja-JP" i="1" dirty="0" smtClean="0">
                <a:latin typeface="Consolas"/>
                <a:cs typeface="Consolas"/>
              </a:rPr>
              <a:t>X</a:t>
            </a:r>
            <a:r>
              <a:rPr lang="en-US" altLang="ja-JP" dirty="0" smtClean="0">
                <a:latin typeface="Consolas"/>
                <a:cs typeface="Consolas"/>
              </a:rPr>
              <a:t>}</a:t>
            </a:r>
          </a:p>
          <a:p>
            <a:pPr lvl="2"/>
            <a:r>
              <a:rPr lang="ja-JP" altLang="en-US" dirty="0" smtClean="0">
                <a:latin typeface="Consolas"/>
                <a:cs typeface="Consolas"/>
              </a:rPr>
              <a:t>見出し</a:t>
            </a:r>
            <a:r>
              <a:rPr lang="en-US" altLang="ja-JP" dirty="0" smtClean="0">
                <a:latin typeface="Consolas"/>
                <a:cs typeface="Consolas"/>
              </a:rPr>
              <a:t>: </a:t>
            </a:r>
            <a:r>
              <a:rPr lang="en-US" altLang="ja-JP" i="1" dirty="0" smtClean="0">
                <a:latin typeface="Consolas"/>
                <a:cs typeface="Consolas"/>
              </a:rPr>
              <a:t>S</a:t>
            </a:r>
            <a:r>
              <a:rPr lang="en-US" altLang="ja-JP" dirty="0">
                <a:latin typeface="Consolas"/>
                <a:cs typeface="Consolas"/>
              </a:rPr>
              <a:t>∪</a:t>
            </a:r>
            <a:r>
              <a:rPr lang="en-US" altLang="ja-JP" dirty="0" smtClean="0">
                <a:latin typeface="Consolas"/>
                <a:cs typeface="Consolas"/>
              </a:rPr>
              <a:t>{</a:t>
            </a:r>
            <a:r>
              <a:rPr lang="en-US" altLang="ja-JP" i="1" dirty="0">
                <a:latin typeface="Consolas"/>
                <a:cs typeface="Consolas"/>
              </a:rPr>
              <a:t>X</a:t>
            </a:r>
            <a:r>
              <a:rPr lang="en-US" altLang="ja-JP" dirty="0" smtClean="0">
                <a:latin typeface="Consolas"/>
                <a:cs typeface="Consolas"/>
              </a:rPr>
              <a:t>}</a:t>
            </a:r>
            <a:endParaRPr lang="en-US" altLang="ja-JP" dirty="0" smtClean="0"/>
          </a:p>
          <a:p>
            <a:pPr lvl="1"/>
            <a:r>
              <a:rPr lang="en-US" altLang="ja-JP" dirty="0" smtClean="0"/>
              <a:t>T.D:	summarize </a:t>
            </a:r>
            <a:r>
              <a:rPr lang="en-US" altLang="ja-JP" dirty="0" smtClean="0">
                <a:latin typeface="Consolas"/>
                <a:cs typeface="Consolas"/>
              </a:rPr>
              <a:t>SP per (S {SNO})</a:t>
            </a:r>
            <a:br>
              <a:rPr lang="en-US" altLang="ja-JP" dirty="0" smtClean="0">
                <a:latin typeface="Consolas"/>
                <a:cs typeface="Consolas"/>
              </a:rPr>
            </a:br>
            <a:r>
              <a:rPr lang="en-US" altLang="ja-JP" dirty="0" smtClean="0">
                <a:latin typeface="Consolas"/>
                <a:cs typeface="Consolas"/>
              </a:rPr>
              <a:t>		add (count() as P_COUNT)</a:t>
            </a:r>
          </a:p>
          <a:p>
            <a:pPr lvl="1"/>
            <a:r>
              <a:rPr lang="en-US" altLang="ja-JP" dirty="0" smtClean="0"/>
              <a:t>SQL:	</a:t>
            </a:r>
            <a:r>
              <a:rPr lang="en-US" altLang="ja-JP" dirty="0" smtClean="0">
                <a:latin typeface="Consolas"/>
                <a:cs typeface="Consolas"/>
              </a:rPr>
              <a:t>select S.SNO, count(*) as P_COUNT</a:t>
            </a:r>
            <a:br>
              <a:rPr lang="en-US" altLang="ja-JP" dirty="0" smtClean="0">
                <a:latin typeface="Consolas"/>
                <a:cs typeface="Consolas"/>
              </a:rPr>
            </a:br>
            <a:r>
              <a:rPr lang="en-US" altLang="ja-JP" dirty="0" smtClean="0">
                <a:latin typeface="Consolas"/>
                <a:cs typeface="Consolas"/>
              </a:rPr>
              <a:t>		</a:t>
            </a:r>
            <a:r>
              <a:rPr lang="en-US" altLang="ja-JP" smtClean="0">
                <a:latin typeface="Consolas"/>
                <a:cs typeface="Consolas"/>
              </a:rPr>
              <a:t>from SP</a:t>
            </a:r>
            <a:r>
              <a:rPr lang="en-US" altLang="ja-JP" dirty="0" smtClean="0">
                <a:latin typeface="Consolas"/>
                <a:cs typeface="Consolas"/>
              </a:rPr>
              <a:t/>
            </a:r>
            <a:br>
              <a:rPr lang="en-US" altLang="ja-JP" dirty="0" smtClean="0">
                <a:latin typeface="Consolas"/>
                <a:cs typeface="Consolas"/>
              </a:rPr>
            </a:br>
            <a:r>
              <a:rPr lang="en-US" altLang="ja-JP" dirty="0" smtClean="0">
                <a:latin typeface="Consolas"/>
                <a:cs typeface="Consolas"/>
              </a:rPr>
              <a:t>		group by SP.SNO</a:t>
            </a:r>
            <a:endParaRPr lang="en-US" altLang="ja-JP" dirty="0" smtClean="0"/>
          </a:p>
        </p:txBody>
      </p:sp>
    </p:spTree>
    <p:extLst>
      <p:ext uri="{BB962C8B-B14F-4D97-AF65-F5344CB8AC3E}">
        <p14:creationId xmlns:p14="http://schemas.microsoft.com/office/powerpoint/2010/main" val="3589770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5.4. </a:t>
            </a:r>
            <a:r>
              <a:rPr kumimoji="1" lang="ja-JP" altLang="en-US" dirty="0" smtClean="0"/>
              <a:t>拡張と要約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要約</a:t>
            </a:r>
            <a:endParaRPr kumimoji="1" lang="en-US" altLang="ja-JP" dirty="0" smtClean="0"/>
          </a:p>
          <a:p>
            <a:pPr lvl="1"/>
            <a:r>
              <a:rPr lang="en-US" altLang="ja-JP" dirty="0" smtClean="0"/>
              <a:t>T.D:	summarize </a:t>
            </a:r>
            <a:r>
              <a:rPr lang="en-US" altLang="ja-JP" dirty="0" smtClean="0">
                <a:latin typeface="Consolas"/>
                <a:cs typeface="Consolas"/>
              </a:rPr>
              <a:t>SP per (S {SNO})</a:t>
            </a:r>
            <a:br>
              <a:rPr lang="en-US" altLang="ja-JP" dirty="0" smtClean="0">
                <a:latin typeface="Consolas"/>
                <a:cs typeface="Consolas"/>
              </a:rPr>
            </a:br>
            <a:r>
              <a:rPr lang="en-US" altLang="ja-JP" dirty="0" smtClean="0">
                <a:latin typeface="Consolas"/>
                <a:cs typeface="Consolas"/>
              </a:rPr>
              <a:t>		add (count() as P_COUNT)</a:t>
            </a:r>
          </a:p>
          <a:p>
            <a:pPr lvl="1"/>
            <a:r>
              <a:rPr lang="en-US" altLang="ja-JP" dirty="0" smtClean="0"/>
              <a:t>SQL:	</a:t>
            </a:r>
            <a:r>
              <a:rPr lang="en-US" altLang="ja-JP" dirty="0">
                <a:latin typeface="Consolas"/>
                <a:cs typeface="Consolas"/>
              </a:rPr>
              <a:t>select S.SNO, </a:t>
            </a:r>
            <a:r>
              <a:rPr lang="en-US" altLang="ja-JP" dirty="0" smtClean="0">
                <a:latin typeface="Consolas"/>
                <a:cs typeface="Consolas"/>
              </a:rPr>
              <a:t>TMP.P_COUNT</a:t>
            </a:r>
            <a:br>
              <a:rPr lang="en-US" altLang="ja-JP" dirty="0" smtClean="0">
                <a:latin typeface="Consolas"/>
                <a:cs typeface="Consolas"/>
              </a:rPr>
            </a:br>
            <a:r>
              <a:rPr lang="en-US" altLang="ja-JP" dirty="0" smtClean="0">
                <a:latin typeface="Consolas"/>
                <a:cs typeface="Consolas"/>
              </a:rPr>
              <a:t>		from   S, LITERAL (</a:t>
            </a:r>
            <a:br>
              <a:rPr lang="en-US" altLang="ja-JP" dirty="0" smtClean="0">
                <a:latin typeface="Consolas"/>
                <a:cs typeface="Consolas"/>
              </a:rPr>
            </a:br>
            <a:r>
              <a:rPr lang="en-US" altLang="ja-JP" dirty="0" smtClean="0">
                <a:latin typeface="Consolas"/>
                <a:cs typeface="Consolas"/>
              </a:rPr>
              <a:t>		    select count</a:t>
            </a:r>
            <a:r>
              <a:rPr lang="en-US" altLang="ja-JP" dirty="0">
                <a:latin typeface="Consolas"/>
                <a:cs typeface="Consolas"/>
              </a:rPr>
              <a:t>(*) as </a:t>
            </a:r>
            <a:r>
              <a:rPr lang="en-US" altLang="ja-JP" dirty="0" smtClean="0">
                <a:latin typeface="Consolas"/>
                <a:cs typeface="Consolas"/>
              </a:rPr>
              <a:t>P_COUNT</a:t>
            </a:r>
            <a:br>
              <a:rPr lang="en-US" altLang="ja-JP" dirty="0" smtClean="0">
                <a:latin typeface="Consolas"/>
                <a:cs typeface="Consolas"/>
              </a:rPr>
            </a:br>
            <a:r>
              <a:rPr lang="en-US" altLang="ja-JP" dirty="0" smtClean="0">
                <a:latin typeface="Consolas"/>
                <a:cs typeface="Consolas"/>
              </a:rPr>
              <a:t>		    from   SP</a:t>
            </a:r>
            <a:br>
              <a:rPr lang="en-US" altLang="ja-JP" dirty="0" smtClean="0">
                <a:latin typeface="Consolas"/>
                <a:cs typeface="Consolas"/>
              </a:rPr>
            </a:br>
            <a:r>
              <a:rPr lang="en-US" altLang="ja-JP" dirty="0" smtClean="0">
                <a:latin typeface="Consolas"/>
                <a:cs typeface="Consolas"/>
              </a:rPr>
              <a:t>		    where  SP.SNO = S.SNO) as TMP</a:t>
            </a:r>
          </a:p>
          <a:p>
            <a:pPr lvl="1"/>
            <a:endParaRPr lang="en-US" altLang="ja-JP" dirty="0" smtClean="0"/>
          </a:p>
          <a:p>
            <a:pPr lvl="1"/>
            <a:r>
              <a:rPr lang="en-US" altLang="ja-JP" dirty="0" smtClean="0"/>
              <a:t>※</a:t>
            </a:r>
            <a:r>
              <a:rPr lang="ja-JP" altLang="en-US" dirty="0" smtClean="0"/>
              <a:t>次の</a:t>
            </a:r>
            <a:r>
              <a:rPr lang="en-US" altLang="ja-JP" dirty="0" smtClean="0"/>
              <a:t>SQL</a:t>
            </a:r>
            <a:r>
              <a:rPr lang="ja-JP" altLang="en-US" dirty="0" smtClean="0"/>
              <a:t>文では、</a:t>
            </a:r>
            <a:r>
              <a:rPr lang="en-US" altLang="ja-JP" dirty="0" smtClean="0"/>
              <a:t>0 </a:t>
            </a:r>
            <a:r>
              <a:rPr lang="ja-JP" altLang="en-US" dirty="0" smtClean="0"/>
              <a:t>個の行が得られない</a:t>
            </a:r>
            <a:r>
              <a:rPr lang="en-US" altLang="ja-JP" dirty="0" smtClean="0">
                <a:latin typeface="Consolas"/>
                <a:cs typeface="Consolas"/>
              </a:rPr>
              <a:t/>
            </a:r>
            <a:br>
              <a:rPr lang="en-US" altLang="ja-JP" dirty="0" smtClean="0">
                <a:latin typeface="Consolas"/>
                <a:cs typeface="Consolas"/>
              </a:rPr>
            </a:br>
            <a:r>
              <a:rPr lang="en-US" altLang="ja-JP" dirty="0" smtClean="0">
                <a:latin typeface="Consolas"/>
                <a:cs typeface="Consolas"/>
              </a:rPr>
              <a:t>		select S.SNO, count(*) as P_COUNT</a:t>
            </a:r>
            <a:br>
              <a:rPr lang="en-US" altLang="ja-JP" dirty="0" smtClean="0">
                <a:latin typeface="Consolas"/>
                <a:cs typeface="Consolas"/>
              </a:rPr>
            </a:br>
            <a:r>
              <a:rPr lang="en-US" altLang="ja-JP" dirty="0" smtClean="0">
                <a:latin typeface="Consolas"/>
                <a:cs typeface="Consolas"/>
              </a:rPr>
              <a:t>		from SP</a:t>
            </a:r>
            <a:br>
              <a:rPr lang="en-US" altLang="ja-JP" dirty="0" smtClean="0">
                <a:latin typeface="Consolas"/>
                <a:cs typeface="Consolas"/>
              </a:rPr>
            </a:br>
            <a:r>
              <a:rPr lang="en-US" altLang="ja-JP" dirty="0" smtClean="0">
                <a:latin typeface="Consolas"/>
                <a:cs typeface="Consolas"/>
              </a:rPr>
              <a:t>		group by SP.SNO</a:t>
            </a:r>
            <a:endParaRPr lang="en-US" altLang="ja-JP" dirty="0" smtClean="0"/>
          </a:p>
        </p:txBody>
      </p:sp>
    </p:spTree>
    <p:extLst>
      <p:ext uri="{BB962C8B-B14F-4D97-AF65-F5344CB8AC3E}">
        <p14:creationId xmlns:p14="http://schemas.microsoft.com/office/powerpoint/2010/main" val="624024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5.4. </a:t>
            </a:r>
            <a:r>
              <a:rPr kumimoji="1" lang="ja-JP" altLang="en-US" dirty="0" smtClean="0"/>
              <a:t>拡張と要約</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サポートされる要約</a:t>
            </a:r>
            <a:endParaRPr lang="en-US" altLang="ja-JP" dirty="0" smtClean="0"/>
          </a:p>
          <a:p>
            <a:pPr lvl="1"/>
            <a:r>
              <a:rPr lang="en-US" altLang="ja-JP" dirty="0" smtClean="0"/>
              <a:t>count, sum, </a:t>
            </a:r>
            <a:r>
              <a:rPr lang="en-US" altLang="ja-JP" dirty="0" err="1" smtClean="0"/>
              <a:t>avg</a:t>
            </a:r>
            <a:r>
              <a:rPr lang="en-US" altLang="ja-JP" dirty="0" smtClean="0"/>
              <a:t>, min, max</a:t>
            </a:r>
            <a:endParaRPr lang="en-US" altLang="ja-JP" dirty="0"/>
          </a:p>
          <a:p>
            <a:pPr lvl="1"/>
            <a:r>
              <a:rPr lang="en-US" altLang="ja-JP" dirty="0" err="1" smtClean="0"/>
              <a:t>countd</a:t>
            </a:r>
            <a:r>
              <a:rPr lang="en-US" altLang="ja-JP" dirty="0" smtClean="0"/>
              <a:t>, </a:t>
            </a:r>
            <a:r>
              <a:rPr lang="en-US" altLang="ja-JP" dirty="0" err="1" smtClean="0"/>
              <a:t>sumd</a:t>
            </a:r>
            <a:r>
              <a:rPr lang="en-US" altLang="ja-JP" dirty="0" smtClean="0"/>
              <a:t>, </a:t>
            </a:r>
            <a:r>
              <a:rPr lang="en-US" altLang="ja-JP" dirty="0" err="1" smtClean="0"/>
              <a:t>avgd</a:t>
            </a:r>
            <a:r>
              <a:rPr lang="en-US" altLang="ja-JP" dirty="0" smtClean="0"/>
              <a:t> (</a:t>
            </a:r>
            <a:r>
              <a:rPr lang="ja-JP" altLang="en-US" dirty="0" smtClean="0"/>
              <a:t>重複除去後に</a:t>
            </a:r>
            <a:r>
              <a:rPr lang="en-US" altLang="ja-JP" dirty="0" smtClean="0"/>
              <a:t> count, sum, </a:t>
            </a:r>
            <a:r>
              <a:rPr lang="en-US" altLang="ja-JP" dirty="0" err="1" smtClean="0"/>
              <a:t>avg</a:t>
            </a:r>
            <a:r>
              <a:rPr lang="en-US" altLang="ja-JP" dirty="0" smtClean="0"/>
              <a:t>)</a:t>
            </a:r>
          </a:p>
          <a:p>
            <a:pPr lvl="1"/>
            <a:r>
              <a:rPr lang="en-US" altLang="ja-JP" dirty="0" smtClean="0"/>
              <a:t>and, or, </a:t>
            </a:r>
            <a:r>
              <a:rPr lang="en-US" altLang="ja-JP" dirty="0" err="1" smtClean="0"/>
              <a:t>xor</a:t>
            </a:r>
            <a:endParaRPr lang="en-US" altLang="ja-JP" dirty="0" smtClean="0"/>
          </a:p>
          <a:p>
            <a:pPr lvl="1"/>
            <a:r>
              <a:rPr lang="en-US" altLang="ja-JP" dirty="0" smtClean="0"/>
              <a:t>intersect, union, </a:t>
            </a:r>
            <a:r>
              <a:rPr lang="en-US" altLang="ja-JP" dirty="0" err="1" smtClean="0"/>
              <a:t>d_union</a:t>
            </a:r>
            <a:endParaRPr lang="en-US" altLang="ja-JP" dirty="0" smtClean="0"/>
          </a:p>
          <a:p>
            <a:r>
              <a:rPr lang="ja-JP" altLang="en-US" dirty="0" smtClean="0"/>
              <a:t>要約の略記法</a:t>
            </a:r>
            <a:endParaRPr lang="en-US" altLang="ja-JP" dirty="0" smtClean="0"/>
          </a:p>
          <a:p>
            <a:pPr lvl="1"/>
            <a:r>
              <a:rPr lang="ja-JP" altLang="en-US" dirty="0" smtClean="0"/>
              <a:t>関係</a:t>
            </a:r>
            <a:r>
              <a:rPr lang="en-US" altLang="ja-JP" dirty="0" smtClean="0"/>
              <a:t> </a:t>
            </a:r>
            <a:r>
              <a:rPr lang="en-US" altLang="ja-JP" i="1" dirty="0" smtClean="0">
                <a:latin typeface="Consolas"/>
                <a:cs typeface="Consolas"/>
              </a:rPr>
              <a:t>s</a:t>
            </a:r>
            <a:r>
              <a:rPr lang="en-US" altLang="ja-JP" dirty="0" smtClean="0"/>
              <a:t> </a:t>
            </a:r>
            <a:r>
              <a:rPr lang="ja-JP" altLang="en-US" dirty="0" smtClean="0"/>
              <a:t>が</a:t>
            </a:r>
            <a:r>
              <a:rPr lang="en-US" altLang="ja-JP" dirty="0" smtClean="0"/>
              <a:t> </a:t>
            </a:r>
            <a:r>
              <a:rPr lang="en-US" altLang="ja-JP" i="1" dirty="0" smtClean="0">
                <a:latin typeface="Consolas"/>
                <a:cs typeface="Consolas"/>
              </a:rPr>
              <a:t>r</a:t>
            </a:r>
            <a:r>
              <a:rPr lang="en-US" altLang="ja-JP" dirty="0" smtClean="0"/>
              <a:t> </a:t>
            </a:r>
            <a:r>
              <a:rPr lang="ja-JP" altLang="en-US" dirty="0" smtClean="0"/>
              <a:t>の射影である時</a:t>
            </a:r>
            <a:endParaRPr lang="en-US" altLang="ja-JP" dirty="0" smtClean="0"/>
          </a:p>
          <a:p>
            <a:pPr lvl="2"/>
            <a:r>
              <a:rPr lang="en-US" altLang="ja-JP" dirty="0" smtClean="0">
                <a:latin typeface="Consolas"/>
                <a:cs typeface="Consolas"/>
              </a:rPr>
              <a:t>summarize SP per {</a:t>
            </a:r>
            <a:r>
              <a:rPr lang="en-US" altLang="ja-JP" strike="dblStrike" dirty="0" smtClean="0">
                <a:solidFill>
                  <a:schemeClr val="accent3"/>
                </a:solidFill>
                <a:latin typeface="Consolas"/>
                <a:cs typeface="Consolas"/>
              </a:rPr>
              <a:t>SP.</a:t>
            </a:r>
            <a:r>
              <a:rPr lang="en-US" altLang="ja-JP" dirty="0" smtClean="0">
                <a:latin typeface="Consolas"/>
                <a:cs typeface="Consolas"/>
              </a:rPr>
              <a:t>SNO}</a:t>
            </a:r>
            <a:br>
              <a:rPr lang="en-US" altLang="ja-JP" dirty="0" smtClean="0">
                <a:latin typeface="Consolas"/>
                <a:cs typeface="Consolas"/>
              </a:rPr>
            </a:br>
            <a:r>
              <a:rPr lang="en-US" altLang="ja-JP" dirty="0" smtClean="0">
                <a:latin typeface="Consolas"/>
                <a:cs typeface="Consolas"/>
              </a:rPr>
              <a:t>add (max(QTY) as MAXQ, min(QTY) as MINQ)</a:t>
            </a:r>
          </a:p>
          <a:p>
            <a:pPr lvl="1"/>
            <a:r>
              <a:rPr lang="ja-JP" altLang="en-US" dirty="0" smtClean="0"/>
              <a:t>関係</a:t>
            </a:r>
            <a:r>
              <a:rPr lang="en-US" altLang="ja-JP" dirty="0" smtClean="0"/>
              <a:t> </a:t>
            </a:r>
            <a:r>
              <a:rPr lang="en-US" altLang="ja-JP" i="1" dirty="0" smtClean="0">
                <a:latin typeface="Consolas"/>
                <a:cs typeface="Consolas"/>
              </a:rPr>
              <a:t>s</a:t>
            </a:r>
            <a:r>
              <a:rPr lang="en-US" altLang="ja-JP" dirty="0" smtClean="0"/>
              <a:t> </a:t>
            </a:r>
            <a:r>
              <a:rPr lang="ja-JP" altLang="en-US" dirty="0" smtClean="0"/>
              <a:t>が</a:t>
            </a:r>
            <a:r>
              <a:rPr lang="en-US" altLang="ja-JP" dirty="0" smtClean="0"/>
              <a:t> TABLE_DEE</a:t>
            </a:r>
            <a:r>
              <a:rPr lang="ja-JP" altLang="en-US" dirty="0" smtClean="0"/>
              <a:t>、即ち、</a:t>
            </a:r>
            <a:r>
              <a:rPr lang="en-US" altLang="ja-JP" i="1" dirty="0" smtClean="0">
                <a:latin typeface="Consolas"/>
                <a:cs typeface="Consolas"/>
              </a:rPr>
              <a:t>r</a:t>
            </a:r>
            <a:r>
              <a:rPr lang="en-US" altLang="ja-JP" dirty="0" smtClean="0"/>
              <a:t> </a:t>
            </a:r>
            <a:r>
              <a:rPr lang="ja-JP" altLang="en-US" dirty="0" smtClean="0"/>
              <a:t>全体を要約する時</a:t>
            </a:r>
            <a:endParaRPr lang="en-US" altLang="ja-JP" dirty="0"/>
          </a:p>
          <a:p>
            <a:pPr lvl="2"/>
            <a:r>
              <a:rPr lang="en-US" altLang="ja-JP" dirty="0" smtClean="0">
                <a:latin typeface="Consolas"/>
                <a:cs typeface="Consolas"/>
              </a:rPr>
              <a:t>summarize (S where CITY = ‘London’) </a:t>
            </a:r>
            <a:r>
              <a:rPr lang="en-US" altLang="ja-JP" strike="dblStrike" dirty="0" smtClean="0">
                <a:solidFill>
                  <a:schemeClr val="accent3"/>
                </a:solidFill>
                <a:latin typeface="Consolas"/>
                <a:cs typeface="Consolas"/>
              </a:rPr>
              <a:t> per </a:t>
            </a:r>
            <a:r>
              <a:rPr lang="en-US" altLang="ja-JP" i="1" strike="dblStrike" dirty="0" smtClean="0">
                <a:solidFill>
                  <a:schemeClr val="accent3"/>
                </a:solidFill>
                <a:latin typeface="Consolas"/>
                <a:cs typeface="Consolas"/>
              </a:rPr>
              <a:t>s </a:t>
            </a:r>
            <a:r>
              <a:rPr lang="en-US" altLang="ja-JP" dirty="0" smtClean="0">
                <a:latin typeface="Consolas"/>
                <a:cs typeface="Consolas"/>
              </a:rPr>
              <a:t/>
            </a:r>
            <a:br>
              <a:rPr lang="en-US" altLang="ja-JP" dirty="0" smtClean="0">
                <a:latin typeface="Consolas"/>
                <a:cs typeface="Consolas"/>
              </a:rPr>
            </a:br>
            <a:r>
              <a:rPr lang="en-US" altLang="ja-JP" dirty="0" smtClean="0">
                <a:latin typeface="Consolas"/>
                <a:cs typeface="Consolas"/>
              </a:rPr>
              <a:t>add (count() as N)</a:t>
            </a:r>
          </a:p>
        </p:txBody>
      </p:sp>
    </p:spTree>
    <p:extLst>
      <p:ext uri="{BB962C8B-B14F-4D97-AF65-F5344CB8AC3E}">
        <p14:creationId xmlns:p14="http://schemas.microsoft.com/office/powerpoint/2010/main" val="885547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復習と注意点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関係代数演算子</a:t>
            </a:r>
            <a:endParaRPr kumimoji="1" lang="en-US" altLang="ja-JP" dirty="0" smtClean="0"/>
          </a:p>
          <a:p>
            <a:pPr lvl="1"/>
            <a:r>
              <a:rPr lang="ja-JP" altLang="en-US" dirty="0" smtClean="0"/>
              <a:t>一つ以上の関係を入力とし、新しい別の関係を出力とする</a:t>
            </a:r>
            <a:endParaRPr lang="en-US" altLang="ja-JP" dirty="0" smtClean="0"/>
          </a:p>
          <a:p>
            <a:pPr lvl="1"/>
            <a:r>
              <a:rPr kumimoji="1" lang="ja-JP" altLang="en-US" dirty="0" smtClean="0"/>
              <a:t>入出力が共に関係であるため、関係代数は閉包性を持つ</a:t>
            </a:r>
            <a:endParaRPr kumimoji="1" lang="en-US" altLang="ja-JP" dirty="0" smtClean="0"/>
          </a:p>
          <a:p>
            <a:pPr lvl="1"/>
            <a:r>
              <a:rPr lang="ja-JP" altLang="en-US" dirty="0" smtClean="0"/>
              <a:t>閉包性ゆえに、入れ子になった関係式を記述できる</a:t>
            </a:r>
            <a:endParaRPr lang="en-US" altLang="ja-JP" dirty="0" smtClean="0"/>
          </a:p>
          <a:p>
            <a:r>
              <a:rPr kumimoji="1" lang="ja-JP" altLang="en-US" dirty="0" smtClean="0"/>
              <a:t>注意点</a:t>
            </a:r>
            <a:endParaRPr kumimoji="1" lang="en-US" altLang="ja-JP" dirty="0" smtClean="0"/>
          </a:p>
          <a:p>
            <a:pPr lvl="1"/>
            <a:r>
              <a:rPr lang="ja-JP" altLang="en-US" dirty="0" smtClean="0"/>
              <a:t>演算子は汎用的であり、任意の関係に対して適用可能</a:t>
            </a:r>
            <a:endParaRPr lang="en-US" altLang="ja-JP" dirty="0" smtClean="0"/>
          </a:p>
          <a:p>
            <a:pPr lvl="1"/>
            <a:r>
              <a:rPr kumimoji="1" lang="ja-JP" altLang="en-US" dirty="0" smtClean="0"/>
              <a:t>演算子は読み取り</a:t>
            </a:r>
            <a:r>
              <a:rPr lang="ja-JP" altLang="en-US" dirty="0" smtClean="0"/>
              <a:t>のみ行ない</a:t>
            </a:r>
            <a:r>
              <a:rPr kumimoji="1" lang="ja-JP" altLang="en-US" dirty="0" smtClean="0"/>
              <a:t>、副作用を持たない</a:t>
            </a:r>
            <a:endParaRPr kumimoji="1" lang="en-US" altLang="ja-JP" dirty="0" smtClean="0"/>
          </a:p>
          <a:p>
            <a:pPr lvl="2"/>
            <a:r>
              <a:rPr lang="ja-JP" altLang="en-US" dirty="0" smtClean="0"/>
              <a:t>関係変数でなく、不変な値である関係に作用する</a:t>
            </a:r>
            <a:endParaRPr lang="en-US" altLang="ja-JP" dirty="0" smtClean="0"/>
          </a:p>
          <a:p>
            <a:pPr lvl="1"/>
            <a:r>
              <a:rPr kumimoji="1" lang="ja-JP" altLang="en-US" dirty="0" smtClean="0"/>
              <a:t>関係式で関係変数を参照することができる</a:t>
            </a:r>
            <a:endParaRPr kumimoji="1" lang="en-US" altLang="ja-JP" dirty="0" smtClean="0"/>
          </a:p>
          <a:p>
            <a:pPr lvl="2"/>
            <a:r>
              <a:rPr lang="ja-JP" altLang="en-US" dirty="0" smtClean="0"/>
              <a:t>指定した関係変数名は対応する関係変数そのものではなく、それに格納された関係値を意味する</a:t>
            </a:r>
            <a:endParaRPr lang="en-US" altLang="ja-JP" dirty="0" smtClean="0"/>
          </a:p>
          <a:p>
            <a:pPr lvl="1"/>
            <a:r>
              <a:rPr kumimoji="1" lang="en-US" altLang="ja-JP" dirty="0" smtClean="0"/>
              <a:t>insert, delete, update, </a:t>
            </a:r>
            <a:r>
              <a:rPr kumimoji="1" lang="ja-JP" altLang="en-US" dirty="0" smtClean="0"/>
              <a:t>関係代入は関係演算子だが、関係代数の一部ではない</a:t>
            </a:r>
            <a:endParaRPr kumimoji="1" lang="en-US" altLang="ja-JP" dirty="0" smtClean="0"/>
          </a:p>
        </p:txBody>
      </p:sp>
    </p:spTree>
    <p:extLst>
      <p:ext uri="{BB962C8B-B14F-4D97-AF65-F5344CB8AC3E}">
        <p14:creationId xmlns:p14="http://schemas.microsoft.com/office/powerpoint/2010/main" val="2871254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5.5. </a:t>
            </a:r>
            <a:r>
              <a:rPr kumimoji="1" lang="ja-JP" altLang="en-US" dirty="0" smtClean="0"/>
              <a:t>グループ化とグループ解除</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グループ化とグループ解除</a:t>
            </a:r>
            <a:endParaRPr lang="en-US" altLang="ja-JP" dirty="0" smtClean="0"/>
          </a:p>
          <a:p>
            <a:pPr lvl="1"/>
            <a:r>
              <a:rPr lang="en-US" altLang="ja-JP" dirty="0" smtClean="0"/>
              <a:t>RVA</a:t>
            </a:r>
            <a:r>
              <a:rPr lang="ja-JP" altLang="en-US" dirty="0" smtClean="0"/>
              <a:t>を持つ関係と、</a:t>
            </a:r>
            <a:r>
              <a:rPr lang="en-US" altLang="ja-JP" dirty="0" smtClean="0"/>
              <a:t>RVA</a:t>
            </a:r>
            <a:r>
              <a:rPr lang="ja-JP" altLang="en-US" dirty="0" smtClean="0"/>
              <a:t>を用いずに表現された同等の関係の相互変換</a:t>
            </a:r>
            <a:endParaRPr lang="en-US" altLang="ja-JP" dirty="0" smtClean="0"/>
          </a:p>
          <a:p>
            <a:pPr lvl="1"/>
            <a:r>
              <a:rPr lang="en-US" altLang="ja-JP" dirty="0" smtClean="0"/>
              <a:t>T.D:</a:t>
            </a:r>
          </a:p>
          <a:p>
            <a:pPr lvl="2"/>
            <a:r>
              <a:rPr lang="en-US" altLang="ja-JP" dirty="0" smtClean="0">
                <a:latin typeface="Consolas"/>
                <a:cs typeface="Consolas"/>
              </a:rPr>
              <a:t>R1 group ((PNO) </a:t>
            </a:r>
            <a:br>
              <a:rPr lang="en-US" altLang="ja-JP" dirty="0" smtClean="0">
                <a:latin typeface="Consolas"/>
                <a:cs typeface="Consolas"/>
              </a:rPr>
            </a:br>
            <a:r>
              <a:rPr lang="en-US" altLang="ja-JP" dirty="0" smtClean="0">
                <a:latin typeface="Consolas"/>
                <a:cs typeface="Consolas"/>
              </a:rPr>
              <a:t>	as PNO_REL)</a:t>
            </a:r>
          </a:p>
          <a:p>
            <a:pPr lvl="2"/>
            <a:r>
              <a:rPr lang="en-US" altLang="ja-JP" dirty="0" smtClean="0">
                <a:latin typeface="Consolas"/>
                <a:cs typeface="Consolas"/>
              </a:rPr>
              <a:t>R4 ungroup (PNO_REL)</a:t>
            </a:r>
          </a:p>
          <a:p>
            <a:endParaRPr kumimoji="1" lang="en-US" altLang="ja-JP" dirty="0" smtClean="0"/>
          </a:p>
          <a:p>
            <a:endParaRPr kumimoji="1" lang="ja-JP" altLang="en-US" dirty="0"/>
          </a:p>
        </p:txBody>
      </p:sp>
      <p:pic>
        <p:nvPicPr>
          <p:cNvPr id="4" name="図 3" descr="スクリーンショット 2016-05-07 16.25.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0583" y="2189072"/>
            <a:ext cx="4119033" cy="4459377"/>
          </a:xfrm>
          <a:prstGeom prst="rect">
            <a:avLst/>
          </a:prstGeom>
        </p:spPr>
      </p:pic>
    </p:spTree>
    <p:extLst>
      <p:ext uri="{BB962C8B-B14F-4D97-AF65-F5344CB8AC3E}">
        <p14:creationId xmlns:p14="http://schemas.microsoft.com/office/powerpoint/2010/main" val="815303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5.6. </a:t>
            </a:r>
            <a:r>
              <a:rPr kumimoji="1" lang="ja-JP" altLang="en-US" dirty="0" smtClean="0"/>
              <a:t>式の変換</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ルールベースの最適化</a:t>
            </a:r>
            <a:endParaRPr lang="en-US" altLang="ja-JP" dirty="0" smtClean="0"/>
          </a:p>
          <a:p>
            <a:pPr lvl="1"/>
            <a:r>
              <a:rPr kumimoji="1" lang="ja-JP" altLang="en-US" dirty="0" smtClean="0"/>
              <a:t>データに関する統計量などは参考にしない式の書換え規則による問合せ最適化</a:t>
            </a:r>
            <a:endParaRPr kumimoji="1" lang="en-US" altLang="ja-JP" dirty="0" smtClean="0"/>
          </a:p>
          <a:p>
            <a:r>
              <a:rPr lang="ja-JP" altLang="en-US" dirty="0" smtClean="0"/>
              <a:t>問合せ例</a:t>
            </a:r>
            <a:endParaRPr lang="en-US" altLang="ja-JP" dirty="0" smtClean="0"/>
          </a:p>
          <a:p>
            <a:pPr lvl="1"/>
            <a:r>
              <a:rPr kumimoji="1" lang="en-US" altLang="ja-JP" dirty="0" smtClean="0">
                <a:latin typeface="Consolas"/>
                <a:cs typeface="Consolas"/>
              </a:rPr>
              <a:t>((S join SP) where PNO = PNO(‘P2’))</a:t>
            </a:r>
            <a:br>
              <a:rPr kumimoji="1" lang="en-US" altLang="ja-JP" dirty="0" smtClean="0">
                <a:latin typeface="Consolas"/>
                <a:cs typeface="Consolas"/>
              </a:rPr>
            </a:br>
            <a:r>
              <a:rPr kumimoji="1" lang="en-US" altLang="ja-JP" dirty="0" smtClean="0">
                <a:latin typeface="Consolas"/>
                <a:cs typeface="Consolas"/>
              </a:rPr>
              <a:t>    {all but PNO}</a:t>
            </a:r>
          </a:p>
          <a:p>
            <a:pPr lvl="1"/>
            <a:r>
              <a:rPr lang="ja-JP" altLang="en-US" dirty="0" smtClean="0">
                <a:latin typeface="Consolas"/>
                <a:cs typeface="Consolas"/>
              </a:rPr>
              <a:t>データ件数</a:t>
            </a:r>
            <a:endParaRPr lang="en-US" altLang="ja-JP" dirty="0" smtClean="0">
              <a:latin typeface="Consolas"/>
              <a:cs typeface="Consolas"/>
            </a:endParaRPr>
          </a:p>
          <a:p>
            <a:pPr lvl="2"/>
            <a:r>
              <a:rPr lang="ja-JP" altLang="en-US" dirty="0" smtClean="0">
                <a:latin typeface="Consolas"/>
                <a:cs typeface="Consolas"/>
              </a:rPr>
              <a:t>サプライヤ</a:t>
            </a:r>
            <a:r>
              <a:rPr lang="en-US" altLang="ja-JP" dirty="0" smtClean="0">
                <a:latin typeface="Consolas"/>
                <a:cs typeface="Consolas"/>
              </a:rPr>
              <a:t> 100</a:t>
            </a:r>
            <a:r>
              <a:rPr lang="ja-JP" altLang="en-US" dirty="0" smtClean="0">
                <a:latin typeface="Consolas"/>
                <a:cs typeface="Consolas"/>
              </a:rPr>
              <a:t>社</a:t>
            </a:r>
            <a:endParaRPr lang="en-US" altLang="ja-JP" dirty="0" smtClean="0">
              <a:latin typeface="Consolas"/>
              <a:cs typeface="Consolas"/>
            </a:endParaRPr>
          </a:p>
          <a:p>
            <a:pPr lvl="2"/>
            <a:r>
              <a:rPr lang="ja-JP" altLang="en-US" dirty="0" smtClean="0">
                <a:latin typeface="Consolas"/>
                <a:cs typeface="Consolas"/>
              </a:rPr>
              <a:t>出荷</a:t>
            </a:r>
            <a:r>
              <a:rPr lang="en-US" altLang="ja-JP" dirty="0" smtClean="0">
                <a:latin typeface="Consolas"/>
                <a:cs typeface="Consolas"/>
              </a:rPr>
              <a:t> 100</a:t>
            </a:r>
            <a:r>
              <a:rPr lang="ja-JP" altLang="en-US" dirty="0" smtClean="0">
                <a:latin typeface="Consolas"/>
                <a:cs typeface="Consolas"/>
              </a:rPr>
              <a:t>万件</a:t>
            </a:r>
            <a:endParaRPr lang="en-US" altLang="ja-JP" dirty="0" smtClean="0">
              <a:latin typeface="Consolas"/>
              <a:cs typeface="Consolas"/>
            </a:endParaRPr>
          </a:p>
          <a:p>
            <a:pPr lvl="2"/>
            <a:r>
              <a:rPr lang="en-US" altLang="ja-JP" dirty="0" smtClean="0">
                <a:latin typeface="Consolas"/>
                <a:cs typeface="Consolas"/>
              </a:rPr>
              <a:t>P2</a:t>
            </a:r>
            <a:r>
              <a:rPr lang="ja-JP" altLang="en-US" dirty="0" smtClean="0">
                <a:latin typeface="Consolas"/>
                <a:cs typeface="Consolas"/>
              </a:rPr>
              <a:t>の出荷</a:t>
            </a:r>
            <a:r>
              <a:rPr lang="en-US" altLang="ja-JP" dirty="0" smtClean="0">
                <a:latin typeface="Consolas"/>
                <a:cs typeface="Consolas"/>
              </a:rPr>
              <a:t> 500</a:t>
            </a:r>
            <a:r>
              <a:rPr lang="ja-JP" altLang="en-US" dirty="0" smtClean="0">
                <a:latin typeface="Consolas"/>
                <a:cs typeface="Consolas"/>
              </a:rPr>
              <a:t>件</a:t>
            </a:r>
            <a:endParaRPr kumimoji="1" lang="en-US" altLang="ja-JP" dirty="0" smtClean="0">
              <a:latin typeface="Consolas"/>
              <a:cs typeface="Consolas"/>
            </a:endParaRPr>
          </a:p>
        </p:txBody>
      </p:sp>
    </p:spTree>
    <p:extLst>
      <p:ext uri="{BB962C8B-B14F-4D97-AF65-F5344CB8AC3E}">
        <p14:creationId xmlns:p14="http://schemas.microsoft.com/office/powerpoint/2010/main" val="3770644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5.6. </a:t>
            </a:r>
            <a:r>
              <a:rPr kumimoji="1" lang="ja-JP" altLang="en-US" dirty="0" smtClean="0"/>
              <a:t>式の変換</a:t>
            </a:r>
            <a:endParaRPr kumimoji="1" lang="ja-JP" altLang="en-US" dirty="0"/>
          </a:p>
        </p:txBody>
      </p:sp>
      <p:sp>
        <p:nvSpPr>
          <p:cNvPr id="3" name="コンテンツ プレースホルダー 2"/>
          <p:cNvSpPr>
            <a:spLocks noGrp="1"/>
          </p:cNvSpPr>
          <p:nvPr>
            <p:ph idx="1"/>
          </p:nvPr>
        </p:nvSpPr>
        <p:spPr/>
        <p:txBody>
          <a:bodyPr/>
          <a:lstStyle/>
          <a:p>
            <a:r>
              <a:rPr lang="ja-JP" altLang="en-US" dirty="0"/>
              <a:t>愚直に評価した</a:t>
            </a:r>
            <a:r>
              <a:rPr lang="ja-JP" altLang="en-US" dirty="0" smtClean="0"/>
              <a:t>場合の</a:t>
            </a:r>
            <a:r>
              <a:rPr kumimoji="1" lang="en-US" altLang="ja-JP" dirty="0" smtClean="0"/>
              <a:t> </a:t>
            </a:r>
            <a:r>
              <a:rPr lang="en-US" altLang="ja-JP" dirty="0"/>
              <a:t>I/O</a:t>
            </a:r>
            <a:r>
              <a:rPr kumimoji="1" lang="ja-JP" altLang="en-US" dirty="0" smtClean="0"/>
              <a:t>コスト</a:t>
            </a:r>
            <a:r>
              <a:rPr kumimoji="1" lang="en-US" altLang="ja-JP" dirty="0" smtClean="0"/>
              <a:t> (102,000,100</a:t>
            </a:r>
            <a:r>
              <a:rPr kumimoji="1" lang="ja-JP" altLang="en-US" dirty="0" smtClean="0"/>
              <a:t>回</a:t>
            </a:r>
            <a:r>
              <a:rPr kumimoji="1" lang="en-US" altLang="ja-JP" dirty="0" smtClean="0"/>
              <a:t>)</a:t>
            </a:r>
          </a:p>
          <a:p>
            <a:pPr lvl="1"/>
            <a:r>
              <a:rPr lang="en-US" altLang="ja-JP" dirty="0" smtClean="0"/>
              <a:t>S</a:t>
            </a:r>
            <a:r>
              <a:rPr lang="ja-JP" altLang="en-US" dirty="0" smtClean="0"/>
              <a:t>からの</a:t>
            </a:r>
            <a:r>
              <a:rPr lang="en-US" altLang="ja-JP" dirty="0" smtClean="0"/>
              <a:t>100</a:t>
            </a:r>
            <a:r>
              <a:rPr lang="ja-JP" altLang="en-US" dirty="0" smtClean="0"/>
              <a:t>回</a:t>
            </a:r>
            <a:r>
              <a:rPr lang="en-US" altLang="ja-JP" dirty="0" smtClean="0"/>
              <a:t> x SP</a:t>
            </a:r>
            <a:r>
              <a:rPr lang="ja-JP" altLang="en-US" dirty="0" smtClean="0"/>
              <a:t>からの</a:t>
            </a:r>
            <a:r>
              <a:rPr lang="en-US" altLang="ja-JP" dirty="0" smtClean="0"/>
              <a:t>100</a:t>
            </a:r>
            <a:r>
              <a:rPr lang="ja-JP" altLang="en-US" dirty="0" smtClean="0"/>
              <a:t>万回のタプル読出し</a:t>
            </a:r>
            <a:endParaRPr lang="en-US" altLang="ja-JP" dirty="0" smtClean="0"/>
          </a:p>
          <a:p>
            <a:pPr lvl="1"/>
            <a:r>
              <a:rPr lang="ja-JP" altLang="en-US" dirty="0" smtClean="0"/>
              <a:t>結合した中間結果である</a:t>
            </a:r>
            <a:r>
              <a:rPr lang="en-US" altLang="ja-JP" dirty="0" smtClean="0"/>
              <a:t>100</a:t>
            </a:r>
            <a:r>
              <a:rPr lang="ja-JP" altLang="en-US" dirty="0" smtClean="0"/>
              <a:t>万タプルをディスクに書込み</a:t>
            </a:r>
            <a:endParaRPr lang="en-US" altLang="ja-JP" dirty="0" smtClean="0"/>
          </a:p>
          <a:p>
            <a:pPr lvl="1"/>
            <a:r>
              <a:rPr lang="en-US" altLang="ja-JP" dirty="0" smtClean="0"/>
              <a:t>100</a:t>
            </a:r>
            <a:r>
              <a:rPr lang="ja-JP" altLang="en-US" dirty="0" smtClean="0"/>
              <a:t>万タプルを読み出しつつ、</a:t>
            </a:r>
            <a:r>
              <a:rPr lang="en-US" altLang="ja-JP" dirty="0" smtClean="0"/>
              <a:t>P2 </a:t>
            </a:r>
            <a:r>
              <a:rPr lang="ja-JP" altLang="en-US" dirty="0" smtClean="0"/>
              <a:t>である</a:t>
            </a:r>
            <a:r>
              <a:rPr lang="en-US" altLang="ja-JP" dirty="0" smtClean="0"/>
              <a:t> 500 </a:t>
            </a:r>
            <a:r>
              <a:rPr lang="ja-JP" altLang="en-US" dirty="0" smtClean="0"/>
              <a:t>タプルを選択してメモリに保持</a:t>
            </a:r>
            <a:endParaRPr lang="en-US" altLang="ja-JP" dirty="0" smtClean="0"/>
          </a:p>
          <a:p>
            <a:pPr lvl="1"/>
            <a:r>
              <a:rPr lang="ja-JP" altLang="en-US" dirty="0" smtClean="0"/>
              <a:t>メモリ上の</a:t>
            </a:r>
            <a:r>
              <a:rPr lang="en-US" altLang="ja-JP" dirty="0" smtClean="0"/>
              <a:t> 500</a:t>
            </a:r>
            <a:r>
              <a:rPr lang="ja-JP" altLang="en-US" dirty="0" smtClean="0"/>
              <a:t>タプルを射影</a:t>
            </a:r>
            <a:endParaRPr lang="en-US" altLang="ja-JP" dirty="0" smtClean="0"/>
          </a:p>
          <a:p>
            <a:r>
              <a:rPr lang="ja-JP" altLang="en-US" dirty="0"/>
              <a:t>変形した</a:t>
            </a:r>
            <a:r>
              <a:rPr lang="ja-JP" altLang="en-US" dirty="0" smtClean="0"/>
              <a:t>同等な式</a:t>
            </a:r>
            <a:r>
              <a:rPr lang="ja-JP" altLang="en-US" dirty="0"/>
              <a:t>の</a:t>
            </a:r>
            <a:r>
              <a:rPr lang="ja-JP" altLang="en-US" dirty="0" smtClean="0"/>
              <a:t>評価での</a:t>
            </a:r>
            <a:r>
              <a:rPr lang="en-US" altLang="ja-JP" dirty="0" smtClean="0"/>
              <a:t> I/O</a:t>
            </a:r>
            <a:r>
              <a:rPr lang="ja-JP" altLang="en-US" dirty="0" smtClean="0"/>
              <a:t>コスト</a:t>
            </a:r>
            <a:r>
              <a:rPr lang="en-US" altLang="ja-JP" dirty="0" smtClean="0"/>
              <a:t> (1,000,100</a:t>
            </a:r>
            <a:r>
              <a:rPr lang="ja-JP" altLang="en-US" dirty="0" smtClean="0"/>
              <a:t>回</a:t>
            </a:r>
            <a:r>
              <a:rPr lang="en-US" altLang="ja-JP" dirty="0" smtClean="0"/>
              <a:t>)</a:t>
            </a:r>
            <a:br>
              <a:rPr lang="en-US" altLang="ja-JP" dirty="0" smtClean="0"/>
            </a:br>
            <a:r>
              <a:rPr lang="en-US" altLang="ja-JP" dirty="0" smtClean="0"/>
              <a:t> 	</a:t>
            </a:r>
            <a:r>
              <a:rPr lang="en-US" altLang="ja-JP" dirty="0" smtClean="0">
                <a:latin typeface="Consolas"/>
                <a:cs typeface="Consolas"/>
              </a:rPr>
              <a:t> S join (SP where PNO = PNO(‘P2’))</a:t>
            </a:r>
            <a:endParaRPr kumimoji="1" lang="en-US" altLang="ja-JP" dirty="0" smtClean="0">
              <a:latin typeface="Consolas"/>
              <a:cs typeface="Consolas"/>
            </a:endParaRPr>
          </a:p>
          <a:p>
            <a:pPr lvl="1"/>
            <a:r>
              <a:rPr lang="en-US" altLang="ja-JP" dirty="0" smtClean="0"/>
              <a:t>SP</a:t>
            </a:r>
            <a:r>
              <a:rPr lang="ja-JP" altLang="en-US" dirty="0" smtClean="0"/>
              <a:t>から</a:t>
            </a:r>
            <a:r>
              <a:rPr lang="en-US" altLang="ja-JP" dirty="0" smtClean="0"/>
              <a:t>100</a:t>
            </a:r>
            <a:r>
              <a:rPr lang="ja-JP" altLang="en-US" dirty="0" smtClean="0"/>
              <a:t>万タプルを読み出しつつ、</a:t>
            </a:r>
            <a:r>
              <a:rPr lang="en-US" altLang="ja-JP" dirty="0" smtClean="0"/>
              <a:t>P2 </a:t>
            </a:r>
            <a:r>
              <a:rPr lang="ja-JP" altLang="en-US" dirty="0" smtClean="0"/>
              <a:t>である</a:t>
            </a:r>
            <a:r>
              <a:rPr lang="en-US" altLang="ja-JP" dirty="0"/>
              <a:t> </a:t>
            </a:r>
            <a:r>
              <a:rPr lang="en-US" altLang="ja-JP" dirty="0" smtClean="0"/>
              <a:t>500</a:t>
            </a:r>
            <a:r>
              <a:rPr lang="ja-JP" altLang="en-US" dirty="0" smtClean="0"/>
              <a:t>タプルを選択してメモリに保持</a:t>
            </a:r>
            <a:endParaRPr lang="en-US" altLang="ja-JP" dirty="0" smtClean="0"/>
          </a:p>
          <a:p>
            <a:pPr lvl="1"/>
            <a:r>
              <a:rPr kumimoji="1" lang="en-US" altLang="ja-JP" dirty="0" smtClean="0"/>
              <a:t>S</a:t>
            </a:r>
            <a:r>
              <a:rPr kumimoji="1" lang="ja-JP" altLang="en-US" dirty="0" smtClean="0"/>
              <a:t>から</a:t>
            </a:r>
            <a:r>
              <a:rPr kumimoji="1" lang="en-US" altLang="ja-JP" dirty="0" smtClean="0"/>
              <a:t>100</a:t>
            </a:r>
            <a:r>
              <a:rPr kumimoji="1" lang="ja-JP" altLang="en-US" dirty="0" smtClean="0"/>
              <a:t>回のタプル読出しをして</a:t>
            </a:r>
            <a:r>
              <a:rPr lang="ja-JP" altLang="en-US" dirty="0" smtClean="0"/>
              <a:t>結合し、</a:t>
            </a:r>
            <a:r>
              <a:rPr kumimoji="1" lang="ja-JP" altLang="en-US" dirty="0" smtClean="0"/>
              <a:t>メモリに保持</a:t>
            </a:r>
            <a:endParaRPr kumimoji="1" lang="en-US" altLang="ja-JP" dirty="0" smtClean="0"/>
          </a:p>
          <a:p>
            <a:pPr lvl="1"/>
            <a:r>
              <a:rPr lang="ja-JP" altLang="en-US" dirty="0" smtClean="0"/>
              <a:t>メモリ上の</a:t>
            </a:r>
            <a:r>
              <a:rPr lang="en-US" altLang="ja-JP" dirty="0" smtClean="0"/>
              <a:t> 500</a:t>
            </a:r>
            <a:r>
              <a:rPr lang="ja-JP" altLang="en-US" dirty="0" smtClean="0"/>
              <a:t>タプルを射影</a:t>
            </a:r>
            <a:endParaRPr kumimoji="1" lang="ja-JP" altLang="en-US" dirty="0"/>
          </a:p>
        </p:txBody>
      </p:sp>
    </p:spTree>
    <p:extLst>
      <p:ext uri="{BB962C8B-B14F-4D97-AF65-F5344CB8AC3E}">
        <p14:creationId xmlns:p14="http://schemas.microsoft.com/office/powerpoint/2010/main" val="3359423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5.6. </a:t>
            </a:r>
            <a:r>
              <a:rPr kumimoji="1" lang="ja-JP" altLang="en-US" dirty="0" smtClean="0"/>
              <a:t>式の変換</a:t>
            </a:r>
            <a:endParaRPr kumimoji="1" lang="ja-JP" altLang="en-US" dirty="0"/>
          </a:p>
        </p:txBody>
      </p:sp>
      <p:sp>
        <p:nvSpPr>
          <p:cNvPr id="3" name="コンテンツ プレースホルダー 2"/>
          <p:cNvSpPr>
            <a:spLocks noGrp="1"/>
          </p:cNvSpPr>
          <p:nvPr>
            <p:ph idx="1"/>
          </p:nvPr>
        </p:nvSpPr>
        <p:spPr>
          <a:xfrm>
            <a:off x="323850" y="1172105"/>
            <a:ext cx="8877300" cy="5480050"/>
          </a:xfrm>
        </p:spPr>
        <p:txBody>
          <a:bodyPr/>
          <a:lstStyle/>
          <a:p>
            <a:r>
              <a:rPr kumimoji="1" lang="ja-JP" altLang="en-US" dirty="0" smtClean="0"/>
              <a:t>制限の分配</a:t>
            </a:r>
            <a:endParaRPr lang="en-US" altLang="ja-JP" dirty="0"/>
          </a:p>
          <a:p>
            <a:pPr lvl="1"/>
            <a:r>
              <a:rPr lang="en-US" altLang="ja-JP" dirty="0" err="1" smtClean="0"/>
              <a:t>σ</a:t>
            </a:r>
            <a:r>
              <a:rPr lang="en-US" altLang="ja-JP" baseline="-25000" dirty="0" err="1" smtClean="0"/>
              <a:t>θ</a:t>
            </a:r>
            <a:r>
              <a:rPr lang="en-US" altLang="ja-JP" dirty="0" smtClean="0"/>
              <a:t>(</a:t>
            </a:r>
            <a:r>
              <a:rPr lang="en-US" altLang="ja-JP" dirty="0"/>
              <a:t>R ∩ S) = </a:t>
            </a:r>
            <a:r>
              <a:rPr lang="en-US" altLang="ja-JP" dirty="0" err="1" smtClean="0"/>
              <a:t>σ</a:t>
            </a:r>
            <a:r>
              <a:rPr lang="en-US" altLang="ja-JP" baseline="-25000" dirty="0" err="1" smtClean="0"/>
              <a:t>θ</a:t>
            </a:r>
            <a:r>
              <a:rPr lang="en-US" altLang="ja-JP" dirty="0" smtClean="0"/>
              <a:t>(</a:t>
            </a:r>
            <a:r>
              <a:rPr lang="en-US" altLang="ja-JP" dirty="0"/>
              <a:t>R) ∩ </a:t>
            </a:r>
            <a:r>
              <a:rPr lang="en-US" altLang="ja-JP" dirty="0" err="1" smtClean="0"/>
              <a:t>σ</a:t>
            </a:r>
            <a:r>
              <a:rPr lang="en-US" altLang="ja-JP" baseline="-25000" dirty="0" err="1" smtClean="0"/>
              <a:t>θ</a:t>
            </a:r>
            <a:r>
              <a:rPr lang="en-US" altLang="ja-JP" dirty="0" smtClean="0"/>
              <a:t>(</a:t>
            </a:r>
            <a:r>
              <a:rPr lang="en-US" altLang="ja-JP" dirty="0"/>
              <a:t>S)</a:t>
            </a:r>
          </a:p>
          <a:p>
            <a:pPr lvl="1"/>
            <a:r>
              <a:rPr lang="en-US" altLang="ja-JP" dirty="0" err="1" smtClean="0"/>
              <a:t>σ</a:t>
            </a:r>
            <a:r>
              <a:rPr lang="en-US" altLang="ja-JP" baseline="-25000" dirty="0" err="1" smtClean="0"/>
              <a:t>θ</a:t>
            </a:r>
            <a:r>
              <a:rPr lang="en-US" altLang="ja-JP" dirty="0" smtClean="0"/>
              <a:t>(R</a:t>
            </a:r>
            <a:r>
              <a:rPr lang="en-US" altLang="ja-JP" dirty="0"/>
              <a:t> </a:t>
            </a:r>
            <a:r>
              <a:rPr lang="en-US" altLang="ja-JP" dirty="0" smtClean="0"/>
              <a:t>∪ S</a:t>
            </a:r>
            <a:r>
              <a:rPr lang="en-US" altLang="ja-JP" dirty="0"/>
              <a:t>) = </a:t>
            </a:r>
            <a:r>
              <a:rPr lang="en-US" altLang="ja-JP" dirty="0" err="1" smtClean="0"/>
              <a:t>σ</a:t>
            </a:r>
            <a:r>
              <a:rPr lang="en-US" altLang="ja-JP" baseline="-25000" dirty="0" err="1" smtClean="0"/>
              <a:t>θ</a:t>
            </a:r>
            <a:r>
              <a:rPr lang="en-US" altLang="ja-JP" dirty="0" smtClean="0"/>
              <a:t>(</a:t>
            </a:r>
            <a:r>
              <a:rPr lang="en-US" altLang="ja-JP" dirty="0"/>
              <a:t>R) ∪</a:t>
            </a:r>
            <a:r>
              <a:rPr lang="en-US" altLang="ja-JP" dirty="0" smtClean="0"/>
              <a:t> </a:t>
            </a:r>
            <a:r>
              <a:rPr lang="en-US" altLang="ja-JP" dirty="0" err="1" smtClean="0"/>
              <a:t>σ</a:t>
            </a:r>
            <a:r>
              <a:rPr lang="en-US" altLang="ja-JP" baseline="-25000" dirty="0" err="1" smtClean="0"/>
              <a:t>θ</a:t>
            </a:r>
            <a:r>
              <a:rPr lang="en-US" altLang="ja-JP" dirty="0" smtClean="0"/>
              <a:t>(</a:t>
            </a:r>
            <a:r>
              <a:rPr lang="en-US" altLang="ja-JP" dirty="0"/>
              <a:t>S</a:t>
            </a:r>
            <a:r>
              <a:rPr lang="en-US" altLang="ja-JP" dirty="0" smtClean="0"/>
              <a:t>)</a:t>
            </a:r>
            <a:endParaRPr lang="en-US" altLang="ja-JP" dirty="0"/>
          </a:p>
          <a:p>
            <a:pPr lvl="1"/>
            <a:r>
              <a:rPr lang="en-US" altLang="ja-JP" dirty="0" err="1" smtClean="0"/>
              <a:t>σ</a:t>
            </a:r>
            <a:r>
              <a:rPr lang="en-US" altLang="ja-JP" baseline="-25000" dirty="0" err="1" smtClean="0"/>
              <a:t>θ</a:t>
            </a:r>
            <a:r>
              <a:rPr lang="en-US" altLang="ja-JP" dirty="0" smtClean="0"/>
              <a:t>(</a:t>
            </a:r>
            <a:r>
              <a:rPr lang="en-US" altLang="ja-JP" dirty="0"/>
              <a:t>R </a:t>
            </a:r>
            <a:r>
              <a:rPr lang="en-US" altLang="ja-JP" dirty="0" smtClean="0"/>
              <a:t>- </a:t>
            </a:r>
            <a:r>
              <a:rPr lang="en-US" altLang="ja-JP" dirty="0"/>
              <a:t>S) = </a:t>
            </a:r>
            <a:r>
              <a:rPr lang="en-US" altLang="ja-JP" dirty="0" err="1" smtClean="0"/>
              <a:t>σ</a:t>
            </a:r>
            <a:r>
              <a:rPr lang="en-US" altLang="ja-JP" baseline="-25000" dirty="0" err="1" smtClean="0"/>
              <a:t>θ</a:t>
            </a:r>
            <a:r>
              <a:rPr lang="en-US" altLang="ja-JP" dirty="0" smtClean="0"/>
              <a:t>(</a:t>
            </a:r>
            <a:r>
              <a:rPr lang="en-US" altLang="ja-JP" dirty="0"/>
              <a:t>R) </a:t>
            </a:r>
            <a:r>
              <a:rPr lang="en-US" altLang="ja-JP" dirty="0" smtClean="0"/>
              <a:t>- </a:t>
            </a:r>
            <a:r>
              <a:rPr lang="en-US" altLang="ja-JP" dirty="0" err="1" smtClean="0"/>
              <a:t>σ</a:t>
            </a:r>
            <a:r>
              <a:rPr lang="en-US" altLang="ja-JP" baseline="-25000" dirty="0" err="1" smtClean="0"/>
              <a:t>θ</a:t>
            </a:r>
            <a:r>
              <a:rPr lang="en-US" altLang="ja-JP" dirty="0" smtClean="0"/>
              <a:t>(</a:t>
            </a:r>
            <a:r>
              <a:rPr lang="en-US" altLang="ja-JP" dirty="0"/>
              <a:t>S</a:t>
            </a:r>
            <a:r>
              <a:rPr lang="en-US" altLang="ja-JP" dirty="0" smtClean="0"/>
              <a:t>)</a:t>
            </a:r>
          </a:p>
          <a:p>
            <a:pPr lvl="1"/>
            <a:r>
              <a:rPr lang="en-US" altLang="ja-JP" dirty="0" err="1" smtClean="0"/>
              <a:t>σ</a:t>
            </a:r>
            <a:r>
              <a:rPr lang="en-US" altLang="ja-JP" baseline="-25000" dirty="0" err="1" smtClean="0"/>
              <a:t>θ</a:t>
            </a:r>
            <a:r>
              <a:rPr lang="en-US" altLang="ja-JP" dirty="0" smtClean="0"/>
              <a:t>(</a:t>
            </a:r>
            <a:r>
              <a:rPr lang="en-US" altLang="ja-JP" dirty="0"/>
              <a:t>R    S) = </a:t>
            </a:r>
            <a:r>
              <a:rPr lang="en-US" altLang="ja-JP" dirty="0" smtClean="0"/>
              <a:t>R    </a:t>
            </a:r>
            <a:r>
              <a:rPr lang="en-US" altLang="ja-JP" dirty="0" err="1"/>
              <a:t>σ</a:t>
            </a:r>
            <a:r>
              <a:rPr lang="en-US" altLang="ja-JP" dirty="0"/>
              <a:t>(S</a:t>
            </a:r>
            <a:r>
              <a:rPr lang="en-US" altLang="ja-JP" dirty="0" smtClean="0"/>
              <a:t>)  where </a:t>
            </a:r>
            <a:r>
              <a:rPr lang="en-US" altLang="ja-JP" dirty="0" err="1" smtClean="0"/>
              <a:t>θ</a:t>
            </a:r>
            <a:r>
              <a:rPr lang="ja-JP" altLang="en-US" dirty="0" smtClean="0"/>
              <a:t>は</a:t>
            </a:r>
            <a:r>
              <a:rPr lang="en-US" altLang="ja-JP" dirty="0" smtClean="0"/>
              <a:t>S</a:t>
            </a:r>
            <a:r>
              <a:rPr lang="ja-JP" altLang="en-US" dirty="0" smtClean="0"/>
              <a:t>上でのみ評価可能</a:t>
            </a:r>
            <a:endParaRPr lang="en-US" altLang="ja-JP" dirty="0" smtClean="0"/>
          </a:p>
          <a:p>
            <a:endParaRPr lang="en-US" altLang="ja-JP" dirty="0" smtClean="0"/>
          </a:p>
          <a:p>
            <a:r>
              <a:rPr lang="ja-JP" altLang="en-US" dirty="0" smtClean="0"/>
              <a:t>射影の分配</a:t>
            </a:r>
            <a:endParaRPr lang="en-US" altLang="ja-JP" dirty="0" smtClean="0"/>
          </a:p>
          <a:p>
            <a:pPr lvl="1"/>
            <a:r>
              <a:rPr lang="en-US" altLang="ja-JP" dirty="0" smtClean="0"/>
              <a:t>π</a:t>
            </a:r>
            <a:r>
              <a:rPr lang="en-US" altLang="ja-JP" baseline="-25000" dirty="0" smtClean="0"/>
              <a:t>X</a:t>
            </a:r>
            <a:r>
              <a:rPr lang="en-US" altLang="ja-JP" dirty="0" smtClean="0"/>
              <a:t>(</a:t>
            </a:r>
            <a:r>
              <a:rPr lang="en-US" altLang="ja-JP" dirty="0"/>
              <a:t>R ∩ S) = </a:t>
            </a:r>
            <a:r>
              <a:rPr lang="en-US" altLang="ja-JP" dirty="0" smtClean="0"/>
              <a:t>π</a:t>
            </a:r>
            <a:r>
              <a:rPr lang="en-US" altLang="ja-JP" baseline="-25000" dirty="0" smtClean="0"/>
              <a:t>X</a:t>
            </a:r>
            <a:r>
              <a:rPr lang="en-US" altLang="ja-JP" dirty="0" smtClean="0"/>
              <a:t>(</a:t>
            </a:r>
            <a:r>
              <a:rPr lang="en-US" altLang="ja-JP" dirty="0"/>
              <a:t>R) ∩ </a:t>
            </a:r>
            <a:r>
              <a:rPr lang="en-US" altLang="ja-JP" dirty="0" smtClean="0"/>
              <a:t>π</a:t>
            </a:r>
            <a:r>
              <a:rPr lang="en-US" altLang="ja-JP" baseline="-25000" dirty="0" smtClean="0"/>
              <a:t>X</a:t>
            </a:r>
            <a:r>
              <a:rPr lang="en-US" altLang="ja-JP" dirty="0" smtClean="0"/>
              <a:t>(</a:t>
            </a:r>
            <a:r>
              <a:rPr lang="en-US" altLang="ja-JP" dirty="0"/>
              <a:t>S)</a:t>
            </a:r>
          </a:p>
          <a:p>
            <a:pPr lvl="1"/>
            <a:r>
              <a:rPr lang="en-US" altLang="ja-JP" dirty="0"/>
              <a:t>π</a:t>
            </a:r>
            <a:r>
              <a:rPr lang="en-US" altLang="ja-JP" baseline="-25000" dirty="0"/>
              <a:t>X</a:t>
            </a:r>
            <a:r>
              <a:rPr lang="en-US" altLang="ja-JP" dirty="0" smtClean="0"/>
              <a:t>(</a:t>
            </a:r>
            <a:r>
              <a:rPr lang="en-US" altLang="ja-JP" dirty="0"/>
              <a:t>R ∪ S) = </a:t>
            </a:r>
            <a:r>
              <a:rPr lang="en-US" altLang="ja-JP" dirty="0" smtClean="0"/>
              <a:t>π</a:t>
            </a:r>
            <a:r>
              <a:rPr lang="en-US" altLang="ja-JP" baseline="-25000" dirty="0" smtClean="0"/>
              <a:t>X</a:t>
            </a:r>
            <a:r>
              <a:rPr lang="en-US" altLang="ja-JP" dirty="0" smtClean="0"/>
              <a:t>(</a:t>
            </a:r>
            <a:r>
              <a:rPr lang="en-US" altLang="ja-JP" dirty="0"/>
              <a:t>R) ∪ </a:t>
            </a:r>
            <a:r>
              <a:rPr lang="en-US" altLang="ja-JP" dirty="0" smtClean="0"/>
              <a:t>π</a:t>
            </a:r>
            <a:r>
              <a:rPr lang="en-US" altLang="ja-JP" baseline="-25000" dirty="0" smtClean="0"/>
              <a:t>X</a:t>
            </a:r>
            <a:r>
              <a:rPr lang="en-US" altLang="ja-JP" dirty="0" smtClean="0"/>
              <a:t>(</a:t>
            </a:r>
            <a:r>
              <a:rPr lang="en-US" altLang="ja-JP" dirty="0"/>
              <a:t>S</a:t>
            </a:r>
            <a:r>
              <a:rPr lang="en-US" altLang="ja-JP" dirty="0" smtClean="0"/>
              <a:t>)</a:t>
            </a:r>
          </a:p>
          <a:p>
            <a:pPr lvl="1"/>
            <a:r>
              <a:rPr lang="en-US" altLang="ja-JP" dirty="0" smtClean="0"/>
              <a:t>π</a:t>
            </a:r>
            <a:r>
              <a:rPr lang="en-US" altLang="ja-JP" baseline="-25000" dirty="0" smtClean="0"/>
              <a:t>X</a:t>
            </a:r>
            <a:r>
              <a:rPr lang="en-US" altLang="ja-JP" dirty="0" smtClean="0"/>
              <a:t>(R    S) = π</a:t>
            </a:r>
            <a:r>
              <a:rPr lang="en-US" altLang="ja-JP" baseline="-25000" dirty="0" smtClean="0"/>
              <a:t>X</a:t>
            </a:r>
            <a:r>
              <a:rPr lang="en-US" altLang="ja-JP" dirty="0" smtClean="0"/>
              <a:t>(R)    π</a:t>
            </a:r>
            <a:r>
              <a:rPr lang="en-US" altLang="ja-JP" baseline="-25000" dirty="0" smtClean="0"/>
              <a:t>X</a:t>
            </a:r>
            <a:r>
              <a:rPr lang="en-US" altLang="ja-JP" dirty="0" smtClean="0"/>
              <a:t>(S)  where X ⊆ </a:t>
            </a:r>
            <a:r>
              <a:rPr lang="ja-JP" altLang="en-US" dirty="0" smtClean="0"/>
              <a:t>結合属性集合</a:t>
            </a:r>
            <a:endParaRPr lang="en-US" altLang="ja-JP" dirty="0" smtClean="0"/>
          </a:p>
          <a:p>
            <a:endParaRPr lang="en-US" altLang="ja-JP" dirty="0" smtClean="0"/>
          </a:p>
          <a:p>
            <a:r>
              <a:rPr lang="en-US" altLang="ja-JP" dirty="0" smtClean="0"/>
              <a:t>→ </a:t>
            </a:r>
            <a:r>
              <a:rPr lang="ja-JP" altLang="en-US" dirty="0" smtClean="0"/>
              <a:t>データ量を削減できる演算を先に適用可能</a:t>
            </a:r>
            <a:r>
              <a:rPr lang="en-US" altLang="ja-JP" dirty="0" smtClean="0"/>
              <a:t> </a:t>
            </a:r>
          </a:p>
        </p:txBody>
      </p:sp>
      <p:grpSp>
        <p:nvGrpSpPr>
          <p:cNvPr id="4" name="Group 4"/>
          <p:cNvGrpSpPr>
            <a:grpSpLocks/>
          </p:cNvGrpSpPr>
          <p:nvPr/>
        </p:nvGrpSpPr>
        <p:grpSpPr bwMode="auto">
          <a:xfrm rot="-5400000">
            <a:off x="1884984" y="3097585"/>
            <a:ext cx="200555" cy="233192"/>
            <a:chOff x="622" y="2957"/>
            <a:chExt cx="412" cy="408"/>
          </a:xfrm>
        </p:grpSpPr>
        <p:sp>
          <p:nvSpPr>
            <p:cNvPr id="5" name="AutoShape 5"/>
            <p:cNvSpPr>
              <a:spLocks noChangeArrowheads="1"/>
            </p:cNvSpPr>
            <p:nvPr/>
          </p:nvSpPr>
          <p:spPr bwMode="auto">
            <a:xfrm flipV="1">
              <a:off x="622" y="2957"/>
              <a:ext cx="412" cy="199"/>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349" tIns="44175" rIns="88349" bIns="44175" anchor="ctr"/>
            <a:lstStyle/>
            <a:p>
              <a:endParaRPr lang="ja-JP" altLang="en-US"/>
            </a:p>
          </p:txBody>
        </p:sp>
        <p:sp>
          <p:nvSpPr>
            <p:cNvPr id="6" name="AutoShape 6"/>
            <p:cNvSpPr>
              <a:spLocks noChangeArrowheads="1"/>
            </p:cNvSpPr>
            <p:nvPr/>
          </p:nvSpPr>
          <p:spPr bwMode="auto">
            <a:xfrm>
              <a:off x="622" y="3166"/>
              <a:ext cx="412" cy="199"/>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349" tIns="44175" rIns="88349" bIns="44175" anchor="ctr"/>
            <a:lstStyle/>
            <a:p>
              <a:endParaRPr lang="ja-JP" altLang="en-US"/>
            </a:p>
          </p:txBody>
        </p:sp>
      </p:grpSp>
      <p:grpSp>
        <p:nvGrpSpPr>
          <p:cNvPr id="7" name="Group 4"/>
          <p:cNvGrpSpPr>
            <a:grpSpLocks/>
          </p:cNvGrpSpPr>
          <p:nvPr/>
        </p:nvGrpSpPr>
        <p:grpSpPr bwMode="auto">
          <a:xfrm rot="-5400000">
            <a:off x="3201546" y="3112401"/>
            <a:ext cx="200555" cy="233191"/>
            <a:chOff x="622" y="2957"/>
            <a:chExt cx="412" cy="408"/>
          </a:xfrm>
        </p:grpSpPr>
        <p:sp>
          <p:nvSpPr>
            <p:cNvPr id="8" name="AutoShape 5"/>
            <p:cNvSpPr>
              <a:spLocks noChangeArrowheads="1"/>
            </p:cNvSpPr>
            <p:nvPr/>
          </p:nvSpPr>
          <p:spPr bwMode="auto">
            <a:xfrm flipV="1">
              <a:off x="622" y="2957"/>
              <a:ext cx="412" cy="199"/>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349" tIns="44175" rIns="88349" bIns="44175" anchor="ctr"/>
            <a:lstStyle/>
            <a:p>
              <a:endParaRPr lang="ja-JP" altLang="en-US"/>
            </a:p>
          </p:txBody>
        </p:sp>
        <p:sp>
          <p:nvSpPr>
            <p:cNvPr id="9" name="AutoShape 6"/>
            <p:cNvSpPr>
              <a:spLocks noChangeArrowheads="1"/>
            </p:cNvSpPr>
            <p:nvPr/>
          </p:nvSpPr>
          <p:spPr bwMode="auto">
            <a:xfrm>
              <a:off x="622" y="3166"/>
              <a:ext cx="412" cy="199"/>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349" tIns="44175" rIns="88349" bIns="44175" anchor="ctr"/>
            <a:lstStyle/>
            <a:p>
              <a:endParaRPr lang="ja-JP" altLang="en-US"/>
            </a:p>
          </p:txBody>
        </p:sp>
      </p:grpSp>
      <p:grpSp>
        <p:nvGrpSpPr>
          <p:cNvPr id="10" name="Group 4"/>
          <p:cNvGrpSpPr>
            <a:grpSpLocks/>
          </p:cNvGrpSpPr>
          <p:nvPr/>
        </p:nvGrpSpPr>
        <p:grpSpPr bwMode="auto">
          <a:xfrm rot="-5400000">
            <a:off x="1937899" y="5341232"/>
            <a:ext cx="200555" cy="233192"/>
            <a:chOff x="622" y="2957"/>
            <a:chExt cx="412" cy="408"/>
          </a:xfrm>
        </p:grpSpPr>
        <p:sp>
          <p:nvSpPr>
            <p:cNvPr id="11" name="AutoShape 5"/>
            <p:cNvSpPr>
              <a:spLocks noChangeArrowheads="1"/>
            </p:cNvSpPr>
            <p:nvPr/>
          </p:nvSpPr>
          <p:spPr bwMode="auto">
            <a:xfrm flipV="1">
              <a:off x="622" y="2957"/>
              <a:ext cx="412" cy="199"/>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349" tIns="44175" rIns="88349" bIns="44175" anchor="ctr"/>
            <a:lstStyle/>
            <a:p>
              <a:endParaRPr lang="ja-JP" altLang="en-US"/>
            </a:p>
          </p:txBody>
        </p:sp>
        <p:sp>
          <p:nvSpPr>
            <p:cNvPr id="12" name="AutoShape 6"/>
            <p:cNvSpPr>
              <a:spLocks noChangeArrowheads="1"/>
            </p:cNvSpPr>
            <p:nvPr/>
          </p:nvSpPr>
          <p:spPr bwMode="auto">
            <a:xfrm>
              <a:off x="622" y="3166"/>
              <a:ext cx="412" cy="199"/>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349" tIns="44175" rIns="88349" bIns="44175" anchor="ctr"/>
            <a:lstStyle/>
            <a:p>
              <a:endParaRPr lang="ja-JP" altLang="en-US"/>
            </a:p>
          </p:txBody>
        </p:sp>
      </p:grpSp>
      <p:grpSp>
        <p:nvGrpSpPr>
          <p:cNvPr id="13" name="Group 4"/>
          <p:cNvGrpSpPr>
            <a:grpSpLocks/>
          </p:cNvGrpSpPr>
          <p:nvPr/>
        </p:nvGrpSpPr>
        <p:grpSpPr bwMode="auto">
          <a:xfrm rot="-5400000">
            <a:off x="3815361" y="5345465"/>
            <a:ext cx="200555" cy="233192"/>
            <a:chOff x="622" y="2957"/>
            <a:chExt cx="412" cy="408"/>
          </a:xfrm>
        </p:grpSpPr>
        <p:sp>
          <p:nvSpPr>
            <p:cNvPr id="14" name="AutoShape 5"/>
            <p:cNvSpPr>
              <a:spLocks noChangeArrowheads="1"/>
            </p:cNvSpPr>
            <p:nvPr/>
          </p:nvSpPr>
          <p:spPr bwMode="auto">
            <a:xfrm flipV="1">
              <a:off x="622" y="2957"/>
              <a:ext cx="412" cy="199"/>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349" tIns="44175" rIns="88349" bIns="44175" anchor="ctr"/>
            <a:lstStyle/>
            <a:p>
              <a:endParaRPr lang="ja-JP" altLang="en-US"/>
            </a:p>
          </p:txBody>
        </p:sp>
        <p:sp>
          <p:nvSpPr>
            <p:cNvPr id="15" name="AutoShape 6"/>
            <p:cNvSpPr>
              <a:spLocks noChangeArrowheads="1"/>
            </p:cNvSpPr>
            <p:nvPr/>
          </p:nvSpPr>
          <p:spPr bwMode="auto">
            <a:xfrm>
              <a:off x="622" y="3166"/>
              <a:ext cx="412" cy="199"/>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349" tIns="44175" rIns="88349" bIns="44175" anchor="ctr"/>
            <a:lstStyle/>
            <a:p>
              <a:endParaRPr lang="ja-JP" altLang="en-US"/>
            </a:p>
          </p:txBody>
        </p:sp>
      </p:grpSp>
    </p:spTree>
    <p:extLst>
      <p:ext uri="{BB962C8B-B14F-4D97-AF65-F5344CB8AC3E}">
        <p14:creationId xmlns:p14="http://schemas.microsoft.com/office/powerpoint/2010/main" val="18262150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5.6. </a:t>
            </a:r>
            <a:r>
              <a:rPr kumimoji="1" lang="ja-JP" altLang="en-US" dirty="0" smtClean="0"/>
              <a:t>式の変換</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可換法則</a:t>
            </a:r>
            <a:endParaRPr lang="en-US" altLang="ja-JP" dirty="0" smtClean="0"/>
          </a:p>
          <a:p>
            <a:pPr lvl="1"/>
            <a:r>
              <a:rPr lang="en-US" altLang="ja-JP" dirty="0" smtClean="0"/>
              <a:t>R ∩ S = S ∩ R		for (r ∈ R) { for (s </a:t>
            </a:r>
            <a:r>
              <a:rPr lang="en-US" altLang="ja-JP" dirty="0"/>
              <a:t>∈ S) </a:t>
            </a:r>
            <a:r>
              <a:rPr lang="en-US" altLang="ja-JP" dirty="0" smtClean="0"/>
              <a:t>{ ... } }</a:t>
            </a:r>
          </a:p>
          <a:p>
            <a:pPr lvl="1"/>
            <a:r>
              <a:rPr lang="en-US" altLang="ja-JP" dirty="0" smtClean="0"/>
              <a:t>R ∪ S </a:t>
            </a:r>
            <a:r>
              <a:rPr lang="en-US" altLang="ja-JP" dirty="0"/>
              <a:t>= </a:t>
            </a:r>
            <a:r>
              <a:rPr lang="en-US" altLang="ja-JP" dirty="0" smtClean="0"/>
              <a:t>S </a:t>
            </a:r>
            <a:r>
              <a:rPr lang="en-US" altLang="ja-JP" dirty="0"/>
              <a:t>∪</a:t>
            </a:r>
            <a:r>
              <a:rPr lang="en-US" altLang="ja-JP" dirty="0" smtClean="0"/>
              <a:t> R		</a:t>
            </a:r>
            <a:r>
              <a:rPr lang="en-US" altLang="ja-JP" dirty="0"/>
              <a:t>for </a:t>
            </a:r>
            <a:r>
              <a:rPr lang="en-US" altLang="ja-JP" dirty="0" smtClean="0"/>
              <a:t>(s </a:t>
            </a:r>
            <a:r>
              <a:rPr lang="en-US" altLang="ja-JP" dirty="0"/>
              <a:t>∈ </a:t>
            </a:r>
            <a:r>
              <a:rPr lang="en-US" altLang="ja-JP" dirty="0" smtClean="0"/>
              <a:t>S) </a:t>
            </a:r>
            <a:r>
              <a:rPr lang="en-US" altLang="ja-JP" dirty="0"/>
              <a:t>{ for </a:t>
            </a:r>
            <a:r>
              <a:rPr lang="en-US" altLang="ja-JP" dirty="0" smtClean="0"/>
              <a:t>(r ∈ R) </a:t>
            </a:r>
            <a:r>
              <a:rPr lang="en-US" altLang="ja-JP" dirty="0"/>
              <a:t>{ ... } }</a:t>
            </a:r>
            <a:endParaRPr lang="en-US" altLang="ja-JP" dirty="0" smtClean="0"/>
          </a:p>
          <a:p>
            <a:pPr lvl="1"/>
            <a:r>
              <a:rPr lang="en-US" altLang="ja-JP" dirty="0" smtClean="0"/>
              <a:t>R    S = S     R		</a:t>
            </a:r>
            <a:r>
              <a:rPr lang="ja-JP" altLang="en-US" dirty="0" smtClean="0"/>
              <a:t>の効率が良い方の選択が可能</a:t>
            </a:r>
            <a:endParaRPr lang="en-US" altLang="ja-JP" dirty="0" smtClean="0"/>
          </a:p>
          <a:p>
            <a:endParaRPr lang="en-US" altLang="ja-JP" dirty="0" smtClean="0"/>
          </a:p>
          <a:p>
            <a:r>
              <a:rPr lang="ja-JP" altLang="en-US" dirty="0" smtClean="0"/>
              <a:t>結合法則</a:t>
            </a:r>
            <a:endParaRPr lang="en-US" altLang="ja-JP" dirty="0" smtClean="0"/>
          </a:p>
          <a:p>
            <a:pPr lvl="1"/>
            <a:r>
              <a:rPr lang="en-US" altLang="ja-JP" dirty="0"/>
              <a:t>R ∩ </a:t>
            </a:r>
            <a:r>
              <a:rPr lang="en-US" altLang="ja-JP" dirty="0" smtClean="0"/>
              <a:t>(S ∩ T) </a:t>
            </a:r>
            <a:r>
              <a:rPr lang="en-US" altLang="ja-JP" dirty="0"/>
              <a:t>= </a:t>
            </a:r>
            <a:r>
              <a:rPr lang="en-US" altLang="ja-JP" dirty="0" smtClean="0"/>
              <a:t>(S </a:t>
            </a:r>
            <a:r>
              <a:rPr lang="en-US" altLang="ja-JP" dirty="0"/>
              <a:t>∩ </a:t>
            </a:r>
            <a:r>
              <a:rPr lang="en-US" altLang="ja-JP" dirty="0" smtClean="0"/>
              <a:t>R) ∩ T</a:t>
            </a:r>
          </a:p>
          <a:p>
            <a:pPr lvl="1"/>
            <a:r>
              <a:rPr lang="en-US" altLang="ja-JP" dirty="0" smtClean="0"/>
              <a:t>R </a:t>
            </a:r>
            <a:r>
              <a:rPr lang="en-US" altLang="ja-JP" dirty="0"/>
              <a:t>∪ </a:t>
            </a:r>
            <a:r>
              <a:rPr lang="en-US" altLang="ja-JP" dirty="0" smtClean="0"/>
              <a:t>(S ∪ T) </a:t>
            </a:r>
            <a:r>
              <a:rPr lang="en-US" altLang="ja-JP" dirty="0"/>
              <a:t>= </a:t>
            </a:r>
            <a:r>
              <a:rPr lang="en-US" altLang="ja-JP" dirty="0" smtClean="0"/>
              <a:t>(S </a:t>
            </a:r>
            <a:r>
              <a:rPr lang="en-US" altLang="ja-JP" dirty="0"/>
              <a:t>∪ </a:t>
            </a:r>
            <a:r>
              <a:rPr lang="en-US" altLang="ja-JP" dirty="0" smtClean="0"/>
              <a:t>R) ∪ T</a:t>
            </a:r>
            <a:endParaRPr lang="en-US" altLang="ja-JP" dirty="0"/>
          </a:p>
          <a:p>
            <a:pPr lvl="1"/>
            <a:r>
              <a:rPr lang="en-US" altLang="ja-JP" dirty="0"/>
              <a:t>R    </a:t>
            </a:r>
            <a:r>
              <a:rPr lang="en-US" altLang="ja-JP" dirty="0" smtClean="0"/>
              <a:t>(S    T) = (S    R)    T</a:t>
            </a:r>
          </a:p>
          <a:p>
            <a:pPr lvl="1"/>
            <a:r>
              <a:rPr lang="en-US" altLang="ja-JP" dirty="0" smtClean="0"/>
              <a:t>→ </a:t>
            </a:r>
            <a:r>
              <a:rPr lang="ja-JP" altLang="en-US" dirty="0" smtClean="0"/>
              <a:t>中間データ量が少ない順番で演算可能</a:t>
            </a:r>
            <a:endParaRPr lang="en-US" altLang="ja-JP" dirty="0"/>
          </a:p>
          <a:p>
            <a:pPr lvl="1"/>
            <a:endParaRPr lang="en-US" altLang="ja-JP" dirty="0" smtClean="0"/>
          </a:p>
        </p:txBody>
      </p:sp>
      <p:grpSp>
        <p:nvGrpSpPr>
          <p:cNvPr id="28" name="Group 4"/>
          <p:cNvGrpSpPr>
            <a:grpSpLocks/>
          </p:cNvGrpSpPr>
          <p:nvPr/>
        </p:nvGrpSpPr>
        <p:grpSpPr bwMode="auto">
          <a:xfrm rot="-5400000">
            <a:off x="2640630" y="2657317"/>
            <a:ext cx="200555" cy="233191"/>
            <a:chOff x="622" y="2957"/>
            <a:chExt cx="412" cy="408"/>
          </a:xfrm>
        </p:grpSpPr>
        <p:sp>
          <p:nvSpPr>
            <p:cNvPr id="29" name="AutoShape 5"/>
            <p:cNvSpPr>
              <a:spLocks noChangeArrowheads="1"/>
            </p:cNvSpPr>
            <p:nvPr/>
          </p:nvSpPr>
          <p:spPr bwMode="auto">
            <a:xfrm flipV="1">
              <a:off x="622" y="2957"/>
              <a:ext cx="412" cy="199"/>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349" tIns="44175" rIns="88349" bIns="44175" anchor="ctr"/>
            <a:lstStyle/>
            <a:p>
              <a:endParaRPr lang="ja-JP" altLang="en-US"/>
            </a:p>
          </p:txBody>
        </p:sp>
        <p:sp>
          <p:nvSpPr>
            <p:cNvPr id="30" name="AutoShape 6"/>
            <p:cNvSpPr>
              <a:spLocks noChangeArrowheads="1"/>
            </p:cNvSpPr>
            <p:nvPr/>
          </p:nvSpPr>
          <p:spPr bwMode="auto">
            <a:xfrm>
              <a:off x="622" y="3166"/>
              <a:ext cx="412" cy="199"/>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349" tIns="44175" rIns="88349" bIns="44175" anchor="ctr"/>
            <a:lstStyle/>
            <a:p>
              <a:endParaRPr lang="ja-JP" altLang="en-US"/>
            </a:p>
          </p:txBody>
        </p:sp>
      </p:grpSp>
      <p:grpSp>
        <p:nvGrpSpPr>
          <p:cNvPr id="31" name="Group 4"/>
          <p:cNvGrpSpPr>
            <a:grpSpLocks/>
          </p:cNvGrpSpPr>
          <p:nvPr/>
        </p:nvGrpSpPr>
        <p:grpSpPr bwMode="auto">
          <a:xfrm rot="-5400000">
            <a:off x="1444714" y="2657317"/>
            <a:ext cx="200555" cy="233191"/>
            <a:chOff x="622" y="2957"/>
            <a:chExt cx="412" cy="408"/>
          </a:xfrm>
        </p:grpSpPr>
        <p:sp>
          <p:nvSpPr>
            <p:cNvPr id="32" name="AutoShape 5"/>
            <p:cNvSpPr>
              <a:spLocks noChangeArrowheads="1"/>
            </p:cNvSpPr>
            <p:nvPr/>
          </p:nvSpPr>
          <p:spPr bwMode="auto">
            <a:xfrm flipV="1">
              <a:off x="622" y="2957"/>
              <a:ext cx="412" cy="199"/>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349" tIns="44175" rIns="88349" bIns="44175" anchor="ctr"/>
            <a:lstStyle/>
            <a:p>
              <a:endParaRPr lang="ja-JP" altLang="en-US"/>
            </a:p>
          </p:txBody>
        </p:sp>
        <p:sp>
          <p:nvSpPr>
            <p:cNvPr id="33" name="AutoShape 6"/>
            <p:cNvSpPr>
              <a:spLocks noChangeArrowheads="1"/>
            </p:cNvSpPr>
            <p:nvPr/>
          </p:nvSpPr>
          <p:spPr bwMode="auto">
            <a:xfrm>
              <a:off x="622" y="3166"/>
              <a:ext cx="412" cy="199"/>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349" tIns="44175" rIns="88349" bIns="44175" anchor="ctr"/>
            <a:lstStyle/>
            <a:p>
              <a:endParaRPr lang="ja-JP" altLang="en-US"/>
            </a:p>
          </p:txBody>
        </p:sp>
      </p:grpSp>
      <p:grpSp>
        <p:nvGrpSpPr>
          <p:cNvPr id="34" name="Group 4"/>
          <p:cNvGrpSpPr>
            <a:grpSpLocks/>
          </p:cNvGrpSpPr>
          <p:nvPr/>
        </p:nvGrpSpPr>
        <p:grpSpPr bwMode="auto">
          <a:xfrm rot="-5400000">
            <a:off x="3523279" y="4926375"/>
            <a:ext cx="200555" cy="233191"/>
            <a:chOff x="622" y="2957"/>
            <a:chExt cx="412" cy="408"/>
          </a:xfrm>
        </p:grpSpPr>
        <p:sp>
          <p:nvSpPr>
            <p:cNvPr id="35" name="AutoShape 5"/>
            <p:cNvSpPr>
              <a:spLocks noChangeArrowheads="1"/>
            </p:cNvSpPr>
            <p:nvPr/>
          </p:nvSpPr>
          <p:spPr bwMode="auto">
            <a:xfrm flipV="1">
              <a:off x="622" y="2957"/>
              <a:ext cx="412" cy="199"/>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349" tIns="44175" rIns="88349" bIns="44175" anchor="ctr"/>
            <a:lstStyle/>
            <a:p>
              <a:endParaRPr lang="ja-JP" altLang="en-US"/>
            </a:p>
          </p:txBody>
        </p:sp>
        <p:sp>
          <p:nvSpPr>
            <p:cNvPr id="36" name="AutoShape 6"/>
            <p:cNvSpPr>
              <a:spLocks noChangeArrowheads="1"/>
            </p:cNvSpPr>
            <p:nvPr/>
          </p:nvSpPr>
          <p:spPr bwMode="auto">
            <a:xfrm>
              <a:off x="622" y="3166"/>
              <a:ext cx="412" cy="199"/>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349" tIns="44175" rIns="88349" bIns="44175" anchor="ctr"/>
            <a:lstStyle/>
            <a:p>
              <a:endParaRPr lang="ja-JP" altLang="en-US"/>
            </a:p>
          </p:txBody>
        </p:sp>
      </p:grpSp>
      <p:grpSp>
        <p:nvGrpSpPr>
          <p:cNvPr id="37" name="Group 4"/>
          <p:cNvGrpSpPr>
            <a:grpSpLocks/>
          </p:cNvGrpSpPr>
          <p:nvPr/>
        </p:nvGrpSpPr>
        <p:grpSpPr bwMode="auto">
          <a:xfrm rot="-5400000">
            <a:off x="1448947" y="4926375"/>
            <a:ext cx="200555" cy="233191"/>
            <a:chOff x="622" y="2957"/>
            <a:chExt cx="412" cy="408"/>
          </a:xfrm>
        </p:grpSpPr>
        <p:sp>
          <p:nvSpPr>
            <p:cNvPr id="38" name="AutoShape 5"/>
            <p:cNvSpPr>
              <a:spLocks noChangeArrowheads="1"/>
            </p:cNvSpPr>
            <p:nvPr/>
          </p:nvSpPr>
          <p:spPr bwMode="auto">
            <a:xfrm flipV="1">
              <a:off x="622" y="2957"/>
              <a:ext cx="412" cy="199"/>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349" tIns="44175" rIns="88349" bIns="44175" anchor="ctr"/>
            <a:lstStyle/>
            <a:p>
              <a:endParaRPr lang="ja-JP" altLang="en-US"/>
            </a:p>
          </p:txBody>
        </p:sp>
        <p:sp>
          <p:nvSpPr>
            <p:cNvPr id="39" name="AutoShape 6"/>
            <p:cNvSpPr>
              <a:spLocks noChangeArrowheads="1"/>
            </p:cNvSpPr>
            <p:nvPr/>
          </p:nvSpPr>
          <p:spPr bwMode="auto">
            <a:xfrm>
              <a:off x="622" y="3166"/>
              <a:ext cx="412" cy="199"/>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349" tIns="44175" rIns="88349" bIns="44175" anchor="ctr"/>
            <a:lstStyle/>
            <a:p>
              <a:endParaRPr lang="ja-JP" altLang="en-US"/>
            </a:p>
          </p:txBody>
        </p:sp>
      </p:grpSp>
      <p:grpSp>
        <p:nvGrpSpPr>
          <p:cNvPr id="40" name="Group 4"/>
          <p:cNvGrpSpPr>
            <a:grpSpLocks/>
          </p:cNvGrpSpPr>
          <p:nvPr/>
        </p:nvGrpSpPr>
        <p:grpSpPr bwMode="auto">
          <a:xfrm rot="-5400000">
            <a:off x="4221778" y="4926375"/>
            <a:ext cx="200555" cy="233191"/>
            <a:chOff x="622" y="2957"/>
            <a:chExt cx="412" cy="408"/>
          </a:xfrm>
        </p:grpSpPr>
        <p:sp>
          <p:nvSpPr>
            <p:cNvPr id="41" name="AutoShape 5"/>
            <p:cNvSpPr>
              <a:spLocks noChangeArrowheads="1"/>
            </p:cNvSpPr>
            <p:nvPr/>
          </p:nvSpPr>
          <p:spPr bwMode="auto">
            <a:xfrm flipV="1">
              <a:off x="622" y="2957"/>
              <a:ext cx="412" cy="199"/>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349" tIns="44175" rIns="88349" bIns="44175" anchor="ctr"/>
            <a:lstStyle/>
            <a:p>
              <a:endParaRPr lang="ja-JP" altLang="en-US"/>
            </a:p>
          </p:txBody>
        </p:sp>
        <p:sp>
          <p:nvSpPr>
            <p:cNvPr id="42" name="AutoShape 6"/>
            <p:cNvSpPr>
              <a:spLocks noChangeArrowheads="1"/>
            </p:cNvSpPr>
            <p:nvPr/>
          </p:nvSpPr>
          <p:spPr bwMode="auto">
            <a:xfrm>
              <a:off x="622" y="3166"/>
              <a:ext cx="412" cy="199"/>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349" tIns="44175" rIns="88349" bIns="44175" anchor="ctr"/>
            <a:lstStyle/>
            <a:p>
              <a:endParaRPr lang="ja-JP" altLang="en-US"/>
            </a:p>
          </p:txBody>
        </p:sp>
      </p:grpSp>
      <p:grpSp>
        <p:nvGrpSpPr>
          <p:cNvPr id="43" name="Group 4"/>
          <p:cNvGrpSpPr>
            <a:grpSpLocks/>
          </p:cNvGrpSpPr>
          <p:nvPr/>
        </p:nvGrpSpPr>
        <p:grpSpPr bwMode="auto">
          <a:xfrm rot="-5400000">
            <a:off x="2147446" y="4926375"/>
            <a:ext cx="200555" cy="233191"/>
            <a:chOff x="622" y="2957"/>
            <a:chExt cx="412" cy="408"/>
          </a:xfrm>
        </p:grpSpPr>
        <p:sp>
          <p:nvSpPr>
            <p:cNvPr id="44" name="AutoShape 5"/>
            <p:cNvSpPr>
              <a:spLocks noChangeArrowheads="1"/>
            </p:cNvSpPr>
            <p:nvPr/>
          </p:nvSpPr>
          <p:spPr bwMode="auto">
            <a:xfrm flipV="1">
              <a:off x="622" y="2957"/>
              <a:ext cx="412" cy="199"/>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349" tIns="44175" rIns="88349" bIns="44175" anchor="ctr"/>
            <a:lstStyle/>
            <a:p>
              <a:endParaRPr lang="ja-JP" altLang="en-US"/>
            </a:p>
          </p:txBody>
        </p:sp>
        <p:sp>
          <p:nvSpPr>
            <p:cNvPr id="45" name="AutoShape 6"/>
            <p:cNvSpPr>
              <a:spLocks noChangeArrowheads="1"/>
            </p:cNvSpPr>
            <p:nvPr/>
          </p:nvSpPr>
          <p:spPr bwMode="auto">
            <a:xfrm>
              <a:off x="622" y="3166"/>
              <a:ext cx="412" cy="199"/>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349" tIns="44175" rIns="88349" bIns="44175" anchor="ctr"/>
            <a:lstStyle/>
            <a:p>
              <a:endParaRPr lang="ja-JP" altLang="en-US"/>
            </a:p>
          </p:txBody>
        </p:sp>
      </p:grpSp>
    </p:spTree>
    <p:extLst>
      <p:ext uri="{BB962C8B-B14F-4D97-AF65-F5344CB8AC3E}">
        <p14:creationId xmlns:p14="http://schemas.microsoft.com/office/powerpoint/2010/main" val="27696711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left)">
                                      <p:cBhvr>
                                        <p:cTn id="13" dur="500"/>
                                        <p:tgtEl>
                                          <p:spTgt spid="34"/>
                                        </p:tgtEl>
                                      </p:cBhvr>
                                    </p:animEffect>
                                  </p:childTnLst>
                                </p:cTn>
                              </p:par>
                              <p:par>
                                <p:cTn id="14" presetID="22" presetClass="entr" presetSubtype="8"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500"/>
                                        <p:tgtEl>
                                          <p:spTgt spid="37"/>
                                        </p:tgtEl>
                                      </p:cBhvr>
                                    </p:animEffect>
                                  </p:childTnLst>
                                </p:cTn>
                              </p:par>
                              <p:par>
                                <p:cTn id="17" presetID="22" presetClass="entr" presetSubtype="8"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left)">
                                      <p:cBhvr>
                                        <p:cTn id="19" dur="500"/>
                                        <p:tgtEl>
                                          <p:spTgt spid="40"/>
                                        </p:tgtEl>
                                      </p:cBhvr>
                                    </p:animEffect>
                                  </p:childTnLst>
                                </p:cTn>
                              </p:par>
                              <p:par>
                                <p:cTn id="20" presetID="22" presetClass="entr" presetSubtype="8"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left)">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5.7. </a:t>
            </a:r>
            <a:r>
              <a:rPr kumimoji="1" lang="ja-JP" altLang="en-US" dirty="0" smtClean="0"/>
              <a:t>リレーショナル比較</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関係値同士の比較演算</a:t>
            </a:r>
            <a:endParaRPr kumimoji="1" lang="en-US" altLang="ja-JP" dirty="0" smtClean="0"/>
          </a:p>
          <a:p>
            <a:pPr lvl="1"/>
            <a:r>
              <a:rPr lang="en-US" altLang="ja-JP" dirty="0" smtClean="0"/>
              <a:t>r = s, r ⊆ s, r ⊂ s </a:t>
            </a:r>
            <a:r>
              <a:rPr lang="ja-JP" altLang="en-US" dirty="0" smtClean="0"/>
              <a:t>など</a:t>
            </a:r>
            <a:endParaRPr lang="en-US" altLang="ja-JP" dirty="0" smtClean="0"/>
          </a:p>
          <a:p>
            <a:pPr lvl="1"/>
            <a:r>
              <a:rPr kumimoji="1" lang="ja-JP" altLang="en-US" dirty="0" smtClean="0"/>
              <a:t>演算結果が関係ではないから</a:t>
            </a:r>
            <a:r>
              <a:rPr lang="ja-JP" altLang="en-US" dirty="0" smtClean="0"/>
              <a:t>、</a:t>
            </a:r>
            <a:r>
              <a:rPr kumimoji="1" lang="ja-JP" altLang="en-US" dirty="0" smtClean="0"/>
              <a:t>関係代数演算子ではない</a:t>
            </a:r>
            <a:endParaRPr kumimoji="1" lang="en-US" altLang="ja-JP" dirty="0" smtClean="0"/>
          </a:p>
          <a:p>
            <a:endParaRPr lang="en-US" altLang="ja-JP" dirty="0"/>
          </a:p>
          <a:p>
            <a:r>
              <a:rPr kumimoji="1" lang="en-US" altLang="ja-JP" dirty="0" smtClean="0">
                <a:latin typeface="Consolas"/>
                <a:cs typeface="Consolas"/>
              </a:rPr>
              <a:t>with </a:t>
            </a:r>
            <a:r>
              <a:rPr kumimoji="1" lang="en-US" altLang="ja-JP" i="1" dirty="0" err="1" smtClean="0">
                <a:latin typeface="Consolas"/>
                <a:cs typeface="Consolas"/>
              </a:rPr>
              <a:t>ry</a:t>
            </a:r>
            <a:r>
              <a:rPr kumimoji="1" lang="en-US" altLang="ja-JP" dirty="0" smtClean="0">
                <a:latin typeface="Consolas"/>
                <a:cs typeface="Consolas"/>
              </a:rPr>
              <a:t> as </a:t>
            </a:r>
            <a:r>
              <a:rPr kumimoji="1" lang="en-US" altLang="ja-JP" i="1" dirty="0" smtClean="0">
                <a:latin typeface="Consolas"/>
                <a:cs typeface="Consolas"/>
              </a:rPr>
              <a:t>R</a:t>
            </a:r>
            <a:r>
              <a:rPr kumimoji="1" lang="en-US" altLang="ja-JP" dirty="0" smtClean="0">
                <a:latin typeface="Consolas"/>
                <a:cs typeface="Consolas"/>
              </a:rPr>
              <a:t> : </a:t>
            </a:r>
            <a:r>
              <a:rPr kumimoji="1" lang="en-US" altLang="ja-JP" i="1" dirty="0" err="1" smtClean="0">
                <a:latin typeface="Consolas"/>
                <a:cs typeface="Consolas"/>
              </a:rPr>
              <a:t>rx</a:t>
            </a:r>
            <a:endParaRPr kumimoji="1" lang="en-US" altLang="ja-JP" i="1" dirty="0" smtClean="0">
              <a:latin typeface="Consolas"/>
              <a:cs typeface="Consolas"/>
            </a:endParaRPr>
          </a:p>
          <a:p>
            <a:pPr lvl="1"/>
            <a:r>
              <a:rPr kumimoji="1" lang="ja-JP" altLang="en-US" dirty="0" smtClean="0"/>
              <a:t>関係式</a:t>
            </a:r>
            <a:r>
              <a:rPr kumimoji="1" lang="en-US" altLang="ja-JP" dirty="0" smtClean="0"/>
              <a:t> </a:t>
            </a:r>
            <a:r>
              <a:rPr kumimoji="1" lang="en-US" altLang="ja-JP" i="1" dirty="0" err="1" smtClean="0">
                <a:latin typeface="Consolas"/>
                <a:cs typeface="Consolas"/>
              </a:rPr>
              <a:t>ry</a:t>
            </a:r>
            <a:r>
              <a:rPr kumimoji="1" lang="en-US" altLang="ja-JP" dirty="0" smtClean="0"/>
              <a:t> </a:t>
            </a:r>
            <a:r>
              <a:rPr kumimoji="1" lang="ja-JP" altLang="en-US" dirty="0" smtClean="0"/>
              <a:t>を関係変数</a:t>
            </a:r>
            <a:r>
              <a:rPr kumimoji="1" lang="en-US" altLang="ja-JP" dirty="0" smtClean="0"/>
              <a:t> </a:t>
            </a:r>
            <a:r>
              <a:rPr kumimoji="1" lang="en-US" altLang="ja-JP" i="1" dirty="0" smtClean="0">
                <a:latin typeface="Consolas"/>
                <a:cs typeface="Consolas"/>
              </a:rPr>
              <a:t>R</a:t>
            </a:r>
            <a:r>
              <a:rPr kumimoji="1" lang="en-US" altLang="ja-JP" dirty="0" smtClean="0"/>
              <a:t> </a:t>
            </a:r>
            <a:r>
              <a:rPr kumimoji="1" lang="ja-JP" altLang="en-US" dirty="0" smtClean="0"/>
              <a:t>に代入した時の関係式</a:t>
            </a:r>
            <a:r>
              <a:rPr kumimoji="1" lang="en-US" altLang="ja-JP" dirty="0" smtClean="0"/>
              <a:t> </a:t>
            </a:r>
            <a:r>
              <a:rPr kumimoji="1" lang="en-US" altLang="ja-JP" i="1" dirty="0" err="1" smtClean="0">
                <a:latin typeface="Consolas"/>
                <a:cs typeface="Consolas"/>
              </a:rPr>
              <a:t>rx</a:t>
            </a:r>
            <a:endParaRPr kumimoji="1" lang="en-US" altLang="ja-JP" i="1" dirty="0" smtClean="0">
              <a:latin typeface="Consolas"/>
              <a:cs typeface="Consolas"/>
            </a:endParaRPr>
          </a:p>
          <a:p>
            <a:endParaRPr kumimoji="1" lang="en-US" altLang="ja-JP" dirty="0" smtClean="0"/>
          </a:p>
          <a:p>
            <a:r>
              <a:rPr kumimoji="1" lang="ja-JP" altLang="en-US" dirty="0" smtClean="0"/>
              <a:t>「全ての部品を供給するサプライヤの一覧</a:t>
            </a:r>
            <a:r>
              <a:rPr lang="ja-JP" altLang="en-US" dirty="0" smtClean="0"/>
              <a:t>」</a:t>
            </a:r>
            <a:endParaRPr lang="en-US" altLang="ja-JP" dirty="0" smtClean="0"/>
          </a:p>
          <a:p>
            <a:pPr lvl="1"/>
            <a:r>
              <a:rPr kumimoji="1" lang="en-US" altLang="ja-JP" dirty="0" smtClean="0">
                <a:latin typeface="Consolas"/>
                <a:cs typeface="Consolas"/>
              </a:rPr>
              <a:t>with (SP rename (SNO as X)) as R:</a:t>
            </a:r>
            <a:br>
              <a:rPr kumimoji="1" lang="en-US" altLang="ja-JP" dirty="0" smtClean="0">
                <a:latin typeface="Consolas"/>
                <a:cs typeface="Consolas"/>
              </a:rPr>
            </a:br>
            <a:r>
              <a:rPr kumimoji="1" lang="en-US" altLang="ja-JP" dirty="0" smtClean="0">
                <a:latin typeface="Consolas"/>
                <a:cs typeface="Consolas"/>
              </a:rPr>
              <a:t>S where (R where X = SNO) {PNO} </a:t>
            </a:r>
            <a:r>
              <a:rPr kumimoji="1" lang="en-US" altLang="ja-JP" dirty="0" smtClean="0">
                <a:solidFill>
                  <a:srgbClr val="FFFF00"/>
                </a:solidFill>
                <a:latin typeface="Consolas"/>
                <a:cs typeface="Consolas"/>
              </a:rPr>
              <a:t>=</a:t>
            </a:r>
            <a:r>
              <a:rPr kumimoji="1" lang="en-US" altLang="ja-JP" dirty="0" smtClean="0">
                <a:latin typeface="Consolas"/>
                <a:cs typeface="Consolas"/>
              </a:rPr>
              <a:t> P {PNO}</a:t>
            </a:r>
          </a:p>
          <a:p>
            <a:pPr lvl="1"/>
            <a:endParaRPr kumimoji="1" lang="ja-JP" altLang="en-US" dirty="0"/>
          </a:p>
        </p:txBody>
      </p:sp>
    </p:spTree>
    <p:extLst>
      <p:ext uri="{BB962C8B-B14F-4D97-AF65-F5344CB8AC3E}">
        <p14:creationId xmlns:p14="http://schemas.microsoft.com/office/powerpoint/2010/main" val="34504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5.7. </a:t>
            </a:r>
            <a:r>
              <a:rPr kumimoji="1" lang="ja-JP" altLang="en-US" dirty="0" smtClean="0"/>
              <a:t>リレーショナル比較</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a:t>
            </a:r>
            <a:r>
              <a:rPr lang="ja-JP" altLang="en-US" dirty="0" smtClean="0"/>
              <a:t>全く同じ部品群を供給するサプライヤ</a:t>
            </a:r>
            <a:r>
              <a:rPr lang="en-US" altLang="ja-JP" dirty="0" smtClean="0"/>
              <a:t> SX </a:t>
            </a:r>
            <a:r>
              <a:rPr lang="ja-JP" altLang="en-US" dirty="0" smtClean="0"/>
              <a:t>と</a:t>
            </a:r>
            <a:r>
              <a:rPr lang="en-US" altLang="ja-JP" dirty="0" smtClean="0"/>
              <a:t> SY </a:t>
            </a:r>
            <a:r>
              <a:rPr lang="ja-JP" altLang="en-US" dirty="0" smtClean="0"/>
              <a:t>の</a:t>
            </a:r>
            <a:r>
              <a:rPr lang="en-US" altLang="ja-JP" dirty="0" smtClean="0"/>
              <a:t/>
            </a:r>
            <a:br>
              <a:rPr lang="en-US" altLang="ja-JP" dirty="0" smtClean="0"/>
            </a:br>
            <a:r>
              <a:rPr lang="ja-JP" altLang="en-US" dirty="0" smtClean="0"/>
              <a:t>サプライヤ番号の一覧」</a:t>
            </a:r>
            <a:endParaRPr lang="en-US" altLang="ja-JP" dirty="0" smtClean="0"/>
          </a:p>
          <a:p>
            <a:pPr lvl="1"/>
            <a:r>
              <a:rPr kumimoji="1" lang="en-US" altLang="ja-JP" dirty="0" smtClean="0">
                <a:latin typeface="Consolas"/>
                <a:cs typeface="Consolas"/>
              </a:rPr>
              <a:t>with (SP rename (SNO as SX)){SX, PNO} as R1,</a:t>
            </a:r>
            <a:br>
              <a:rPr kumimoji="1" lang="en-US" altLang="ja-JP" dirty="0" smtClean="0">
                <a:latin typeface="Consolas"/>
                <a:cs typeface="Consolas"/>
              </a:rPr>
            </a:br>
            <a:r>
              <a:rPr kumimoji="1" lang="en-US" altLang="ja-JP" dirty="0" smtClean="0">
                <a:latin typeface="Consolas"/>
                <a:cs typeface="Consolas"/>
              </a:rPr>
              <a:t>    </a:t>
            </a:r>
            <a:r>
              <a:rPr lang="en-US" altLang="ja-JP" dirty="0" smtClean="0">
                <a:latin typeface="Consolas"/>
                <a:cs typeface="Consolas"/>
              </a:rPr>
              <a:t> (</a:t>
            </a:r>
            <a:r>
              <a:rPr lang="en-US" altLang="ja-JP" dirty="0">
                <a:latin typeface="Consolas"/>
                <a:cs typeface="Consolas"/>
              </a:rPr>
              <a:t>SP rename (SNO as </a:t>
            </a:r>
            <a:r>
              <a:rPr lang="en-US" altLang="ja-JP" dirty="0" smtClean="0">
                <a:latin typeface="Consolas"/>
                <a:cs typeface="Consolas"/>
              </a:rPr>
              <a:t>SY)</a:t>
            </a:r>
            <a:r>
              <a:rPr lang="en-US" altLang="ja-JP" dirty="0">
                <a:latin typeface="Consolas"/>
                <a:cs typeface="Consolas"/>
              </a:rPr>
              <a:t>){</a:t>
            </a:r>
            <a:r>
              <a:rPr lang="en-US" altLang="ja-JP" dirty="0" smtClean="0">
                <a:latin typeface="Consolas"/>
                <a:cs typeface="Consolas"/>
              </a:rPr>
              <a:t>SY, </a:t>
            </a:r>
            <a:r>
              <a:rPr lang="en-US" altLang="ja-JP" dirty="0">
                <a:latin typeface="Consolas"/>
                <a:cs typeface="Consolas"/>
              </a:rPr>
              <a:t>PNO} as </a:t>
            </a:r>
            <a:r>
              <a:rPr lang="en-US" altLang="ja-JP" dirty="0" smtClean="0">
                <a:latin typeface="Consolas"/>
                <a:cs typeface="Consolas"/>
              </a:rPr>
              <a:t>R2,</a:t>
            </a:r>
            <a:br>
              <a:rPr lang="en-US" altLang="ja-JP" dirty="0" smtClean="0">
                <a:latin typeface="Consolas"/>
                <a:cs typeface="Consolas"/>
              </a:rPr>
            </a:br>
            <a:r>
              <a:rPr lang="en-US" altLang="ja-JP" dirty="0" smtClean="0">
                <a:latin typeface="Consolas"/>
                <a:cs typeface="Consolas"/>
              </a:rPr>
              <a:t>     R1 {SX} as R3, R2 {SY} as R4,</a:t>
            </a:r>
            <a:br>
              <a:rPr lang="en-US" altLang="ja-JP" dirty="0" smtClean="0">
                <a:latin typeface="Consolas"/>
                <a:cs typeface="Consolas"/>
              </a:rPr>
            </a:br>
            <a:r>
              <a:rPr lang="en-US" altLang="ja-JP" dirty="0" smtClean="0">
                <a:latin typeface="Consolas"/>
                <a:cs typeface="Consolas"/>
              </a:rPr>
              <a:t>     (R1 join R4) as R5, (R2 join R3) as R6,</a:t>
            </a:r>
            <a:br>
              <a:rPr lang="en-US" altLang="ja-JP" dirty="0" smtClean="0">
                <a:latin typeface="Consolas"/>
                <a:cs typeface="Consolas"/>
              </a:rPr>
            </a:br>
            <a:r>
              <a:rPr lang="en-US" altLang="ja-JP" dirty="0" smtClean="0">
                <a:latin typeface="Consolas"/>
                <a:cs typeface="Consolas"/>
              </a:rPr>
              <a:t>     (R1 join R2) as R7, (R2 join R4) as R8,</a:t>
            </a:r>
            <a:br>
              <a:rPr lang="en-US" altLang="ja-JP" dirty="0" smtClean="0">
                <a:latin typeface="Consolas"/>
                <a:cs typeface="Consolas"/>
              </a:rPr>
            </a:br>
            <a:r>
              <a:rPr lang="en-US" altLang="ja-JP" dirty="0" smtClean="0">
                <a:latin typeface="Consolas"/>
                <a:cs typeface="Consolas"/>
              </a:rPr>
              <a:t>     SP {PNO} as R9,</a:t>
            </a:r>
            <a:br>
              <a:rPr lang="en-US" altLang="ja-JP" dirty="0" smtClean="0">
                <a:latin typeface="Consolas"/>
                <a:cs typeface="Consolas"/>
              </a:rPr>
            </a:br>
            <a:r>
              <a:rPr lang="en-US" altLang="ja-JP" dirty="0" smtClean="0">
                <a:latin typeface="Consolas"/>
                <a:cs typeface="Consolas"/>
              </a:rPr>
              <a:t>     </a:t>
            </a:r>
            <a:r>
              <a:rPr lang="en-US" altLang="ja-JP" dirty="0">
                <a:latin typeface="Consolas"/>
                <a:cs typeface="Consolas"/>
              </a:rPr>
              <a:t>(</a:t>
            </a:r>
            <a:r>
              <a:rPr lang="en-US" altLang="ja-JP" dirty="0" smtClean="0">
                <a:latin typeface="Consolas"/>
                <a:cs typeface="Consolas"/>
              </a:rPr>
              <a:t>R8 </a:t>
            </a:r>
            <a:r>
              <a:rPr lang="en-US" altLang="ja-JP" dirty="0">
                <a:latin typeface="Consolas"/>
                <a:cs typeface="Consolas"/>
              </a:rPr>
              <a:t>join </a:t>
            </a:r>
            <a:r>
              <a:rPr lang="en-US" altLang="ja-JP" dirty="0" smtClean="0">
                <a:latin typeface="Consolas"/>
                <a:cs typeface="Consolas"/>
              </a:rPr>
              <a:t>R8) </a:t>
            </a:r>
            <a:r>
              <a:rPr lang="en-US" altLang="ja-JP" dirty="0">
                <a:latin typeface="Consolas"/>
                <a:cs typeface="Consolas"/>
              </a:rPr>
              <a:t>as </a:t>
            </a:r>
            <a:r>
              <a:rPr lang="en-US" altLang="ja-JP" dirty="0" smtClean="0">
                <a:latin typeface="Consolas"/>
                <a:cs typeface="Consolas"/>
              </a:rPr>
              <a:t>Ra, </a:t>
            </a:r>
            <a:r>
              <a:rPr lang="en-US" altLang="ja-JP" dirty="0">
                <a:latin typeface="Consolas"/>
                <a:cs typeface="Consolas"/>
              </a:rPr>
              <a:t>(</a:t>
            </a:r>
            <a:r>
              <a:rPr lang="en-US" altLang="ja-JP" dirty="0" smtClean="0">
                <a:latin typeface="Consolas"/>
                <a:cs typeface="Consolas"/>
              </a:rPr>
              <a:t>Ra </a:t>
            </a:r>
            <a:r>
              <a:rPr lang="en-US" altLang="ja-JP" dirty="0">
                <a:latin typeface="Consolas"/>
                <a:cs typeface="Consolas"/>
              </a:rPr>
              <a:t>join </a:t>
            </a:r>
            <a:r>
              <a:rPr lang="en-US" altLang="ja-JP" dirty="0" smtClean="0">
                <a:latin typeface="Consolas"/>
                <a:cs typeface="Consolas"/>
              </a:rPr>
              <a:t>R7) </a:t>
            </a:r>
            <a:r>
              <a:rPr lang="en-US" altLang="ja-JP" dirty="0">
                <a:latin typeface="Consolas"/>
                <a:cs typeface="Consolas"/>
              </a:rPr>
              <a:t>as </a:t>
            </a:r>
            <a:r>
              <a:rPr lang="en-US" altLang="ja-JP" dirty="0" err="1" smtClean="0">
                <a:latin typeface="Consolas"/>
                <a:cs typeface="Consolas"/>
              </a:rPr>
              <a:t>Rb</a:t>
            </a:r>
            <a:r>
              <a:rPr lang="en-US" altLang="ja-JP" dirty="0" smtClean="0">
                <a:latin typeface="Consolas"/>
                <a:cs typeface="Consolas"/>
              </a:rPr>
              <a:t>,</a:t>
            </a:r>
            <a:r>
              <a:rPr lang="en-US" altLang="ja-JP" dirty="0">
                <a:latin typeface="Consolas"/>
                <a:cs typeface="Consolas"/>
              </a:rPr>
              <a:t/>
            </a:r>
            <a:br>
              <a:rPr lang="en-US" altLang="ja-JP" dirty="0">
                <a:latin typeface="Consolas"/>
                <a:cs typeface="Consolas"/>
              </a:rPr>
            </a:br>
            <a:r>
              <a:rPr lang="en-US" altLang="ja-JP" dirty="0">
                <a:latin typeface="Consolas"/>
                <a:cs typeface="Consolas"/>
              </a:rPr>
              <a:t>     (</a:t>
            </a:r>
            <a:r>
              <a:rPr lang="en-US" altLang="ja-JP" dirty="0" smtClean="0">
                <a:latin typeface="Consolas"/>
                <a:cs typeface="Consolas"/>
              </a:rPr>
              <a:t>R6 </a:t>
            </a:r>
            <a:r>
              <a:rPr lang="en-US" altLang="ja-JP" dirty="0">
                <a:latin typeface="Consolas"/>
                <a:cs typeface="Consolas"/>
              </a:rPr>
              <a:t>join </a:t>
            </a:r>
            <a:r>
              <a:rPr lang="en-US" altLang="ja-JP" dirty="0" err="1" smtClean="0">
                <a:latin typeface="Consolas"/>
                <a:cs typeface="Consolas"/>
              </a:rPr>
              <a:t>Rb</a:t>
            </a:r>
            <a:r>
              <a:rPr lang="en-US" altLang="ja-JP" dirty="0" smtClean="0">
                <a:latin typeface="Consolas"/>
                <a:cs typeface="Consolas"/>
              </a:rPr>
              <a:t>) </a:t>
            </a:r>
            <a:r>
              <a:rPr lang="en-US" altLang="ja-JP" dirty="0">
                <a:latin typeface="Consolas"/>
                <a:cs typeface="Consolas"/>
              </a:rPr>
              <a:t>as </a:t>
            </a:r>
            <a:r>
              <a:rPr lang="en-US" altLang="ja-JP" dirty="0" err="1" smtClean="0">
                <a:latin typeface="Consolas"/>
                <a:cs typeface="Consolas"/>
              </a:rPr>
              <a:t>Rc</a:t>
            </a:r>
            <a:r>
              <a:rPr lang="en-US" altLang="ja-JP" dirty="0" smtClean="0">
                <a:latin typeface="Consolas"/>
                <a:cs typeface="Consolas"/>
              </a:rPr>
              <a:t>, </a:t>
            </a:r>
            <a:r>
              <a:rPr lang="en-US" altLang="ja-JP" dirty="0">
                <a:latin typeface="Consolas"/>
                <a:cs typeface="Consolas"/>
              </a:rPr>
              <a:t>(</a:t>
            </a:r>
            <a:r>
              <a:rPr lang="en-US" altLang="ja-JP" dirty="0" smtClean="0">
                <a:latin typeface="Consolas"/>
                <a:cs typeface="Consolas"/>
              </a:rPr>
              <a:t>R5 </a:t>
            </a:r>
            <a:r>
              <a:rPr lang="en-US" altLang="ja-JP" dirty="0">
                <a:latin typeface="Consolas"/>
                <a:cs typeface="Consolas"/>
              </a:rPr>
              <a:t>join </a:t>
            </a:r>
            <a:r>
              <a:rPr lang="en-US" altLang="ja-JP" dirty="0" err="1" smtClean="0">
                <a:latin typeface="Consolas"/>
                <a:cs typeface="Consolas"/>
              </a:rPr>
              <a:t>Rb</a:t>
            </a:r>
            <a:r>
              <a:rPr lang="en-US" altLang="ja-JP" dirty="0" smtClean="0">
                <a:latin typeface="Consolas"/>
                <a:cs typeface="Consolas"/>
              </a:rPr>
              <a:t>) </a:t>
            </a:r>
            <a:r>
              <a:rPr lang="en-US" altLang="ja-JP" dirty="0">
                <a:latin typeface="Consolas"/>
                <a:cs typeface="Consolas"/>
              </a:rPr>
              <a:t>as </a:t>
            </a:r>
            <a:r>
              <a:rPr lang="en-US" altLang="ja-JP" dirty="0" smtClean="0">
                <a:latin typeface="Consolas"/>
                <a:cs typeface="Consolas"/>
              </a:rPr>
              <a:t>Rd,</a:t>
            </a:r>
            <a:br>
              <a:rPr lang="en-US" altLang="ja-JP" dirty="0" smtClean="0">
                <a:latin typeface="Consolas"/>
                <a:cs typeface="Consolas"/>
              </a:rPr>
            </a:br>
            <a:r>
              <a:rPr lang="en-US" altLang="ja-JP" dirty="0" smtClean="0">
                <a:latin typeface="Consolas"/>
                <a:cs typeface="Consolas"/>
              </a:rPr>
              <a:t>     </a:t>
            </a:r>
            <a:r>
              <a:rPr lang="en-US" altLang="ja-JP" dirty="0" err="1" smtClean="0">
                <a:latin typeface="Consolas"/>
                <a:cs typeface="Consolas"/>
              </a:rPr>
              <a:t>Rc</a:t>
            </a:r>
            <a:r>
              <a:rPr lang="en-US" altLang="ja-JP" dirty="0" smtClean="0">
                <a:latin typeface="Consolas"/>
                <a:cs typeface="Consolas"/>
              </a:rPr>
              <a:t> {SX, SY} as Re, Rd {SX, SY} as </a:t>
            </a:r>
            <a:r>
              <a:rPr lang="en-US" altLang="ja-JP" dirty="0" err="1" smtClean="0">
                <a:latin typeface="Consolas"/>
                <a:cs typeface="Consolas"/>
              </a:rPr>
              <a:t>Rf</a:t>
            </a:r>
            <a:r>
              <a:rPr lang="en-US" altLang="ja-JP" dirty="0" smtClean="0">
                <a:latin typeface="Consolas"/>
                <a:cs typeface="Consolas"/>
              </a:rPr>
              <a:t>,</a:t>
            </a:r>
            <a:br>
              <a:rPr lang="en-US" altLang="ja-JP" dirty="0" smtClean="0">
                <a:latin typeface="Consolas"/>
                <a:cs typeface="Consolas"/>
              </a:rPr>
            </a:br>
            <a:r>
              <a:rPr lang="en-US" altLang="ja-JP" dirty="0" smtClean="0">
                <a:latin typeface="Consolas"/>
                <a:cs typeface="Consolas"/>
              </a:rPr>
              <a:t>     (Re union </a:t>
            </a:r>
            <a:r>
              <a:rPr lang="en-US" altLang="ja-JP" dirty="0" err="1" smtClean="0">
                <a:latin typeface="Consolas"/>
                <a:cs typeface="Consolas"/>
              </a:rPr>
              <a:t>Rf</a:t>
            </a:r>
            <a:r>
              <a:rPr lang="en-US" altLang="ja-JP" dirty="0" smtClean="0">
                <a:latin typeface="Consolas"/>
                <a:cs typeface="Consolas"/>
              </a:rPr>
              <a:t>) as </a:t>
            </a:r>
            <a:r>
              <a:rPr lang="en-US" altLang="ja-JP" dirty="0" err="1" smtClean="0">
                <a:latin typeface="Consolas"/>
                <a:cs typeface="Consolas"/>
              </a:rPr>
              <a:t>Rg</a:t>
            </a:r>
            <a:r>
              <a:rPr lang="en-US" altLang="ja-JP" dirty="0" smtClean="0">
                <a:latin typeface="Consolas"/>
                <a:cs typeface="Consolas"/>
              </a:rPr>
              <a:t>, R7 {SX, SY} as Rh:</a:t>
            </a:r>
            <a:br>
              <a:rPr lang="en-US" altLang="ja-JP" dirty="0" smtClean="0">
                <a:latin typeface="Consolas"/>
                <a:cs typeface="Consolas"/>
              </a:rPr>
            </a:br>
            <a:r>
              <a:rPr lang="en-US" altLang="ja-JP" dirty="0" smtClean="0">
                <a:latin typeface="Consolas"/>
                <a:cs typeface="Consolas"/>
              </a:rPr>
              <a:t>R7 minus Rh</a:t>
            </a:r>
            <a:r>
              <a:rPr lang="en-US" altLang="ja-JP" dirty="0">
                <a:latin typeface="Consolas"/>
                <a:cs typeface="Consolas"/>
              </a:rPr>
              <a:t/>
            </a:r>
            <a:br>
              <a:rPr lang="en-US" altLang="ja-JP" dirty="0">
                <a:latin typeface="Consolas"/>
                <a:cs typeface="Consolas"/>
              </a:rPr>
            </a:br>
            <a:endParaRPr kumimoji="1" lang="en-US" altLang="ja-JP" dirty="0" smtClean="0">
              <a:latin typeface="Consolas"/>
              <a:cs typeface="Consolas"/>
            </a:endParaRPr>
          </a:p>
          <a:p>
            <a:pPr lvl="1"/>
            <a:endParaRPr kumimoji="1" lang="ja-JP" altLang="en-US" dirty="0"/>
          </a:p>
        </p:txBody>
      </p:sp>
    </p:spTree>
    <p:extLst>
      <p:ext uri="{BB962C8B-B14F-4D97-AF65-F5344CB8AC3E}">
        <p14:creationId xmlns:p14="http://schemas.microsoft.com/office/powerpoint/2010/main" val="3295316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5.7. </a:t>
            </a:r>
            <a:r>
              <a:rPr kumimoji="1" lang="ja-JP" altLang="en-US" dirty="0" smtClean="0"/>
              <a:t>リレーショナル比較</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a:t>
            </a:r>
            <a:r>
              <a:rPr lang="ja-JP" altLang="en-US" dirty="0" smtClean="0"/>
              <a:t>全く同じ部品群を供給するサプライヤ</a:t>
            </a:r>
            <a:r>
              <a:rPr lang="en-US" altLang="ja-JP" dirty="0" smtClean="0"/>
              <a:t> SX </a:t>
            </a:r>
            <a:r>
              <a:rPr lang="ja-JP" altLang="en-US" dirty="0" smtClean="0"/>
              <a:t>と</a:t>
            </a:r>
            <a:r>
              <a:rPr lang="en-US" altLang="ja-JP" dirty="0" smtClean="0"/>
              <a:t> SY </a:t>
            </a:r>
            <a:r>
              <a:rPr lang="ja-JP" altLang="en-US" dirty="0" smtClean="0"/>
              <a:t>の</a:t>
            </a:r>
            <a:r>
              <a:rPr lang="en-US" altLang="ja-JP" dirty="0" smtClean="0"/>
              <a:t/>
            </a:r>
            <a:br>
              <a:rPr lang="en-US" altLang="ja-JP" dirty="0" smtClean="0"/>
            </a:br>
            <a:r>
              <a:rPr lang="ja-JP" altLang="en-US" dirty="0" smtClean="0"/>
              <a:t>サプライヤ番号の一覧」</a:t>
            </a:r>
            <a:endParaRPr lang="en-US" altLang="ja-JP" dirty="0" smtClean="0"/>
          </a:p>
          <a:p>
            <a:pPr lvl="1"/>
            <a:r>
              <a:rPr kumimoji="1" lang="en-US" altLang="ja-JP" dirty="0" smtClean="0">
                <a:latin typeface="Consolas"/>
                <a:cs typeface="Consolas"/>
              </a:rPr>
              <a:t>with (S rename (SNO as SX)) {SX} as RX,</a:t>
            </a:r>
            <a:br>
              <a:rPr kumimoji="1" lang="en-US" altLang="ja-JP" dirty="0" smtClean="0">
                <a:latin typeface="Consolas"/>
                <a:cs typeface="Consolas"/>
              </a:rPr>
            </a:br>
            <a:r>
              <a:rPr kumimoji="1" lang="en-US" altLang="ja-JP" dirty="0" smtClean="0">
                <a:latin typeface="Consolas"/>
                <a:cs typeface="Consolas"/>
              </a:rPr>
              <a:t>    </a:t>
            </a:r>
            <a:r>
              <a:rPr lang="en-US" altLang="ja-JP" dirty="0" smtClean="0">
                <a:latin typeface="Consolas"/>
                <a:cs typeface="Consolas"/>
              </a:rPr>
              <a:t> (S </a:t>
            </a:r>
            <a:r>
              <a:rPr lang="en-US" altLang="ja-JP" dirty="0">
                <a:latin typeface="Consolas"/>
                <a:cs typeface="Consolas"/>
              </a:rPr>
              <a:t>rename (SNO as </a:t>
            </a:r>
            <a:r>
              <a:rPr lang="en-US" altLang="ja-JP" dirty="0" smtClean="0">
                <a:latin typeface="Consolas"/>
                <a:cs typeface="Consolas"/>
              </a:rPr>
              <a:t>SY)) {SY} </a:t>
            </a:r>
            <a:r>
              <a:rPr lang="en-US" altLang="ja-JP" dirty="0">
                <a:latin typeface="Consolas"/>
                <a:cs typeface="Consolas"/>
              </a:rPr>
              <a:t>as </a:t>
            </a:r>
            <a:r>
              <a:rPr lang="en-US" altLang="ja-JP" dirty="0" smtClean="0">
                <a:latin typeface="Consolas"/>
                <a:cs typeface="Consolas"/>
              </a:rPr>
              <a:t>RY: </a:t>
            </a:r>
            <a:br>
              <a:rPr lang="en-US" altLang="ja-JP" dirty="0" smtClean="0">
                <a:latin typeface="Consolas"/>
                <a:cs typeface="Consolas"/>
              </a:rPr>
            </a:br>
            <a:r>
              <a:rPr lang="en-US" altLang="ja-JP" dirty="0" smtClean="0">
                <a:latin typeface="Consolas"/>
                <a:cs typeface="Consolas"/>
              </a:rPr>
              <a:t>(RX join RY)</a:t>
            </a:r>
            <a:br>
              <a:rPr lang="en-US" altLang="ja-JP" dirty="0" smtClean="0">
                <a:latin typeface="Consolas"/>
                <a:cs typeface="Consolas"/>
              </a:rPr>
            </a:br>
            <a:r>
              <a:rPr lang="en-US" altLang="ja-JP" dirty="0" smtClean="0">
                <a:latin typeface="Consolas"/>
                <a:cs typeface="Consolas"/>
              </a:rPr>
              <a:t>where (SP where SNO = SX) {PNO}</a:t>
            </a:r>
            <a:br>
              <a:rPr lang="en-US" altLang="ja-JP" dirty="0" smtClean="0">
                <a:latin typeface="Consolas"/>
                <a:cs typeface="Consolas"/>
              </a:rPr>
            </a:br>
            <a:r>
              <a:rPr lang="en-US" altLang="ja-JP" dirty="0" smtClean="0">
                <a:latin typeface="Consolas"/>
                <a:cs typeface="Consolas"/>
              </a:rPr>
              <a:t>    = (SP where SNO = SY) {PNO}</a:t>
            </a:r>
            <a:r>
              <a:rPr lang="en-US" altLang="ja-JP" dirty="0">
                <a:latin typeface="Consolas"/>
                <a:cs typeface="Consolas"/>
              </a:rPr>
              <a:t/>
            </a:r>
            <a:br>
              <a:rPr lang="en-US" altLang="ja-JP" dirty="0">
                <a:latin typeface="Consolas"/>
                <a:cs typeface="Consolas"/>
              </a:rPr>
            </a:br>
            <a:endParaRPr kumimoji="1" lang="en-US" altLang="ja-JP" dirty="0" smtClean="0">
              <a:latin typeface="Consolas"/>
              <a:cs typeface="Consolas"/>
            </a:endParaRPr>
          </a:p>
          <a:p>
            <a:r>
              <a:rPr kumimoji="1" lang="ja-JP" altLang="en-US" dirty="0" smtClean="0"/>
              <a:t>便宜上の比較演算</a:t>
            </a:r>
            <a:endParaRPr kumimoji="1" lang="en-US" altLang="ja-JP" dirty="0" smtClean="0"/>
          </a:p>
          <a:p>
            <a:pPr lvl="1"/>
            <a:r>
              <a:rPr kumimoji="1" lang="en-US" altLang="ja-JP" dirty="0" err="1" smtClean="0">
                <a:latin typeface="Consolas"/>
                <a:cs typeface="Consolas"/>
              </a:rPr>
              <a:t>is_empty</a:t>
            </a:r>
            <a:r>
              <a:rPr kumimoji="1" lang="en-US" altLang="ja-JP" dirty="0" smtClean="0">
                <a:latin typeface="Consolas"/>
                <a:cs typeface="Consolas"/>
              </a:rPr>
              <a:t>(</a:t>
            </a:r>
            <a:r>
              <a:rPr kumimoji="1" lang="en-US" altLang="ja-JP" i="1" dirty="0" err="1" smtClean="0">
                <a:latin typeface="Consolas"/>
                <a:cs typeface="Consolas"/>
              </a:rPr>
              <a:t>rx</a:t>
            </a:r>
            <a:r>
              <a:rPr kumimoji="1" lang="en-US" altLang="ja-JP" dirty="0" smtClean="0">
                <a:latin typeface="Consolas"/>
                <a:cs typeface="Consolas"/>
              </a:rPr>
              <a:t>)</a:t>
            </a:r>
            <a:r>
              <a:rPr lang="en-US" altLang="ja-JP" dirty="0">
                <a:cs typeface="Consolas"/>
              </a:rPr>
              <a:t> </a:t>
            </a:r>
            <a:r>
              <a:rPr kumimoji="1" lang="en-US" altLang="ja-JP" dirty="0" smtClean="0"/>
              <a:t>: </a:t>
            </a:r>
            <a:r>
              <a:rPr kumimoji="1" lang="en-US" altLang="ja-JP" i="1" dirty="0" err="1" smtClean="0">
                <a:latin typeface="Consolas"/>
                <a:cs typeface="Consolas"/>
              </a:rPr>
              <a:t>rx</a:t>
            </a:r>
            <a:r>
              <a:rPr kumimoji="1" lang="en-US" altLang="ja-JP" dirty="0" smtClean="0"/>
              <a:t> </a:t>
            </a:r>
            <a:r>
              <a:rPr kumimoji="1" lang="ja-JP" altLang="en-US" dirty="0" smtClean="0"/>
              <a:t>が空の時に真、そうでない時に偽</a:t>
            </a:r>
            <a:endParaRPr kumimoji="1" lang="en-US" altLang="ja-JP" dirty="0" smtClean="0"/>
          </a:p>
          <a:p>
            <a:pPr lvl="1"/>
            <a:r>
              <a:rPr lang="en-US" altLang="ja-JP" i="1" dirty="0" err="1" smtClean="0">
                <a:latin typeface="Consolas"/>
                <a:cs typeface="Consolas"/>
              </a:rPr>
              <a:t>t</a:t>
            </a:r>
            <a:r>
              <a:rPr lang="en-US" altLang="ja-JP" dirty="0" err="1" smtClean="0">
                <a:latin typeface="Consolas"/>
                <a:cs typeface="Consolas"/>
              </a:rPr>
              <a:t>∈</a:t>
            </a:r>
            <a:r>
              <a:rPr lang="en-US" altLang="ja-JP" i="1" dirty="0" err="1" smtClean="0">
                <a:latin typeface="Consolas"/>
                <a:cs typeface="Consolas"/>
              </a:rPr>
              <a:t>rx</a:t>
            </a:r>
            <a:r>
              <a:rPr lang="en-US" altLang="ja-JP" i="1" dirty="0">
                <a:latin typeface="Consolas"/>
                <a:cs typeface="Consolas"/>
              </a:rPr>
              <a:t> </a:t>
            </a:r>
            <a:r>
              <a:rPr lang="en-US" altLang="ja-JP" i="1" dirty="0" smtClean="0">
                <a:latin typeface="Consolas"/>
                <a:cs typeface="Consolas"/>
              </a:rPr>
              <a:t>       </a:t>
            </a:r>
            <a:r>
              <a:rPr lang="en-US" altLang="ja-JP" dirty="0" smtClean="0"/>
              <a:t>: </a:t>
            </a:r>
            <a:r>
              <a:rPr lang="en-US" altLang="ja-JP" dirty="0" smtClean="0">
                <a:latin typeface="Consolas"/>
                <a:cs typeface="Consolas"/>
              </a:rPr>
              <a:t>relation {</a:t>
            </a:r>
            <a:r>
              <a:rPr lang="en-US" altLang="ja-JP" i="1" dirty="0" smtClean="0">
                <a:latin typeface="Consolas"/>
                <a:cs typeface="Consolas"/>
              </a:rPr>
              <a:t>t</a:t>
            </a:r>
            <a:r>
              <a:rPr lang="en-US" altLang="ja-JP" dirty="0" smtClean="0">
                <a:latin typeface="Consolas"/>
                <a:cs typeface="Consolas"/>
              </a:rPr>
              <a:t>}⊆</a:t>
            </a:r>
            <a:r>
              <a:rPr lang="en-US" altLang="ja-JP" i="1" dirty="0" err="1" smtClean="0">
                <a:latin typeface="Consolas"/>
                <a:cs typeface="Consolas"/>
              </a:rPr>
              <a:t>rx</a:t>
            </a:r>
            <a:r>
              <a:rPr lang="en-US" altLang="ja-JP" dirty="0" smtClean="0"/>
              <a:t> </a:t>
            </a:r>
            <a:r>
              <a:rPr lang="ja-JP" altLang="en-US" dirty="0" smtClean="0"/>
              <a:t>の省略記法</a:t>
            </a:r>
            <a:endParaRPr kumimoji="1" lang="ja-JP" altLang="en-US" dirty="0"/>
          </a:p>
        </p:txBody>
      </p:sp>
    </p:spTree>
    <p:extLst>
      <p:ext uri="{BB962C8B-B14F-4D97-AF65-F5344CB8AC3E}">
        <p14:creationId xmlns:p14="http://schemas.microsoft.com/office/powerpoint/2010/main" val="2867253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5.8. </a:t>
            </a:r>
            <a:r>
              <a:rPr kumimoji="1" lang="ja-JP" altLang="en-US" dirty="0" smtClean="0"/>
              <a:t>リレーショナル代入</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代入演算</a:t>
            </a:r>
            <a:endParaRPr kumimoji="1" lang="en-US" altLang="ja-JP" dirty="0" smtClean="0"/>
          </a:p>
          <a:p>
            <a:pPr lvl="1"/>
            <a:r>
              <a:rPr lang="en-US" altLang="ja-JP" dirty="0" smtClean="0"/>
              <a:t>R := </a:t>
            </a:r>
            <a:r>
              <a:rPr lang="en-US" altLang="ja-JP" i="1" dirty="0" err="1" smtClean="0"/>
              <a:t>rx</a:t>
            </a:r>
            <a:endParaRPr lang="en-US" altLang="ja-JP" i="1" dirty="0" smtClean="0"/>
          </a:p>
          <a:p>
            <a:pPr lvl="1"/>
            <a:r>
              <a:rPr kumimoji="1" lang="en-US" altLang="ja-JP" i="1" dirty="0" err="1" smtClean="0"/>
              <a:t>rx</a:t>
            </a:r>
            <a:r>
              <a:rPr kumimoji="1" lang="en-US" altLang="ja-JP" dirty="0" smtClean="0"/>
              <a:t> </a:t>
            </a:r>
            <a:r>
              <a:rPr lang="ja-JP" altLang="en-US" dirty="0" smtClean="0"/>
              <a:t>が</a:t>
            </a:r>
            <a:r>
              <a:rPr kumimoji="1" lang="ja-JP" altLang="en-US" dirty="0" smtClean="0"/>
              <a:t>関係変数に限定されるから、代数演算子ではない</a:t>
            </a:r>
            <a:endParaRPr kumimoji="1" lang="en-US" altLang="ja-JP" dirty="0" smtClean="0"/>
          </a:p>
          <a:p>
            <a:endParaRPr lang="en-US" altLang="ja-JP" dirty="0" smtClean="0"/>
          </a:p>
          <a:p>
            <a:r>
              <a:rPr lang="ja-JP" altLang="en-US" dirty="0" smtClean="0"/>
              <a:t>次の関係と関係変数を想定する</a:t>
            </a:r>
            <a:endParaRPr lang="en-US" altLang="ja-JP" dirty="0" smtClean="0"/>
          </a:p>
          <a:p>
            <a:pPr lvl="1"/>
            <a:r>
              <a:rPr lang="en-US" altLang="ja-JP" dirty="0" smtClean="0">
                <a:latin typeface="Consolas"/>
                <a:cs typeface="Consolas"/>
              </a:rPr>
              <a:t>S := relation { tuple{ ... }, ... }</a:t>
            </a:r>
          </a:p>
          <a:p>
            <a:pPr lvl="1"/>
            <a:r>
              <a:rPr kumimoji="1" lang="en-US" altLang="ja-JP" dirty="0" err="1" smtClean="0">
                <a:latin typeface="Consolas"/>
                <a:cs typeface="Consolas"/>
              </a:rPr>
              <a:t>var</a:t>
            </a:r>
            <a:r>
              <a:rPr kumimoji="1" lang="en-US" altLang="ja-JP" dirty="0" smtClean="0">
                <a:latin typeface="Consolas"/>
                <a:cs typeface="Consolas"/>
              </a:rPr>
              <a:t> PQ base relation {PNO PNO, QTY QTY}</a:t>
            </a:r>
            <a:br>
              <a:rPr kumimoji="1" lang="en-US" altLang="ja-JP" dirty="0" smtClean="0">
                <a:latin typeface="Consolas"/>
                <a:cs typeface="Consolas"/>
              </a:rPr>
            </a:br>
            <a:r>
              <a:rPr kumimoji="1" lang="en-US" altLang="ja-JP" dirty="0" smtClean="0">
                <a:latin typeface="Consolas"/>
                <a:cs typeface="Consolas"/>
              </a:rPr>
              <a:t>key {PNO};</a:t>
            </a:r>
          </a:p>
          <a:p>
            <a:endParaRPr lang="en-US" altLang="ja-JP" dirty="0" smtClean="0">
              <a:latin typeface="Consolas"/>
              <a:cs typeface="Consolas"/>
            </a:endParaRPr>
          </a:p>
          <a:p>
            <a:pPr lvl="1"/>
            <a:endParaRPr kumimoji="1" lang="en-US" altLang="ja-JP" dirty="0" smtClean="0">
              <a:latin typeface="Consolas"/>
              <a:cs typeface="Consolas"/>
            </a:endParaRPr>
          </a:p>
        </p:txBody>
      </p:sp>
    </p:spTree>
    <p:extLst>
      <p:ext uri="{BB962C8B-B14F-4D97-AF65-F5344CB8AC3E}">
        <p14:creationId xmlns:p14="http://schemas.microsoft.com/office/powerpoint/2010/main" val="3893564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5.8. </a:t>
            </a:r>
            <a:r>
              <a:rPr kumimoji="1" lang="ja-JP" altLang="en-US" dirty="0" smtClean="0"/>
              <a:t>リレーショナル代入</a:t>
            </a:r>
            <a:endParaRPr kumimoji="1" lang="ja-JP" altLang="en-US" dirty="0"/>
          </a:p>
        </p:txBody>
      </p:sp>
      <p:sp>
        <p:nvSpPr>
          <p:cNvPr id="3" name="コンテンツ プレースホルダー 2"/>
          <p:cNvSpPr>
            <a:spLocks noGrp="1"/>
          </p:cNvSpPr>
          <p:nvPr>
            <p:ph idx="1"/>
          </p:nvPr>
        </p:nvSpPr>
        <p:spPr/>
        <p:txBody>
          <a:bodyPr/>
          <a:lstStyle/>
          <a:p>
            <a:r>
              <a:rPr lang="en-US" altLang="ja-JP" dirty="0">
                <a:latin typeface="Consolas"/>
                <a:cs typeface="Consolas"/>
              </a:rPr>
              <a:t>PQ </a:t>
            </a:r>
            <a:r>
              <a:rPr lang="ja-JP" altLang="en-US" dirty="0">
                <a:latin typeface="Consolas"/>
                <a:cs typeface="Consolas"/>
              </a:rPr>
              <a:t>への挿入</a:t>
            </a:r>
            <a:endParaRPr lang="en-US" altLang="ja-JP" dirty="0">
              <a:latin typeface="Consolas"/>
              <a:cs typeface="Consolas"/>
            </a:endParaRPr>
          </a:p>
          <a:p>
            <a:pPr lvl="1"/>
            <a:r>
              <a:rPr lang="en-US" altLang="ja-JP" dirty="0">
                <a:latin typeface="Consolas"/>
                <a:cs typeface="Consolas"/>
              </a:rPr>
              <a:t>insert PQ (summarize SP per (P {PNO})</a:t>
            </a:r>
            <a:br>
              <a:rPr lang="en-US" altLang="ja-JP" dirty="0">
                <a:latin typeface="Consolas"/>
                <a:cs typeface="Consolas"/>
              </a:rPr>
            </a:br>
            <a:r>
              <a:rPr lang="en-US" altLang="ja-JP" dirty="0">
                <a:latin typeface="Consolas"/>
                <a:cs typeface="Consolas"/>
              </a:rPr>
              <a:t>           add (sum(QTY) as QTY));</a:t>
            </a:r>
          </a:p>
          <a:p>
            <a:pPr lvl="1"/>
            <a:r>
              <a:rPr lang="en-US" altLang="ja-JP" dirty="0">
                <a:latin typeface="Consolas"/>
                <a:cs typeface="Consolas"/>
              </a:rPr>
              <a:t>PQ := PQ union (summarize SP per (P {PNO})</a:t>
            </a:r>
            <a:br>
              <a:rPr lang="en-US" altLang="ja-JP" dirty="0">
                <a:latin typeface="Consolas"/>
                <a:cs typeface="Consolas"/>
              </a:rPr>
            </a:br>
            <a:r>
              <a:rPr lang="en-US" altLang="ja-JP" dirty="0">
                <a:latin typeface="Consolas"/>
                <a:cs typeface="Consolas"/>
              </a:rPr>
              <a:t>                add (sum(QTY) as QTY));</a:t>
            </a:r>
          </a:p>
          <a:p>
            <a:endParaRPr lang="en-US" altLang="ja-JP" dirty="0" smtClean="0">
              <a:latin typeface="Consolas"/>
              <a:cs typeface="Consolas"/>
            </a:endParaRPr>
          </a:p>
          <a:p>
            <a:r>
              <a:rPr lang="en-US" altLang="ja-JP" dirty="0" smtClean="0">
                <a:latin typeface="Consolas"/>
                <a:cs typeface="Consolas"/>
              </a:rPr>
              <a:t>S </a:t>
            </a:r>
            <a:r>
              <a:rPr lang="ja-JP" altLang="en-US" dirty="0" smtClean="0">
                <a:latin typeface="Consolas"/>
                <a:cs typeface="Consolas"/>
              </a:rPr>
              <a:t>からの削除</a:t>
            </a:r>
            <a:endParaRPr lang="en-US" altLang="ja-JP" dirty="0" smtClean="0">
              <a:latin typeface="Consolas"/>
              <a:cs typeface="Consolas"/>
            </a:endParaRPr>
          </a:p>
          <a:p>
            <a:pPr lvl="1"/>
            <a:r>
              <a:rPr kumimoji="1" lang="en-US" altLang="ja-JP" dirty="0" smtClean="0">
                <a:latin typeface="Consolas"/>
                <a:cs typeface="Consolas"/>
              </a:rPr>
              <a:t>delete S where CITY = ‘Athens’;</a:t>
            </a:r>
          </a:p>
          <a:p>
            <a:pPr lvl="1"/>
            <a:r>
              <a:rPr lang="en-US" altLang="ja-JP" dirty="0" smtClean="0">
                <a:latin typeface="Consolas"/>
                <a:cs typeface="Consolas"/>
              </a:rPr>
              <a:t>S := S where not (CITY = ‘Athens’);</a:t>
            </a:r>
          </a:p>
        </p:txBody>
      </p:sp>
    </p:spTree>
    <p:extLst>
      <p:ext uri="{BB962C8B-B14F-4D97-AF65-F5344CB8AC3E}">
        <p14:creationId xmlns:p14="http://schemas.microsoft.com/office/powerpoint/2010/main" val="4260994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操作</a:t>
            </a:r>
            <a:r>
              <a:rPr kumimoji="1" lang="en-US" altLang="ja-JP" dirty="0" smtClean="0"/>
              <a:t> (</a:t>
            </a:r>
            <a:r>
              <a:rPr kumimoji="1" lang="ja-JP" altLang="en-US" dirty="0" smtClean="0"/>
              <a:t>再掲</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主な関係演算子</a:t>
            </a:r>
            <a:endParaRPr kumimoji="1" lang="en-US" altLang="ja-JP" dirty="0" smtClean="0"/>
          </a:p>
          <a:p>
            <a:pPr lvl="1"/>
            <a:r>
              <a:rPr kumimoji="1" lang="en-US" altLang="ja-JP" dirty="0" err="1" smtClean="0"/>
              <a:t>σ</a:t>
            </a:r>
            <a:r>
              <a:rPr kumimoji="1" lang="en-US" altLang="ja-JP" dirty="0" smtClean="0"/>
              <a:t> : </a:t>
            </a:r>
            <a:r>
              <a:rPr kumimoji="1" lang="ja-JP" altLang="en-US" dirty="0" smtClean="0">
                <a:solidFill>
                  <a:schemeClr val="accent3"/>
                </a:solidFill>
              </a:rPr>
              <a:t>制限</a:t>
            </a:r>
            <a:r>
              <a:rPr kumimoji="1" lang="en-US" altLang="ja-JP" dirty="0" smtClean="0"/>
              <a:t> (restrict) (</a:t>
            </a:r>
            <a:r>
              <a:rPr kumimoji="1" lang="ja-JP" altLang="en-US" dirty="0" smtClean="0"/>
              <a:t>あるいは、</a:t>
            </a:r>
            <a:r>
              <a:rPr kumimoji="1" lang="ja-JP" altLang="en-US" dirty="0" smtClean="0">
                <a:solidFill>
                  <a:schemeClr val="accent3"/>
                </a:solidFill>
              </a:rPr>
              <a:t>選択</a:t>
            </a:r>
            <a:r>
              <a:rPr kumimoji="1" lang="en-US" altLang="ja-JP" dirty="0" smtClean="0"/>
              <a:t> (select))</a:t>
            </a:r>
          </a:p>
          <a:p>
            <a:pPr lvl="1"/>
            <a:r>
              <a:rPr lang="en-US" altLang="ja-JP" dirty="0" smtClean="0"/>
              <a:t>π : </a:t>
            </a:r>
            <a:r>
              <a:rPr lang="ja-JP" altLang="en-US" dirty="0" smtClean="0">
                <a:solidFill>
                  <a:schemeClr val="accent3"/>
                </a:solidFill>
              </a:rPr>
              <a:t>射影</a:t>
            </a:r>
            <a:r>
              <a:rPr lang="en-US" altLang="ja-JP" dirty="0" smtClean="0"/>
              <a:t> (project)</a:t>
            </a:r>
          </a:p>
          <a:p>
            <a:pPr lvl="1"/>
            <a:r>
              <a:rPr lang="en-US" altLang="ja-JP" dirty="0" smtClean="0"/>
              <a:t>× : </a:t>
            </a:r>
            <a:r>
              <a:rPr lang="ja-JP" altLang="en-US" dirty="0" smtClean="0">
                <a:solidFill>
                  <a:schemeClr val="accent3"/>
                </a:solidFill>
              </a:rPr>
              <a:t>積</a:t>
            </a:r>
            <a:r>
              <a:rPr lang="en-US" altLang="ja-JP" dirty="0" smtClean="0"/>
              <a:t> (product) (</a:t>
            </a:r>
            <a:r>
              <a:rPr lang="ja-JP" altLang="en-US" dirty="0" smtClean="0"/>
              <a:t>あるいは、</a:t>
            </a:r>
            <a:r>
              <a:rPr lang="ja-JP" altLang="en-US" dirty="0" smtClean="0">
                <a:solidFill>
                  <a:schemeClr val="accent3"/>
                </a:solidFill>
              </a:rPr>
              <a:t>直積</a:t>
            </a:r>
            <a:r>
              <a:rPr lang="en-US" altLang="ja-JP" dirty="0" smtClean="0"/>
              <a:t> (</a:t>
            </a:r>
            <a:r>
              <a:rPr lang="en-US" altLang="ja-JP" dirty="0" err="1" smtClean="0"/>
              <a:t>cartesian</a:t>
            </a:r>
            <a:r>
              <a:rPr lang="en-US" altLang="ja-JP" dirty="0" smtClean="0"/>
              <a:t> product))</a:t>
            </a:r>
          </a:p>
        </p:txBody>
      </p:sp>
      <p:pic>
        <p:nvPicPr>
          <p:cNvPr id="7" name="図 6" descr="fig-01_02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014" y="3073688"/>
            <a:ext cx="6224788" cy="3478119"/>
          </a:xfrm>
          <a:prstGeom prst="rect">
            <a:avLst/>
          </a:prstGeom>
        </p:spPr>
      </p:pic>
      <p:sp>
        <p:nvSpPr>
          <p:cNvPr id="5" name="Rectangle 6"/>
          <p:cNvSpPr txBox="1">
            <a:spLocks noChangeArrowheads="1"/>
          </p:cNvSpPr>
          <p:nvPr/>
        </p:nvSpPr>
        <p:spPr bwMode="auto">
          <a:xfrm>
            <a:off x="8856663" y="0"/>
            <a:ext cx="6254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49" tIns="44175" rIns="88349" bIns="44175"/>
          <a:lstStyle>
            <a:lvl1pPr defTabSz="884238">
              <a:defRPr kumimoji="1" sz="2400">
                <a:solidFill>
                  <a:srgbClr val="000000"/>
                </a:solidFill>
                <a:latin typeface="Arial" charset="0"/>
                <a:ea typeface="ＭＳ Ｐゴシック" charset="0"/>
                <a:cs typeface="ＭＳ Ｐゴシック" charset="0"/>
              </a:defRPr>
            </a:lvl1pPr>
            <a:lvl2pPr marL="742950" indent="-285750" defTabSz="884238">
              <a:defRPr kumimoji="1" sz="2400">
                <a:solidFill>
                  <a:srgbClr val="000000"/>
                </a:solidFill>
                <a:latin typeface="Arial" charset="0"/>
                <a:ea typeface="ＭＳ Ｐゴシック" charset="0"/>
              </a:defRPr>
            </a:lvl2pPr>
            <a:lvl3pPr marL="1143000" indent="-228600" defTabSz="884238">
              <a:defRPr kumimoji="1" sz="2400">
                <a:solidFill>
                  <a:srgbClr val="000000"/>
                </a:solidFill>
                <a:latin typeface="Arial" charset="0"/>
                <a:ea typeface="ＭＳ Ｐゴシック" charset="0"/>
              </a:defRPr>
            </a:lvl3pPr>
            <a:lvl4pPr marL="1600200" indent="-228600" defTabSz="884238">
              <a:defRPr kumimoji="1" sz="2400">
                <a:solidFill>
                  <a:srgbClr val="000000"/>
                </a:solidFill>
                <a:latin typeface="Arial" charset="0"/>
                <a:ea typeface="ＭＳ Ｐゴシック" charset="0"/>
              </a:defRPr>
            </a:lvl4pPr>
            <a:lvl5pPr marL="2057400" indent="-228600" defTabSz="884238">
              <a:defRPr kumimoji="1" sz="2400">
                <a:solidFill>
                  <a:srgbClr val="000000"/>
                </a:solidFill>
                <a:latin typeface="Arial" charset="0"/>
                <a:ea typeface="ＭＳ Ｐゴシック" charset="0"/>
              </a:defRPr>
            </a:lvl5pPr>
            <a:lvl6pPr marL="2514600" indent="-228600" algn="ctr" defTabSz="884238" eaLnBrk="0" fontAlgn="base" hangingPunct="0">
              <a:spcBef>
                <a:spcPct val="0"/>
              </a:spcBef>
              <a:spcAft>
                <a:spcPct val="0"/>
              </a:spcAft>
              <a:defRPr kumimoji="1" sz="2400">
                <a:solidFill>
                  <a:srgbClr val="000000"/>
                </a:solidFill>
                <a:latin typeface="Arial" charset="0"/>
                <a:ea typeface="ＭＳ Ｐゴシック" charset="0"/>
              </a:defRPr>
            </a:lvl6pPr>
            <a:lvl7pPr marL="2971800" indent="-228600" algn="ctr" defTabSz="884238" eaLnBrk="0" fontAlgn="base" hangingPunct="0">
              <a:spcBef>
                <a:spcPct val="0"/>
              </a:spcBef>
              <a:spcAft>
                <a:spcPct val="0"/>
              </a:spcAft>
              <a:defRPr kumimoji="1" sz="2400">
                <a:solidFill>
                  <a:srgbClr val="000000"/>
                </a:solidFill>
                <a:latin typeface="Arial" charset="0"/>
                <a:ea typeface="ＭＳ Ｐゴシック" charset="0"/>
              </a:defRPr>
            </a:lvl7pPr>
            <a:lvl8pPr marL="3429000" indent="-228600" algn="ctr" defTabSz="884238" eaLnBrk="0" fontAlgn="base" hangingPunct="0">
              <a:spcBef>
                <a:spcPct val="0"/>
              </a:spcBef>
              <a:spcAft>
                <a:spcPct val="0"/>
              </a:spcAft>
              <a:defRPr kumimoji="1" sz="2400">
                <a:solidFill>
                  <a:srgbClr val="000000"/>
                </a:solidFill>
                <a:latin typeface="Arial" charset="0"/>
                <a:ea typeface="ＭＳ Ｐゴシック" charset="0"/>
              </a:defRPr>
            </a:lvl8pPr>
            <a:lvl9pPr marL="3886200" indent="-228600" algn="ctr" defTabSz="884238" eaLnBrk="0" fontAlgn="base" hangingPunct="0">
              <a:spcBef>
                <a:spcPct val="0"/>
              </a:spcBef>
              <a:spcAft>
                <a:spcPct val="0"/>
              </a:spcAft>
              <a:defRPr kumimoji="1" sz="2400">
                <a:solidFill>
                  <a:srgbClr val="000000"/>
                </a:solidFill>
                <a:latin typeface="Arial" charset="0"/>
                <a:ea typeface="ＭＳ Ｐゴシック" charset="0"/>
              </a:defRPr>
            </a:lvl9pPr>
          </a:lstStyle>
          <a:p>
            <a:pPr algn="r"/>
            <a:fld id="{4B8FC624-E26B-3647-BE78-2DB1A60C5A7F}" type="slidenum">
              <a:rPr lang="en-US" altLang="ja-JP" sz="2000">
                <a:solidFill>
                  <a:schemeClr val="tx1"/>
                </a:solidFill>
                <a:latin typeface="Times New Roman" charset="0"/>
              </a:rPr>
              <a:pPr algn="r"/>
              <a:t>4</a:t>
            </a:fld>
            <a:endParaRPr lang="en-US" altLang="ja-JP" sz="2000" dirty="0">
              <a:solidFill>
                <a:schemeClr val="tx1"/>
              </a:solidFill>
              <a:latin typeface="Times New Roman" charset="0"/>
            </a:endParaRPr>
          </a:p>
        </p:txBody>
      </p:sp>
      <p:sp>
        <p:nvSpPr>
          <p:cNvPr id="6" name="テキスト ボックス 5"/>
          <p:cNvSpPr txBox="1"/>
          <p:nvPr/>
        </p:nvSpPr>
        <p:spPr>
          <a:xfrm>
            <a:off x="0" y="0"/>
            <a:ext cx="698065" cy="369332"/>
          </a:xfrm>
          <a:prstGeom prst="rect">
            <a:avLst/>
          </a:prstGeom>
          <a:noFill/>
        </p:spPr>
        <p:txBody>
          <a:bodyPr wrap="none" rtlCol="0" anchor="ctr">
            <a:spAutoFit/>
          </a:bodyPr>
          <a:lstStyle/>
          <a:p>
            <a:pPr algn="l"/>
            <a:r>
              <a:rPr kumimoji="1" lang="en-US" altLang="ja-JP" sz="1800" dirty="0" smtClean="0">
                <a:solidFill>
                  <a:schemeClr val="tx1"/>
                </a:solidFill>
              </a:rPr>
              <a:t>1.3.3</a:t>
            </a:r>
            <a:endParaRPr kumimoji="1" lang="ja-JP" altLang="en-US" sz="1800" dirty="0">
              <a:solidFill>
                <a:schemeClr val="tx1"/>
              </a:solidFill>
            </a:endParaRPr>
          </a:p>
        </p:txBody>
      </p:sp>
    </p:spTree>
    <p:extLst>
      <p:ext uri="{BB962C8B-B14F-4D97-AF65-F5344CB8AC3E}">
        <p14:creationId xmlns:p14="http://schemas.microsoft.com/office/powerpoint/2010/main" val="104805469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5.8. </a:t>
            </a:r>
            <a:r>
              <a:rPr kumimoji="1" lang="ja-JP" altLang="en-US" dirty="0" smtClean="0"/>
              <a:t>リレーショナル代入</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latin typeface="Consolas"/>
                <a:cs typeface="Consolas"/>
              </a:rPr>
              <a:t>P </a:t>
            </a:r>
            <a:r>
              <a:rPr lang="ja-JP" altLang="en-US" dirty="0" smtClean="0">
                <a:latin typeface="Consolas"/>
                <a:cs typeface="Consolas"/>
              </a:rPr>
              <a:t>の更新</a:t>
            </a:r>
            <a:endParaRPr lang="en-US" altLang="ja-JP" dirty="0" smtClean="0">
              <a:latin typeface="Consolas"/>
              <a:cs typeface="Consolas"/>
            </a:endParaRPr>
          </a:p>
          <a:p>
            <a:pPr lvl="1"/>
            <a:r>
              <a:rPr kumimoji="1" lang="en-US" altLang="ja-JP" dirty="0" smtClean="0">
                <a:latin typeface="Consolas"/>
                <a:cs typeface="Consolas"/>
              </a:rPr>
              <a:t>update P where CITY = ‘London’</a:t>
            </a:r>
            <a:br>
              <a:rPr kumimoji="1" lang="en-US" altLang="ja-JP" dirty="0" smtClean="0">
                <a:latin typeface="Consolas"/>
                <a:cs typeface="Consolas"/>
              </a:rPr>
            </a:br>
            <a:r>
              <a:rPr kumimoji="1" lang="en-US" altLang="ja-JP" dirty="0" smtClean="0">
                <a:latin typeface="Consolas"/>
                <a:cs typeface="Consolas"/>
              </a:rPr>
              <a:t>    (WEIGHT := 2*WEIGHT, CITY := ‘Oslo’);</a:t>
            </a:r>
          </a:p>
          <a:p>
            <a:pPr lvl="1"/>
            <a:r>
              <a:rPr lang="en-US" altLang="ja-JP" dirty="0" smtClean="0">
                <a:latin typeface="Consolas"/>
                <a:cs typeface="Consolas"/>
              </a:rPr>
              <a:t>P := with (P where CITY = ‘London’) as R1,</a:t>
            </a:r>
            <a:br>
              <a:rPr lang="en-US" altLang="ja-JP" dirty="0" smtClean="0">
                <a:latin typeface="Consolas"/>
                <a:cs typeface="Consolas"/>
              </a:rPr>
            </a:br>
            <a:r>
              <a:rPr lang="en-US" altLang="ja-JP" dirty="0" smtClean="0">
                <a:latin typeface="Consolas"/>
                <a:cs typeface="Consolas"/>
              </a:rPr>
              <a:t>          </a:t>
            </a:r>
            <a:r>
              <a:rPr lang="en-US" altLang="ja-JP" dirty="0">
                <a:latin typeface="Consolas"/>
                <a:cs typeface="Consolas"/>
              </a:rPr>
              <a:t>(</a:t>
            </a:r>
            <a:r>
              <a:rPr lang="en-US" altLang="ja-JP" dirty="0" smtClean="0">
                <a:latin typeface="Consolas"/>
                <a:cs typeface="Consolas"/>
              </a:rPr>
              <a:t>extend R1</a:t>
            </a:r>
            <a:br>
              <a:rPr lang="en-US" altLang="ja-JP" dirty="0" smtClean="0">
                <a:latin typeface="Consolas"/>
                <a:cs typeface="Consolas"/>
              </a:rPr>
            </a:br>
            <a:r>
              <a:rPr lang="en-US" altLang="ja-JP" dirty="0" smtClean="0">
                <a:latin typeface="Consolas"/>
                <a:cs typeface="Consolas"/>
              </a:rPr>
              <a:t>           add (2*WEIGHT as NEW_WEIGHT,</a:t>
            </a:r>
            <a:br>
              <a:rPr lang="en-US" altLang="ja-JP" dirty="0" smtClean="0">
                <a:latin typeface="Consolas"/>
                <a:cs typeface="Consolas"/>
              </a:rPr>
            </a:br>
            <a:r>
              <a:rPr lang="en-US" altLang="ja-JP" dirty="0" smtClean="0">
                <a:latin typeface="Consolas"/>
                <a:cs typeface="Consolas"/>
              </a:rPr>
              <a:t>                ‘Oslo’ as NEW_CITY)) as R2,</a:t>
            </a:r>
            <a:br>
              <a:rPr lang="en-US" altLang="ja-JP" dirty="0" smtClean="0">
                <a:latin typeface="Consolas"/>
                <a:cs typeface="Consolas"/>
              </a:rPr>
            </a:br>
            <a:r>
              <a:rPr lang="en-US" altLang="ja-JP" dirty="0" smtClean="0">
                <a:latin typeface="Consolas"/>
                <a:cs typeface="Consolas"/>
              </a:rPr>
              <a:t>          R2 { all but WEIGHT, CITY } as R3,</a:t>
            </a:r>
            <a:br>
              <a:rPr lang="en-US" altLang="ja-JP" dirty="0" smtClean="0">
                <a:latin typeface="Consolas"/>
                <a:cs typeface="Consolas"/>
              </a:rPr>
            </a:br>
            <a:r>
              <a:rPr lang="en-US" altLang="ja-JP" dirty="0" smtClean="0">
                <a:latin typeface="Consolas"/>
                <a:cs typeface="Consolas"/>
              </a:rPr>
              <a:t>          R3 rename (NEW_WEIGHT as WEIGHT,</a:t>
            </a:r>
            <a:br>
              <a:rPr lang="en-US" altLang="ja-JP" dirty="0" smtClean="0">
                <a:latin typeface="Consolas"/>
                <a:cs typeface="Consolas"/>
              </a:rPr>
            </a:br>
            <a:r>
              <a:rPr lang="en-US" altLang="ja-JP" dirty="0" smtClean="0">
                <a:latin typeface="Consolas"/>
                <a:cs typeface="Consolas"/>
              </a:rPr>
              <a:t>                    NEW_CITY as CITY) as R4, </a:t>
            </a:r>
            <a:br>
              <a:rPr lang="en-US" altLang="ja-JP" dirty="0" smtClean="0">
                <a:latin typeface="Consolas"/>
                <a:cs typeface="Consolas"/>
              </a:rPr>
            </a:br>
            <a:r>
              <a:rPr lang="en-US" altLang="ja-JP" dirty="0" smtClean="0">
                <a:latin typeface="Consolas"/>
                <a:cs typeface="Consolas"/>
              </a:rPr>
              <a:t>          P minus R1 as R5:</a:t>
            </a:r>
            <a:br>
              <a:rPr lang="en-US" altLang="ja-JP" dirty="0" smtClean="0">
                <a:latin typeface="Consolas"/>
                <a:cs typeface="Consolas"/>
              </a:rPr>
            </a:br>
            <a:r>
              <a:rPr lang="en-US" altLang="ja-JP" dirty="0" smtClean="0">
                <a:latin typeface="Consolas"/>
                <a:cs typeface="Consolas"/>
              </a:rPr>
              <a:t>     R5 union R4;</a:t>
            </a:r>
            <a:endParaRPr kumimoji="1" lang="en-US" altLang="ja-JP" dirty="0" smtClean="0">
              <a:latin typeface="Consolas"/>
              <a:cs typeface="Consolas"/>
            </a:endParaRPr>
          </a:p>
        </p:txBody>
      </p:sp>
    </p:spTree>
    <p:extLst>
      <p:ext uri="{BB962C8B-B14F-4D97-AF65-F5344CB8AC3E}">
        <p14:creationId xmlns:p14="http://schemas.microsoft.com/office/powerpoint/2010/main" val="2303435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5.9. ORDER BY </a:t>
            </a:r>
            <a:r>
              <a:rPr kumimoji="1" lang="ja-JP" altLang="en-US" dirty="0" smtClean="0"/>
              <a:t>演算子</a:t>
            </a:r>
            <a:endParaRPr kumimoji="1" lang="ja-JP" altLang="en-US" dirty="0"/>
          </a:p>
        </p:txBody>
      </p:sp>
      <p:sp>
        <p:nvSpPr>
          <p:cNvPr id="3" name="コンテンツ プレースホルダー 2"/>
          <p:cNvSpPr>
            <a:spLocks noGrp="1"/>
          </p:cNvSpPr>
          <p:nvPr>
            <p:ph idx="1"/>
          </p:nvPr>
        </p:nvSpPr>
        <p:spPr>
          <a:xfrm>
            <a:off x="323850" y="1172105"/>
            <a:ext cx="8877300" cy="5480050"/>
          </a:xfrm>
        </p:spPr>
        <p:txBody>
          <a:bodyPr/>
          <a:lstStyle/>
          <a:p>
            <a:r>
              <a:rPr lang="ja-JP" altLang="en-US" dirty="0" smtClean="0"/>
              <a:t>順序付け</a:t>
            </a:r>
            <a:endParaRPr lang="en-US" altLang="ja-JP" dirty="0" smtClean="0"/>
          </a:p>
          <a:p>
            <a:pPr lvl="1"/>
            <a:r>
              <a:rPr lang="en-US" altLang="ja-JP" dirty="0" smtClean="0"/>
              <a:t>T.D:	</a:t>
            </a:r>
            <a:r>
              <a:rPr lang="en-US" altLang="ja-JP" dirty="0" smtClean="0">
                <a:latin typeface="Consolas"/>
                <a:cs typeface="Consolas"/>
              </a:rPr>
              <a:t>S matching SP order (</a:t>
            </a:r>
            <a:r>
              <a:rPr lang="en-US" altLang="ja-JP" dirty="0" err="1" smtClean="0">
                <a:latin typeface="Consolas"/>
                <a:cs typeface="Consolas"/>
              </a:rPr>
              <a:t>asc</a:t>
            </a:r>
            <a:r>
              <a:rPr lang="en-US" altLang="ja-JP" dirty="0" smtClean="0">
                <a:latin typeface="Consolas"/>
                <a:cs typeface="Consolas"/>
              </a:rPr>
              <a:t> SNO)</a:t>
            </a:r>
          </a:p>
          <a:p>
            <a:pPr lvl="1"/>
            <a:r>
              <a:rPr lang="en-US" altLang="ja-JP" dirty="0" smtClean="0"/>
              <a:t>SQL:	</a:t>
            </a:r>
            <a:r>
              <a:rPr lang="en-US" altLang="ja-JP" dirty="0" smtClean="0">
                <a:latin typeface="Consolas"/>
                <a:cs typeface="Consolas"/>
              </a:rPr>
              <a:t>select distinct S.*</a:t>
            </a:r>
            <a:br>
              <a:rPr lang="en-US" altLang="ja-JP" dirty="0" smtClean="0">
                <a:latin typeface="Consolas"/>
                <a:cs typeface="Consolas"/>
              </a:rPr>
            </a:br>
            <a:r>
              <a:rPr lang="en-US" altLang="ja-JP" dirty="0" smtClean="0">
                <a:latin typeface="Consolas"/>
                <a:cs typeface="Consolas"/>
              </a:rPr>
              <a:t>		from S, SP</a:t>
            </a:r>
            <a:br>
              <a:rPr lang="en-US" altLang="ja-JP" dirty="0" smtClean="0">
                <a:latin typeface="Consolas"/>
                <a:cs typeface="Consolas"/>
              </a:rPr>
            </a:br>
            <a:r>
              <a:rPr lang="en-US" altLang="ja-JP" dirty="0" smtClean="0">
                <a:latin typeface="Consolas"/>
                <a:cs typeface="Consolas"/>
              </a:rPr>
              <a:t>		where S.SNO = SP.SNO</a:t>
            </a:r>
            <a:br>
              <a:rPr lang="en-US" altLang="ja-JP" dirty="0" smtClean="0">
                <a:latin typeface="Consolas"/>
                <a:cs typeface="Consolas"/>
              </a:rPr>
            </a:br>
            <a:r>
              <a:rPr lang="en-US" altLang="ja-JP" dirty="0" smtClean="0">
                <a:latin typeface="Consolas"/>
                <a:cs typeface="Consolas"/>
              </a:rPr>
              <a:t>		order by S.SNO </a:t>
            </a:r>
            <a:r>
              <a:rPr lang="en-US" altLang="ja-JP" dirty="0" err="1" smtClean="0">
                <a:latin typeface="Consolas"/>
                <a:cs typeface="Consolas"/>
              </a:rPr>
              <a:t>asc</a:t>
            </a:r>
            <a:endParaRPr lang="en-US" altLang="ja-JP" dirty="0">
              <a:latin typeface="Consolas"/>
              <a:cs typeface="Consolas"/>
            </a:endParaRPr>
          </a:p>
          <a:p>
            <a:r>
              <a:rPr kumimoji="1" lang="ja-JP" altLang="en-US" dirty="0" smtClean="0"/>
              <a:t>順序付けは有用ではあるが、関係代数演算子ではない</a:t>
            </a:r>
            <a:endParaRPr kumimoji="1" lang="en-US" altLang="ja-JP" dirty="0" smtClean="0"/>
          </a:p>
          <a:p>
            <a:pPr lvl="1"/>
            <a:r>
              <a:rPr lang="ja-JP" altLang="en-US" dirty="0" smtClean="0"/>
              <a:t>関係は順序を持たないから、これの結果は関係ではない</a:t>
            </a:r>
            <a:endParaRPr lang="en-US" altLang="ja-JP" dirty="0" smtClean="0"/>
          </a:p>
          <a:p>
            <a:r>
              <a:rPr kumimoji="1" lang="ja-JP" altLang="en-US" dirty="0" smtClean="0"/>
              <a:t>順序付けは関数ではない</a:t>
            </a:r>
            <a:endParaRPr kumimoji="1" lang="en-US" altLang="ja-JP" dirty="0" smtClean="0"/>
          </a:p>
          <a:p>
            <a:pPr lvl="1"/>
            <a:r>
              <a:rPr lang="ja-JP" altLang="en-US" dirty="0" smtClean="0"/>
              <a:t>結果が決定的ではない</a:t>
            </a:r>
            <a:endParaRPr lang="en-US" altLang="ja-JP" dirty="0" smtClean="0"/>
          </a:p>
          <a:p>
            <a:pPr lvl="2"/>
            <a:r>
              <a:rPr kumimoji="1" lang="ja-JP" altLang="en-US" dirty="0" smtClean="0"/>
              <a:t>順序キーが全順序を与えられない場合、部分的に順不同</a:t>
            </a:r>
            <a:endParaRPr kumimoji="1" lang="en-US" altLang="ja-JP" dirty="0" smtClean="0"/>
          </a:p>
          <a:p>
            <a:pPr lvl="2"/>
            <a:r>
              <a:rPr lang="en-US" altLang="ja-JP" dirty="0" smtClean="0"/>
              <a:t>e.g. </a:t>
            </a:r>
            <a:r>
              <a:rPr lang="en-US" altLang="ja-JP" dirty="0" smtClean="0">
                <a:latin typeface="Consolas"/>
                <a:cs typeface="Consolas"/>
              </a:rPr>
              <a:t>order by CITY</a:t>
            </a:r>
          </a:p>
          <a:p>
            <a:pPr lvl="2"/>
            <a:endParaRPr kumimoji="1" lang="ja-JP" altLang="en-US" dirty="0"/>
          </a:p>
        </p:txBody>
      </p:sp>
    </p:spTree>
    <p:extLst>
      <p:ext uri="{BB962C8B-B14F-4D97-AF65-F5344CB8AC3E}">
        <p14:creationId xmlns:p14="http://schemas.microsoft.com/office/powerpoint/2010/main" val="2397153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操作</a:t>
            </a:r>
            <a:r>
              <a:rPr kumimoji="1" lang="en-US" altLang="ja-JP" dirty="0" smtClean="0"/>
              <a:t> </a:t>
            </a:r>
            <a:r>
              <a:rPr lang="en-US" altLang="ja-JP" dirty="0" smtClean="0"/>
              <a:t>(</a:t>
            </a:r>
            <a:r>
              <a:rPr lang="ja-JP" altLang="en-US" dirty="0"/>
              <a:t>再掲</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主な関係演算子</a:t>
            </a:r>
            <a:endParaRPr kumimoji="1" lang="en-US" altLang="ja-JP" dirty="0" smtClean="0"/>
          </a:p>
          <a:p>
            <a:pPr lvl="1"/>
            <a:r>
              <a:rPr kumimoji="1" lang="en-US" altLang="ja-JP" dirty="0" smtClean="0"/>
              <a:t>∩ : </a:t>
            </a:r>
            <a:r>
              <a:rPr kumimoji="1" lang="ja-JP" altLang="en-US" dirty="0" smtClean="0">
                <a:solidFill>
                  <a:schemeClr val="accent3"/>
                </a:solidFill>
              </a:rPr>
              <a:t>交わり</a:t>
            </a:r>
            <a:r>
              <a:rPr kumimoji="1" lang="en-US" altLang="ja-JP" dirty="0" smtClean="0"/>
              <a:t>, </a:t>
            </a:r>
            <a:r>
              <a:rPr kumimoji="1" lang="ja-JP" altLang="en-US" dirty="0" smtClean="0">
                <a:solidFill>
                  <a:schemeClr val="accent3"/>
                </a:solidFill>
              </a:rPr>
              <a:t>共通部分</a:t>
            </a:r>
            <a:r>
              <a:rPr kumimoji="1" lang="en-US" altLang="ja-JP" dirty="0" smtClean="0"/>
              <a:t> (intersect) (</a:t>
            </a:r>
            <a:r>
              <a:rPr kumimoji="1" lang="ja-JP" altLang="en-US" dirty="0" smtClean="0"/>
              <a:t>あるいは、</a:t>
            </a:r>
            <a:r>
              <a:rPr kumimoji="1" lang="ja-JP" altLang="en-US" dirty="0" smtClean="0">
                <a:solidFill>
                  <a:schemeClr val="accent3"/>
                </a:solidFill>
              </a:rPr>
              <a:t>積集合</a:t>
            </a:r>
            <a:r>
              <a:rPr lang="en-US" altLang="ja-JP" dirty="0" smtClean="0"/>
              <a:t>)</a:t>
            </a:r>
          </a:p>
          <a:p>
            <a:pPr lvl="1"/>
            <a:r>
              <a:rPr kumimoji="1" lang="en-US" altLang="ja-JP" dirty="0" smtClean="0"/>
              <a:t>∪ : </a:t>
            </a:r>
            <a:r>
              <a:rPr kumimoji="1" lang="ja-JP" altLang="en-US" dirty="0" smtClean="0">
                <a:solidFill>
                  <a:schemeClr val="accent3"/>
                </a:solidFill>
              </a:rPr>
              <a:t>和</a:t>
            </a:r>
            <a:r>
              <a:rPr kumimoji="1" lang="en-US" altLang="ja-JP" dirty="0" smtClean="0"/>
              <a:t> (union)</a:t>
            </a:r>
          </a:p>
          <a:p>
            <a:pPr lvl="1"/>
            <a:r>
              <a:rPr lang="en-US" altLang="ja-JP" dirty="0" smtClean="0"/>
              <a:t>− : </a:t>
            </a:r>
            <a:r>
              <a:rPr lang="ja-JP" altLang="en-US" dirty="0" smtClean="0">
                <a:solidFill>
                  <a:schemeClr val="accent3"/>
                </a:solidFill>
              </a:rPr>
              <a:t>差</a:t>
            </a:r>
            <a:r>
              <a:rPr lang="en-US" altLang="ja-JP" dirty="0" smtClean="0"/>
              <a:t> (difference)</a:t>
            </a:r>
          </a:p>
        </p:txBody>
      </p:sp>
      <p:pic>
        <p:nvPicPr>
          <p:cNvPr id="7" name="図 6" descr="fig-01_02_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915" y="3125536"/>
            <a:ext cx="7772042" cy="3015552"/>
          </a:xfrm>
          <a:prstGeom prst="rect">
            <a:avLst/>
          </a:prstGeom>
        </p:spPr>
      </p:pic>
      <p:sp>
        <p:nvSpPr>
          <p:cNvPr id="5" name="Rectangle 6"/>
          <p:cNvSpPr txBox="1">
            <a:spLocks noChangeArrowheads="1"/>
          </p:cNvSpPr>
          <p:nvPr/>
        </p:nvSpPr>
        <p:spPr bwMode="auto">
          <a:xfrm>
            <a:off x="8856663" y="0"/>
            <a:ext cx="6254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49" tIns="44175" rIns="88349" bIns="44175"/>
          <a:lstStyle>
            <a:lvl1pPr defTabSz="884238">
              <a:defRPr kumimoji="1" sz="2400">
                <a:solidFill>
                  <a:srgbClr val="000000"/>
                </a:solidFill>
                <a:latin typeface="Arial" charset="0"/>
                <a:ea typeface="ＭＳ Ｐゴシック" charset="0"/>
                <a:cs typeface="ＭＳ Ｐゴシック" charset="0"/>
              </a:defRPr>
            </a:lvl1pPr>
            <a:lvl2pPr marL="742950" indent="-285750" defTabSz="884238">
              <a:defRPr kumimoji="1" sz="2400">
                <a:solidFill>
                  <a:srgbClr val="000000"/>
                </a:solidFill>
                <a:latin typeface="Arial" charset="0"/>
                <a:ea typeface="ＭＳ Ｐゴシック" charset="0"/>
              </a:defRPr>
            </a:lvl2pPr>
            <a:lvl3pPr marL="1143000" indent="-228600" defTabSz="884238">
              <a:defRPr kumimoji="1" sz="2400">
                <a:solidFill>
                  <a:srgbClr val="000000"/>
                </a:solidFill>
                <a:latin typeface="Arial" charset="0"/>
                <a:ea typeface="ＭＳ Ｐゴシック" charset="0"/>
              </a:defRPr>
            </a:lvl3pPr>
            <a:lvl4pPr marL="1600200" indent="-228600" defTabSz="884238">
              <a:defRPr kumimoji="1" sz="2400">
                <a:solidFill>
                  <a:srgbClr val="000000"/>
                </a:solidFill>
                <a:latin typeface="Arial" charset="0"/>
                <a:ea typeface="ＭＳ Ｐゴシック" charset="0"/>
              </a:defRPr>
            </a:lvl4pPr>
            <a:lvl5pPr marL="2057400" indent="-228600" defTabSz="884238">
              <a:defRPr kumimoji="1" sz="2400">
                <a:solidFill>
                  <a:srgbClr val="000000"/>
                </a:solidFill>
                <a:latin typeface="Arial" charset="0"/>
                <a:ea typeface="ＭＳ Ｐゴシック" charset="0"/>
              </a:defRPr>
            </a:lvl5pPr>
            <a:lvl6pPr marL="2514600" indent="-228600" algn="ctr" defTabSz="884238" eaLnBrk="0" fontAlgn="base" hangingPunct="0">
              <a:spcBef>
                <a:spcPct val="0"/>
              </a:spcBef>
              <a:spcAft>
                <a:spcPct val="0"/>
              </a:spcAft>
              <a:defRPr kumimoji="1" sz="2400">
                <a:solidFill>
                  <a:srgbClr val="000000"/>
                </a:solidFill>
                <a:latin typeface="Arial" charset="0"/>
                <a:ea typeface="ＭＳ Ｐゴシック" charset="0"/>
              </a:defRPr>
            </a:lvl6pPr>
            <a:lvl7pPr marL="2971800" indent="-228600" algn="ctr" defTabSz="884238" eaLnBrk="0" fontAlgn="base" hangingPunct="0">
              <a:spcBef>
                <a:spcPct val="0"/>
              </a:spcBef>
              <a:spcAft>
                <a:spcPct val="0"/>
              </a:spcAft>
              <a:defRPr kumimoji="1" sz="2400">
                <a:solidFill>
                  <a:srgbClr val="000000"/>
                </a:solidFill>
                <a:latin typeface="Arial" charset="0"/>
                <a:ea typeface="ＭＳ Ｐゴシック" charset="0"/>
              </a:defRPr>
            </a:lvl7pPr>
            <a:lvl8pPr marL="3429000" indent="-228600" algn="ctr" defTabSz="884238" eaLnBrk="0" fontAlgn="base" hangingPunct="0">
              <a:spcBef>
                <a:spcPct val="0"/>
              </a:spcBef>
              <a:spcAft>
                <a:spcPct val="0"/>
              </a:spcAft>
              <a:defRPr kumimoji="1" sz="2400">
                <a:solidFill>
                  <a:srgbClr val="000000"/>
                </a:solidFill>
                <a:latin typeface="Arial" charset="0"/>
                <a:ea typeface="ＭＳ Ｐゴシック" charset="0"/>
              </a:defRPr>
            </a:lvl8pPr>
            <a:lvl9pPr marL="3886200" indent="-228600" algn="ctr" defTabSz="884238" eaLnBrk="0" fontAlgn="base" hangingPunct="0">
              <a:spcBef>
                <a:spcPct val="0"/>
              </a:spcBef>
              <a:spcAft>
                <a:spcPct val="0"/>
              </a:spcAft>
              <a:defRPr kumimoji="1" sz="2400">
                <a:solidFill>
                  <a:srgbClr val="000000"/>
                </a:solidFill>
                <a:latin typeface="Arial" charset="0"/>
                <a:ea typeface="ＭＳ Ｐゴシック" charset="0"/>
              </a:defRPr>
            </a:lvl9pPr>
          </a:lstStyle>
          <a:p>
            <a:pPr algn="r"/>
            <a:fld id="{4B8FC624-E26B-3647-BE78-2DB1A60C5A7F}" type="slidenum">
              <a:rPr lang="en-US" altLang="ja-JP" sz="2000">
                <a:solidFill>
                  <a:schemeClr val="tx1"/>
                </a:solidFill>
                <a:latin typeface="Times New Roman" charset="0"/>
              </a:rPr>
              <a:pPr algn="r"/>
              <a:t>5</a:t>
            </a:fld>
            <a:endParaRPr lang="en-US" altLang="ja-JP" sz="2000" dirty="0">
              <a:solidFill>
                <a:schemeClr val="tx1"/>
              </a:solidFill>
              <a:latin typeface="Times New Roman" charset="0"/>
            </a:endParaRPr>
          </a:p>
        </p:txBody>
      </p:sp>
      <p:sp>
        <p:nvSpPr>
          <p:cNvPr id="6" name="テキスト ボックス 5"/>
          <p:cNvSpPr txBox="1"/>
          <p:nvPr/>
        </p:nvSpPr>
        <p:spPr>
          <a:xfrm>
            <a:off x="0" y="0"/>
            <a:ext cx="698065" cy="369332"/>
          </a:xfrm>
          <a:prstGeom prst="rect">
            <a:avLst/>
          </a:prstGeom>
          <a:noFill/>
        </p:spPr>
        <p:txBody>
          <a:bodyPr wrap="none" rtlCol="0" anchor="ctr">
            <a:spAutoFit/>
          </a:bodyPr>
          <a:lstStyle/>
          <a:p>
            <a:pPr algn="l"/>
            <a:r>
              <a:rPr kumimoji="1" lang="en-US" altLang="ja-JP" sz="1800" dirty="0" smtClean="0">
                <a:solidFill>
                  <a:schemeClr val="tx1"/>
                </a:solidFill>
              </a:rPr>
              <a:t>1.3.3</a:t>
            </a:r>
            <a:endParaRPr kumimoji="1" lang="ja-JP" altLang="en-US" sz="1800" dirty="0">
              <a:solidFill>
                <a:schemeClr val="tx1"/>
              </a:solidFill>
            </a:endParaRPr>
          </a:p>
        </p:txBody>
      </p:sp>
    </p:spTree>
    <p:extLst>
      <p:ext uri="{BB962C8B-B14F-4D97-AF65-F5344CB8AC3E}">
        <p14:creationId xmlns:p14="http://schemas.microsoft.com/office/powerpoint/2010/main" val="30136732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操作</a:t>
            </a:r>
            <a:r>
              <a:rPr kumimoji="1" lang="en-US" altLang="ja-JP" dirty="0" smtClean="0"/>
              <a:t> </a:t>
            </a:r>
            <a:r>
              <a:rPr lang="en-US" altLang="ja-JP" dirty="0" smtClean="0"/>
              <a:t>(</a:t>
            </a:r>
            <a:r>
              <a:rPr lang="ja-JP" altLang="en-US" dirty="0"/>
              <a:t>再掲</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主な関係演算子</a:t>
            </a:r>
            <a:endParaRPr kumimoji="1" lang="en-US" altLang="ja-JP" dirty="0" smtClean="0"/>
          </a:p>
          <a:p>
            <a:pPr lvl="1"/>
            <a:r>
              <a:rPr kumimoji="1" lang="en-US" altLang="ja-JP" dirty="0" smtClean="0"/>
              <a:t>   : </a:t>
            </a:r>
            <a:r>
              <a:rPr kumimoji="1" lang="ja-JP" altLang="en-US" dirty="0" smtClean="0">
                <a:solidFill>
                  <a:schemeClr val="accent3"/>
                </a:solidFill>
              </a:rPr>
              <a:t>結合</a:t>
            </a:r>
            <a:r>
              <a:rPr kumimoji="1" lang="en-US" altLang="ja-JP" dirty="0" smtClean="0"/>
              <a:t> (join)</a:t>
            </a:r>
          </a:p>
          <a:p>
            <a:pPr lvl="1"/>
            <a:r>
              <a:rPr lang="en-US" altLang="ja-JP" dirty="0" smtClean="0"/>
              <a:t>÷ : </a:t>
            </a:r>
            <a:r>
              <a:rPr lang="ja-JP" altLang="en-US" dirty="0" smtClean="0">
                <a:solidFill>
                  <a:schemeClr val="accent3"/>
                </a:solidFill>
              </a:rPr>
              <a:t>商</a:t>
            </a:r>
            <a:r>
              <a:rPr lang="en-US" altLang="ja-JP" dirty="0" smtClean="0"/>
              <a:t> (divide)</a:t>
            </a:r>
            <a:endParaRPr kumimoji="1" lang="ja-JP" altLang="en-US" dirty="0"/>
          </a:p>
        </p:txBody>
      </p:sp>
      <p:grpSp>
        <p:nvGrpSpPr>
          <p:cNvPr id="4" name="Group 6"/>
          <p:cNvGrpSpPr>
            <a:grpSpLocks/>
          </p:cNvGrpSpPr>
          <p:nvPr/>
        </p:nvGrpSpPr>
        <p:grpSpPr bwMode="auto">
          <a:xfrm rot="-5400000">
            <a:off x="1113650" y="1813292"/>
            <a:ext cx="197140" cy="201919"/>
            <a:chOff x="622" y="2957"/>
            <a:chExt cx="412" cy="391"/>
          </a:xfrm>
        </p:grpSpPr>
        <p:sp>
          <p:nvSpPr>
            <p:cNvPr id="5" name="AutoShape 4"/>
            <p:cNvSpPr>
              <a:spLocks noChangeArrowheads="1"/>
            </p:cNvSpPr>
            <p:nvPr/>
          </p:nvSpPr>
          <p:spPr bwMode="auto">
            <a:xfrm flipV="1">
              <a:off x="622" y="2957"/>
              <a:ext cx="412" cy="199"/>
            </a:xfrm>
            <a:prstGeom prst="triangle">
              <a:avLst>
                <a:gd name="adj" fmla="val 50000"/>
              </a:avLst>
            </a:prstGeom>
            <a:noFill/>
            <a:ln w="2857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349" tIns="44175" rIns="88349" bIns="44175" anchor="ctr"/>
            <a:lstStyle/>
            <a:p>
              <a:endParaRPr lang="ja-JP" altLang="en-US"/>
            </a:p>
          </p:txBody>
        </p:sp>
        <p:sp>
          <p:nvSpPr>
            <p:cNvPr id="6" name="AutoShape 5"/>
            <p:cNvSpPr>
              <a:spLocks noChangeArrowheads="1"/>
            </p:cNvSpPr>
            <p:nvPr/>
          </p:nvSpPr>
          <p:spPr bwMode="auto">
            <a:xfrm>
              <a:off x="622" y="3149"/>
              <a:ext cx="412" cy="199"/>
            </a:xfrm>
            <a:prstGeom prst="triangle">
              <a:avLst>
                <a:gd name="adj" fmla="val 50000"/>
              </a:avLst>
            </a:prstGeom>
            <a:noFill/>
            <a:ln w="2857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349" tIns="44175" rIns="88349" bIns="44175" anchor="ctr"/>
            <a:lstStyle/>
            <a:p>
              <a:endParaRPr lang="ja-JP" altLang="en-US"/>
            </a:p>
          </p:txBody>
        </p:sp>
      </p:grpSp>
      <p:pic>
        <p:nvPicPr>
          <p:cNvPr id="7" name="図 6" descr="fig-01_02_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647" y="2986522"/>
            <a:ext cx="8281831" cy="3201301"/>
          </a:xfrm>
          <a:prstGeom prst="rect">
            <a:avLst/>
          </a:prstGeom>
        </p:spPr>
      </p:pic>
      <p:sp>
        <p:nvSpPr>
          <p:cNvPr id="8" name="Rectangle 6"/>
          <p:cNvSpPr txBox="1">
            <a:spLocks noChangeArrowheads="1"/>
          </p:cNvSpPr>
          <p:nvPr/>
        </p:nvSpPr>
        <p:spPr bwMode="auto">
          <a:xfrm>
            <a:off x="8856663" y="0"/>
            <a:ext cx="6254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49" tIns="44175" rIns="88349" bIns="44175"/>
          <a:lstStyle>
            <a:lvl1pPr defTabSz="884238">
              <a:defRPr kumimoji="1" sz="2400">
                <a:solidFill>
                  <a:srgbClr val="000000"/>
                </a:solidFill>
                <a:latin typeface="Arial" charset="0"/>
                <a:ea typeface="ＭＳ Ｐゴシック" charset="0"/>
                <a:cs typeface="ＭＳ Ｐゴシック" charset="0"/>
              </a:defRPr>
            </a:lvl1pPr>
            <a:lvl2pPr marL="742950" indent="-285750" defTabSz="884238">
              <a:defRPr kumimoji="1" sz="2400">
                <a:solidFill>
                  <a:srgbClr val="000000"/>
                </a:solidFill>
                <a:latin typeface="Arial" charset="0"/>
                <a:ea typeface="ＭＳ Ｐゴシック" charset="0"/>
              </a:defRPr>
            </a:lvl2pPr>
            <a:lvl3pPr marL="1143000" indent="-228600" defTabSz="884238">
              <a:defRPr kumimoji="1" sz="2400">
                <a:solidFill>
                  <a:srgbClr val="000000"/>
                </a:solidFill>
                <a:latin typeface="Arial" charset="0"/>
                <a:ea typeface="ＭＳ Ｐゴシック" charset="0"/>
              </a:defRPr>
            </a:lvl3pPr>
            <a:lvl4pPr marL="1600200" indent="-228600" defTabSz="884238">
              <a:defRPr kumimoji="1" sz="2400">
                <a:solidFill>
                  <a:srgbClr val="000000"/>
                </a:solidFill>
                <a:latin typeface="Arial" charset="0"/>
                <a:ea typeface="ＭＳ Ｐゴシック" charset="0"/>
              </a:defRPr>
            </a:lvl4pPr>
            <a:lvl5pPr marL="2057400" indent="-228600" defTabSz="884238">
              <a:defRPr kumimoji="1" sz="2400">
                <a:solidFill>
                  <a:srgbClr val="000000"/>
                </a:solidFill>
                <a:latin typeface="Arial" charset="0"/>
                <a:ea typeface="ＭＳ Ｐゴシック" charset="0"/>
              </a:defRPr>
            </a:lvl5pPr>
            <a:lvl6pPr marL="2514600" indent="-228600" algn="ctr" defTabSz="884238" eaLnBrk="0" fontAlgn="base" hangingPunct="0">
              <a:spcBef>
                <a:spcPct val="0"/>
              </a:spcBef>
              <a:spcAft>
                <a:spcPct val="0"/>
              </a:spcAft>
              <a:defRPr kumimoji="1" sz="2400">
                <a:solidFill>
                  <a:srgbClr val="000000"/>
                </a:solidFill>
                <a:latin typeface="Arial" charset="0"/>
                <a:ea typeface="ＭＳ Ｐゴシック" charset="0"/>
              </a:defRPr>
            </a:lvl6pPr>
            <a:lvl7pPr marL="2971800" indent="-228600" algn="ctr" defTabSz="884238" eaLnBrk="0" fontAlgn="base" hangingPunct="0">
              <a:spcBef>
                <a:spcPct val="0"/>
              </a:spcBef>
              <a:spcAft>
                <a:spcPct val="0"/>
              </a:spcAft>
              <a:defRPr kumimoji="1" sz="2400">
                <a:solidFill>
                  <a:srgbClr val="000000"/>
                </a:solidFill>
                <a:latin typeface="Arial" charset="0"/>
                <a:ea typeface="ＭＳ Ｐゴシック" charset="0"/>
              </a:defRPr>
            </a:lvl7pPr>
            <a:lvl8pPr marL="3429000" indent="-228600" algn="ctr" defTabSz="884238" eaLnBrk="0" fontAlgn="base" hangingPunct="0">
              <a:spcBef>
                <a:spcPct val="0"/>
              </a:spcBef>
              <a:spcAft>
                <a:spcPct val="0"/>
              </a:spcAft>
              <a:defRPr kumimoji="1" sz="2400">
                <a:solidFill>
                  <a:srgbClr val="000000"/>
                </a:solidFill>
                <a:latin typeface="Arial" charset="0"/>
                <a:ea typeface="ＭＳ Ｐゴシック" charset="0"/>
              </a:defRPr>
            </a:lvl8pPr>
            <a:lvl9pPr marL="3886200" indent="-228600" algn="ctr" defTabSz="884238" eaLnBrk="0" fontAlgn="base" hangingPunct="0">
              <a:spcBef>
                <a:spcPct val="0"/>
              </a:spcBef>
              <a:spcAft>
                <a:spcPct val="0"/>
              </a:spcAft>
              <a:defRPr kumimoji="1" sz="2400">
                <a:solidFill>
                  <a:srgbClr val="000000"/>
                </a:solidFill>
                <a:latin typeface="Arial" charset="0"/>
                <a:ea typeface="ＭＳ Ｐゴシック" charset="0"/>
              </a:defRPr>
            </a:lvl9pPr>
          </a:lstStyle>
          <a:p>
            <a:pPr algn="r"/>
            <a:fld id="{4B8FC624-E26B-3647-BE78-2DB1A60C5A7F}" type="slidenum">
              <a:rPr lang="en-US" altLang="ja-JP" sz="2000">
                <a:solidFill>
                  <a:schemeClr val="tx1"/>
                </a:solidFill>
                <a:latin typeface="Times New Roman" charset="0"/>
              </a:rPr>
              <a:pPr algn="r"/>
              <a:t>6</a:t>
            </a:fld>
            <a:endParaRPr lang="en-US" altLang="ja-JP" sz="2000" dirty="0">
              <a:solidFill>
                <a:schemeClr val="tx1"/>
              </a:solidFill>
              <a:latin typeface="Times New Roman" charset="0"/>
            </a:endParaRPr>
          </a:p>
        </p:txBody>
      </p:sp>
      <p:sp>
        <p:nvSpPr>
          <p:cNvPr id="9" name="テキスト ボックス 8"/>
          <p:cNvSpPr txBox="1"/>
          <p:nvPr/>
        </p:nvSpPr>
        <p:spPr>
          <a:xfrm>
            <a:off x="0" y="0"/>
            <a:ext cx="698065" cy="369332"/>
          </a:xfrm>
          <a:prstGeom prst="rect">
            <a:avLst/>
          </a:prstGeom>
          <a:noFill/>
        </p:spPr>
        <p:txBody>
          <a:bodyPr wrap="none" rtlCol="0" anchor="ctr">
            <a:spAutoFit/>
          </a:bodyPr>
          <a:lstStyle/>
          <a:p>
            <a:pPr algn="l"/>
            <a:r>
              <a:rPr kumimoji="1" lang="en-US" altLang="ja-JP" sz="1800" dirty="0" smtClean="0">
                <a:solidFill>
                  <a:schemeClr val="tx1"/>
                </a:solidFill>
              </a:rPr>
              <a:t>1.3.3</a:t>
            </a:r>
            <a:endParaRPr kumimoji="1" lang="ja-JP" altLang="en-US" sz="1800" dirty="0">
              <a:solidFill>
                <a:schemeClr val="tx1"/>
              </a:solidFill>
            </a:endParaRPr>
          </a:p>
        </p:txBody>
      </p:sp>
    </p:spTree>
    <p:extLst>
      <p:ext uri="{BB962C8B-B14F-4D97-AF65-F5344CB8AC3E}">
        <p14:creationId xmlns:p14="http://schemas.microsoft.com/office/powerpoint/2010/main" val="350293481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復習と注意点</a:t>
            </a:r>
            <a:endParaRPr kumimoji="1" lang="ja-JP" altLang="en-US" dirty="0"/>
          </a:p>
        </p:txBody>
      </p:sp>
      <p:sp>
        <p:nvSpPr>
          <p:cNvPr id="3" name="コンテンツ プレースホルダー 2"/>
          <p:cNvSpPr>
            <a:spLocks noGrp="1"/>
          </p:cNvSpPr>
          <p:nvPr>
            <p:ph idx="1"/>
          </p:nvPr>
        </p:nvSpPr>
        <p:spPr/>
        <p:txBody>
          <a:bodyPr/>
          <a:lstStyle/>
          <a:p>
            <a:r>
              <a:rPr lang="en-US" altLang="ja-JP" dirty="0"/>
              <a:t>Tutorial D </a:t>
            </a:r>
            <a:r>
              <a:rPr lang="en-US" altLang="ja-JP" dirty="0" smtClean="0"/>
              <a:t>(</a:t>
            </a:r>
            <a:r>
              <a:rPr lang="ja-JP" altLang="en-US" dirty="0" smtClean="0"/>
              <a:t>以下、</a:t>
            </a:r>
            <a:r>
              <a:rPr lang="en-US" altLang="ja-JP" dirty="0" smtClean="0"/>
              <a:t>T.D) </a:t>
            </a:r>
            <a:r>
              <a:rPr lang="ja-JP" altLang="en-US" dirty="0" smtClean="0"/>
              <a:t>に</a:t>
            </a:r>
            <a:r>
              <a:rPr lang="ja-JP" altLang="en-US" dirty="0"/>
              <a:t>関する補足</a:t>
            </a:r>
            <a:endParaRPr kumimoji="1" lang="en-US" altLang="ja-JP" dirty="0" smtClean="0"/>
          </a:p>
          <a:p>
            <a:pPr lvl="1"/>
            <a:r>
              <a:rPr kumimoji="1" lang="ja-JP" altLang="en-US" dirty="0" smtClean="0"/>
              <a:t>ドット表記の</a:t>
            </a:r>
            <a:r>
              <a:rPr lang="ja-JP" altLang="en-US" dirty="0"/>
              <a:t>属性名</a:t>
            </a:r>
            <a:r>
              <a:rPr kumimoji="1" lang="ja-JP" altLang="en-US" dirty="0" smtClean="0"/>
              <a:t>は</a:t>
            </a:r>
            <a:r>
              <a:rPr kumimoji="1" lang="en-US" altLang="ja-JP" dirty="0" smtClean="0"/>
              <a:t> SQL</a:t>
            </a:r>
            <a:r>
              <a:rPr kumimoji="1" lang="ja-JP" altLang="en-US" dirty="0" smtClean="0"/>
              <a:t>では可、</a:t>
            </a:r>
            <a:r>
              <a:rPr kumimoji="1" lang="en-US" altLang="ja-JP" dirty="0" smtClean="0"/>
              <a:t>T.D </a:t>
            </a:r>
            <a:r>
              <a:rPr kumimoji="1" lang="ja-JP" altLang="en-US" dirty="0" smtClean="0"/>
              <a:t>では不可</a:t>
            </a:r>
            <a:endParaRPr kumimoji="1" lang="en-US" altLang="ja-JP" dirty="0" smtClean="0"/>
          </a:p>
          <a:p>
            <a:pPr lvl="1"/>
            <a:r>
              <a:rPr lang="ja-JP" altLang="en-US" dirty="0" smtClean="0"/>
              <a:t>名前が一致しない場合、</a:t>
            </a:r>
            <a:r>
              <a:rPr lang="en-US" altLang="ja-JP" dirty="0" smtClean="0"/>
              <a:t>T.D</a:t>
            </a:r>
            <a:r>
              <a:rPr lang="ja-JP" altLang="en-US" dirty="0" smtClean="0"/>
              <a:t>では</a:t>
            </a:r>
            <a:r>
              <a:rPr lang="en-US" altLang="ja-JP" dirty="0" smtClean="0"/>
              <a:t> rename </a:t>
            </a:r>
            <a:r>
              <a:rPr lang="ja-JP" altLang="en-US" dirty="0" smtClean="0"/>
              <a:t>演算による名前変更が必要</a:t>
            </a:r>
            <a:endParaRPr kumimoji="1" lang="en-US" altLang="ja-JP" dirty="0" smtClean="0"/>
          </a:p>
          <a:p>
            <a:pPr lvl="1"/>
            <a:r>
              <a:rPr kumimoji="1" lang="en-US" altLang="ja-JP" dirty="0" smtClean="0"/>
              <a:t>T.D </a:t>
            </a:r>
            <a:r>
              <a:rPr kumimoji="1" lang="ja-JP" altLang="en-US" dirty="0" smtClean="0"/>
              <a:t>では、</a:t>
            </a:r>
            <a:r>
              <a:rPr kumimoji="1" lang="en-US" altLang="ja-JP" dirty="0" smtClean="0"/>
              <a:t>SQL</a:t>
            </a:r>
            <a:r>
              <a:rPr kumimoji="1" lang="ja-JP" altLang="en-US" dirty="0" smtClean="0"/>
              <a:t>の「相関名」</a:t>
            </a:r>
            <a:r>
              <a:rPr kumimoji="1" lang="en-US" altLang="ja-JP" dirty="0" smtClean="0"/>
              <a:t>(</a:t>
            </a:r>
            <a:r>
              <a:rPr kumimoji="1" lang="en-US" altLang="ja-JP" dirty="0" smtClean="0">
                <a:latin typeface="Consolas"/>
                <a:cs typeface="Consolas"/>
              </a:rPr>
              <a:t>as XX</a:t>
            </a:r>
            <a:r>
              <a:rPr kumimoji="1" lang="en-US" altLang="ja-JP" dirty="0" smtClean="0"/>
              <a:t>) </a:t>
            </a:r>
            <a:r>
              <a:rPr kumimoji="1" lang="ja-JP" altLang="en-US" dirty="0" smtClean="0"/>
              <a:t>が必要ない</a:t>
            </a:r>
            <a:endParaRPr kumimoji="1" lang="en-US" altLang="ja-JP" dirty="0" smtClean="0"/>
          </a:p>
          <a:p>
            <a:pPr lvl="1"/>
            <a:r>
              <a:rPr lang="en-US" altLang="ja-JP" dirty="0" smtClean="0"/>
              <a:t>SQL </a:t>
            </a:r>
            <a:r>
              <a:rPr lang="ja-JP" altLang="en-US" dirty="0" smtClean="0"/>
              <a:t>は、関係代数の特定の機能だけでなく、関係論理の特定の機能を明示的にサポート</a:t>
            </a:r>
            <a:r>
              <a:rPr lang="en-US" altLang="ja-JP" dirty="0" smtClean="0"/>
              <a:t> (e.g. “</a:t>
            </a:r>
            <a:r>
              <a:rPr lang="en-US" altLang="ja-JP" dirty="0" smtClean="0">
                <a:latin typeface="Consolas"/>
                <a:cs typeface="Consolas"/>
              </a:rPr>
              <a:t>exist</a:t>
            </a:r>
            <a:r>
              <a:rPr lang="en-US" altLang="ja-JP" dirty="0" smtClean="0"/>
              <a:t>”)</a:t>
            </a:r>
          </a:p>
          <a:p>
            <a:pPr lvl="1"/>
            <a:r>
              <a:rPr kumimoji="1" lang="en-US" altLang="ja-JP" dirty="0" smtClean="0"/>
              <a:t>SQL </a:t>
            </a:r>
            <a:r>
              <a:rPr kumimoji="1" lang="ja-JP" altLang="en-US" dirty="0" smtClean="0"/>
              <a:t>では、多くの場合、固定的な文法に従わなければならな</a:t>
            </a:r>
            <a:r>
              <a:rPr lang="ja-JP" altLang="en-US" dirty="0" smtClean="0"/>
              <a:t>い</a:t>
            </a:r>
            <a:endParaRPr kumimoji="1" lang="en-US" altLang="ja-JP" dirty="0" smtClean="0"/>
          </a:p>
          <a:p>
            <a:pPr lvl="2"/>
            <a:r>
              <a:rPr lang="en-US" altLang="ja-JP" dirty="0">
                <a:latin typeface="Consolas"/>
                <a:cs typeface="Consolas"/>
              </a:rPr>
              <a:t>select ... from ... where ..</a:t>
            </a:r>
            <a:r>
              <a:rPr lang="en-US" altLang="ja-JP" dirty="0" smtClean="0">
                <a:latin typeface="Consolas"/>
                <a:cs typeface="Consolas"/>
              </a:rPr>
              <a:t>.</a:t>
            </a:r>
          </a:p>
          <a:p>
            <a:pPr lvl="2"/>
            <a:r>
              <a:rPr kumimoji="1" lang="ja-JP" altLang="en-US" dirty="0" smtClean="0">
                <a:latin typeface="Consolas"/>
                <a:cs typeface="Consolas"/>
              </a:rPr>
              <a:t>これに起因して、式構成の自由度が制限される</a:t>
            </a:r>
            <a:endParaRPr kumimoji="1" lang="ja-JP" altLang="en-US" dirty="0"/>
          </a:p>
        </p:txBody>
      </p:sp>
    </p:spTree>
    <p:extLst>
      <p:ext uri="{BB962C8B-B14F-4D97-AF65-F5344CB8AC3E}">
        <p14:creationId xmlns:p14="http://schemas.microsoft.com/office/powerpoint/2010/main" val="2490593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5.1. </a:t>
            </a:r>
            <a:r>
              <a:rPr kumimoji="1" lang="ja-JP" altLang="en-US" dirty="0" smtClean="0"/>
              <a:t>閉包</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関係代数演算の結果も関係である</a:t>
            </a:r>
            <a:endParaRPr lang="en-US" altLang="ja-JP" dirty="0" smtClean="0"/>
          </a:p>
          <a:p>
            <a:pPr lvl="1"/>
            <a:r>
              <a:rPr kumimoji="1" lang="ja-JP" altLang="en-US" dirty="0" smtClean="0"/>
              <a:t>実システムが、演算結果を全て関係として</a:t>
            </a:r>
            <a:r>
              <a:rPr kumimoji="1" lang="en-US" altLang="ja-JP" dirty="0" smtClean="0"/>
              <a:t/>
            </a:r>
            <a:br>
              <a:rPr kumimoji="1" lang="en-US" altLang="ja-JP" dirty="0" smtClean="0"/>
            </a:br>
            <a:r>
              <a:rPr kumimoji="1" lang="ja-JP" altLang="en-US" dirty="0" smtClean="0"/>
              <a:t>実体化しなければならないというわけではない</a:t>
            </a:r>
            <a:endParaRPr kumimoji="1" lang="en-US" altLang="ja-JP" dirty="0" smtClean="0"/>
          </a:p>
          <a:p>
            <a:pPr lvl="1"/>
            <a:r>
              <a:rPr kumimoji="1" lang="ja-JP" altLang="en-US" dirty="0" smtClean="0"/>
              <a:t>実際、中間結果をなるべく実体化しないよう試みる</a:t>
            </a:r>
            <a:endParaRPr kumimoji="1" lang="en-US" altLang="ja-JP" dirty="0" smtClean="0"/>
          </a:p>
          <a:p>
            <a:pPr lvl="1"/>
            <a:r>
              <a:rPr lang="ja-JP" altLang="en-US" dirty="0" smtClean="0"/>
              <a:t>関係式に記述される条件式は、入力の関係ではなく、演算結果の関係が持つ性質である</a:t>
            </a:r>
            <a:endParaRPr lang="en-US" altLang="ja-JP" dirty="0" smtClean="0"/>
          </a:p>
          <a:p>
            <a:pPr lvl="2"/>
            <a:r>
              <a:rPr lang="ja-JP" altLang="en-US" dirty="0" smtClean="0"/>
              <a:t>例</a:t>
            </a:r>
            <a:r>
              <a:rPr lang="en-US" altLang="ja-JP" dirty="0" smtClean="0"/>
              <a:t>: T.D: </a:t>
            </a:r>
            <a:r>
              <a:rPr lang="en-US" altLang="ja-JP" dirty="0" smtClean="0">
                <a:latin typeface="Consolas"/>
                <a:cs typeface="Consolas"/>
              </a:rPr>
              <a:t>(P join S) where PNAME &gt; SNAME</a:t>
            </a:r>
          </a:p>
          <a:p>
            <a:r>
              <a:rPr kumimoji="1" lang="ja-JP" altLang="en-US" dirty="0" smtClean="0"/>
              <a:t>閉包性を完全にサポートするためには、</a:t>
            </a:r>
            <a:r>
              <a:rPr kumimoji="1" lang="en-US" altLang="ja-JP" dirty="0" smtClean="0"/>
              <a:t/>
            </a:r>
            <a:br>
              <a:rPr kumimoji="1" lang="en-US" altLang="ja-JP" dirty="0" smtClean="0"/>
            </a:br>
            <a:r>
              <a:rPr kumimoji="1" lang="ja-JP" altLang="en-US" dirty="0" smtClean="0"/>
              <a:t>演算結果の型を推論する、関係型の推論規則が必要</a:t>
            </a:r>
            <a:endParaRPr kumimoji="1" lang="en-US" altLang="ja-JP" dirty="0" smtClean="0"/>
          </a:p>
          <a:p>
            <a:pPr lvl="1"/>
            <a:r>
              <a:rPr kumimoji="1" lang="ja-JP" altLang="en-US" dirty="0" smtClean="0"/>
              <a:t>推論規則を補助するため</a:t>
            </a:r>
            <a:r>
              <a:rPr lang="ja-JP" altLang="en-US" dirty="0" smtClean="0"/>
              <a:t>の</a:t>
            </a:r>
            <a:r>
              <a:rPr lang="en-US" altLang="ja-JP" dirty="0" smtClean="0"/>
              <a:t> rename </a:t>
            </a:r>
            <a:r>
              <a:rPr lang="ja-JP" altLang="en-US" dirty="0" smtClean="0"/>
              <a:t>演算子</a:t>
            </a:r>
            <a:endParaRPr lang="en-US" altLang="ja-JP" dirty="0" smtClean="0"/>
          </a:p>
          <a:p>
            <a:pPr lvl="2"/>
            <a:r>
              <a:rPr kumimoji="1" lang="en-US" altLang="ja-JP" dirty="0" smtClean="0"/>
              <a:t>T. D: </a:t>
            </a:r>
            <a:r>
              <a:rPr kumimoji="1" lang="en-US" altLang="ja-JP" dirty="0" smtClean="0">
                <a:latin typeface="Consolas"/>
                <a:cs typeface="Consolas"/>
              </a:rPr>
              <a:t>S rename (CITY as SCITY)</a:t>
            </a:r>
          </a:p>
          <a:p>
            <a:pPr lvl="2"/>
            <a:r>
              <a:rPr lang="en-US" altLang="ja-JP" dirty="0" smtClean="0"/>
              <a:t>SQL: </a:t>
            </a:r>
            <a:r>
              <a:rPr lang="en-US" altLang="ja-JP" dirty="0" smtClean="0">
                <a:latin typeface="Consolas"/>
                <a:cs typeface="Consolas"/>
              </a:rPr>
              <a:t>select SNO, SNAME, STATUS, CITY as SCITY</a:t>
            </a:r>
            <a:br>
              <a:rPr lang="en-US" altLang="ja-JP" dirty="0" smtClean="0">
                <a:latin typeface="Consolas"/>
                <a:cs typeface="Consolas"/>
              </a:rPr>
            </a:br>
            <a:r>
              <a:rPr lang="en-US" altLang="ja-JP" dirty="0" smtClean="0">
                <a:latin typeface="Consolas"/>
                <a:cs typeface="Consolas"/>
              </a:rPr>
              <a:t>	 from S</a:t>
            </a:r>
            <a:endParaRPr kumimoji="1" lang="en-US" altLang="ja-JP" dirty="0" smtClean="0">
              <a:latin typeface="Consolas"/>
              <a:cs typeface="Consolas"/>
            </a:endParaRPr>
          </a:p>
          <a:p>
            <a:pPr lvl="1"/>
            <a:endParaRPr kumimoji="1" lang="ja-JP" altLang="en-US" dirty="0"/>
          </a:p>
        </p:txBody>
      </p:sp>
    </p:spTree>
    <p:extLst>
      <p:ext uri="{BB962C8B-B14F-4D97-AF65-F5344CB8AC3E}">
        <p14:creationId xmlns:p14="http://schemas.microsoft.com/office/powerpoint/2010/main" val="4085573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1313" y="436033"/>
            <a:ext cx="8842375" cy="665163"/>
          </a:xfrm>
        </p:spPr>
        <p:txBody>
          <a:bodyPr/>
          <a:lstStyle/>
          <a:p>
            <a:r>
              <a:rPr kumimoji="1" lang="en-US" altLang="ja-JP" dirty="0" smtClean="0"/>
              <a:t>5.2. </a:t>
            </a:r>
            <a:r>
              <a:rPr kumimoji="1" lang="ja-JP" altLang="en-US" dirty="0" smtClean="0"/>
              <a:t>オリジナルの演算子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制限</a:t>
            </a:r>
            <a:r>
              <a:rPr kumimoji="1" lang="en-US" altLang="ja-JP" dirty="0" smtClean="0"/>
              <a:t> (</a:t>
            </a:r>
            <a:r>
              <a:rPr kumimoji="1" lang="ja-JP" altLang="en-US" dirty="0" smtClean="0"/>
              <a:t>あるいは、選択</a:t>
            </a:r>
            <a:r>
              <a:rPr kumimoji="1" lang="en-US" altLang="ja-JP" dirty="0" smtClean="0"/>
              <a:t>) : </a:t>
            </a:r>
            <a:r>
              <a:rPr kumimoji="1" lang="en-US" altLang="ja-JP" dirty="0" err="1" smtClean="0"/>
              <a:t>σ</a:t>
            </a:r>
            <a:r>
              <a:rPr kumimoji="1" lang="en-US" altLang="ja-JP" i="1" baseline="-25000" dirty="0" err="1" smtClean="0"/>
              <a:t>bx</a:t>
            </a:r>
            <a:r>
              <a:rPr kumimoji="1" lang="en-US" altLang="ja-JP" dirty="0" smtClean="0"/>
              <a:t>(</a:t>
            </a:r>
            <a:r>
              <a:rPr kumimoji="1" lang="en-US" altLang="ja-JP" i="1" dirty="0" smtClean="0"/>
              <a:t>r </a:t>
            </a:r>
            <a:r>
              <a:rPr kumimoji="1" lang="en-US" altLang="ja-JP" dirty="0" smtClean="0"/>
              <a:t>)</a:t>
            </a:r>
          </a:p>
          <a:p>
            <a:pPr lvl="1"/>
            <a:r>
              <a:rPr lang="ja-JP" altLang="en-US" dirty="0" smtClean="0"/>
              <a:t>関係</a:t>
            </a:r>
            <a:r>
              <a:rPr lang="en-US" altLang="ja-JP" dirty="0" smtClean="0"/>
              <a:t> </a:t>
            </a:r>
            <a:r>
              <a:rPr lang="en-US" altLang="ja-JP" i="1" dirty="0" smtClean="0">
                <a:latin typeface="Consolas"/>
                <a:cs typeface="Consolas"/>
              </a:rPr>
              <a:t>r</a:t>
            </a:r>
            <a:r>
              <a:rPr lang="en-US" altLang="ja-JP" dirty="0" smtClean="0"/>
              <a:t> </a:t>
            </a:r>
            <a:r>
              <a:rPr lang="ja-JP" altLang="en-US" dirty="0" smtClean="0"/>
              <a:t>の属性に関するブール式</a:t>
            </a:r>
            <a:r>
              <a:rPr lang="en-US" altLang="ja-JP" dirty="0" smtClean="0"/>
              <a:t> </a:t>
            </a:r>
            <a:r>
              <a:rPr lang="en-US" altLang="ja-JP" i="1" dirty="0" err="1">
                <a:latin typeface="Consolas"/>
                <a:cs typeface="Consolas"/>
              </a:rPr>
              <a:t>bx</a:t>
            </a:r>
            <a:r>
              <a:rPr lang="en-US" altLang="ja-JP" dirty="0" smtClean="0"/>
              <a:t> </a:t>
            </a:r>
            <a:r>
              <a:rPr lang="ja-JP" altLang="en-US" dirty="0" smtClean="0"/>
              <a:t>を用いて、この条件を満たすタプルのみを</a:t>
            </a:r>
            <a:r>
              <a:rPr lang="en-US" altLang="ja-JP" dirty="0"/>
              <a:t> </a:t>
            </a:r>
            <a:r>
              <a:rPr lang="en-US" altLang="ja-JP" dirty="0" smtClean="0"/>
              <a:t>r </a:t>
            </a:r>
            <a:r>
              <a:rPr lang="ja-JP" altLang="en-US" dirty="0" smtClean="0"/>
              <a:t>から抽出する演算</a:t>
            </a:r>
            <a:endParaRPr lang="en-US" altLang="ja-JP" dirty="0"/>
          </a:p>
          <a:p>
            <a:pPr lvl="2"/>
            <a:r>
              <a:rPr lang="en-US" altLang="ja-JP" dirty="0" smtClean="0"/>
              <a:t>T.D</a:t>
            </a:r>
            <a:r>
              <a:rPr lang="en-US" altLang="ja-JP" dirty="0"/>
              <a:t>: </a:t>
            </a:r>
            <a:r>
              <a:rPr lang="en-US" altLang="ja-JP" i="1" dirty="0" smtClean="0">
                <a:latin typeface="Consolas"/>
                <a:cs typeface="Consolas"/>
              </a:rPr>
              <a:t>r</a:t>
            </a:r>
            <a:r>
              <a:rPr lang="en-US" altLang="ja-JP" dirty="0" smtClean="0">
                <a:latin typeface="Consolas"/>
                <a:cs typeface="Consolas"/>
              </a:rPr>
              <a:t> where </a:t>
            </a:r>
            <a:r>
              <a:rPr lang="en-US" altLang="ja-JP" i="1" dirty="0" err="1" smtClean="0">
                <a:latin typeface="Consolas"/>
                <a:cs typeface="Consolas"/>
              </a:rPr>
              <a:t>bx</a:t>
            </a:r>
            <a:endParaRPr kumimoji="1" lang="en-US" altLang="ja-JP" dirty="0" smtClean="0">
              <a:latin typeface="Consolas"/>
              <a:cs typeface="Consolas"/>
            </a:endParaRPr>
          </a:p>
          <a:p>
            <a:pPr lvl="2"/>
            <a:r>
              <a:rPr lang="ja-JP" altLang="en-US" dirty="0" smtClean="0"/>
              <a:t>見出し</a:t>
            </a:r>
            <a:r>
              <a:rPr lang="en-US" altLang="ja-JP" dirty="0" smtClean="0"/>
              <a:t>: </a:t>
            </a:r>
            <a:r>
              <a:rPr lang="en-US" altLang="ja-JP" i="1" dirty="0">
                <a:latin typeface="Consolas"/>
                <a:cs typeface="Consolas"/>
              </a:rPr>
              <a:t>r</a:t>
            </a:r>
            <a:r>
              <a:rPr lang="en-US" altLang="ja-JP" dirty="0" smtClean="0"/>
              <a:t> </a:t>
            </a:r>
            <a:r>
              <a:rPr lang="ja-JP" altLang="en-US" dirty="0" smtClean="0"/>
              <a:t>と同じ</a:t>
            </a:r>
            <a:endParaRPr lang="en-US" altLang="ja-JP" dirty="0" smtClean="0"/>
          </a:p>
          <a:p>
            <a:pPr lvl="1"/>
            <a:endParaRPr lang="en-US" altLang="ja-JP" dirty="0" smtClean="0"/>
          </a:p>
          <a:p>
            <a:pPr lvl="1"/>
            <a:r>
              <a:rPr lang="en-US" altLang="ja-JP" dirty="0" smtClean="0"/>
              <a:t>T.D:	</a:t>
            </a:r>
            <a:r>
              <a:rPr lang="en-US" altLang="ja-JP" dirty="0" smtClean="0">
                <a:latin typeface="Consolas"/>
                <a:cs typeface="Consolas"/>
              </a:rPr>
              <a:t>S where CITY = ‘Paris’</a:t>
            </a:r>
          </a:p>
          <a:p>
            <a:pPr lvl="1"/>
            <a:endParaRPr kumimoji="1" lang="en-US" altLang="ja-JP" dirty="0" smtClean="0"/>
          </a:p>
          <a:p>
            <a:pPr lvl="1"/>
            <a:r>
              <a:rPr kumimoji="1" lang="en-US" altLang="ja-JP" dirty="0" smtClean="0"/>
              <a:t>SQL:	</a:t>
            </a:r>
            <a:r>
              <a:rPr kumimoji="1" lang="en-US" altLang="ja-JP" dirty="0" smtClean="0">
                <a:latin typeface="Consolas"/>
                <a:cs typeface="Consolas"/>
              </a:rPr>
              <a:t>select S.*</a:t>
            </a:r>
            <a:r>
              <a:rPr lang="en-US" altLang="ja-JP" dirty="0">
                <a:latin typeface="Consolas"/>
                <a:cs typeface="Consolas"/>
              </a:rPr>
              <a:t/>
            </a:r>
            <a:br>
              <a:rPr lang="en-US" altLang="ja-JP" dirty="0">
                <a:latin typeface="Consolas"/>
                <a:cs typeface="Consolas"/>
              </a:rPr>
            </a:br>
            <a:r>
              <a:rPr lang="en-US" altLang="ja-JP" dirty="0">
                <a:latin typeface="Consolas"/>
                <a:cs typeface="Consolas"/>
              </a:rPr>
              <a:t>	</a:t>
            </a:r>
            <a:r>
              <a:rPr lang="en-US" altLang="ja-JP" dirty="0" smtClean="0">
                <a:latin typeface="Consolas"/>
                <a:cs typeface="Consolas"/>
              </a:rPr>
              <a:t>	from S</a:t>
            </a:r>
            <a:br>
              <a:rPr lang="en-US" altLang="ja-JP" dirty="0" smtClean="0">
                <a:latin typeface="Consolas"/>
                <a:cs typeface="Consolas"/>
              </a:rPr>
            </a:br>
            <a:r>
              <a:rPr lang="en-US" altLang="ja-JP" dirty="0" smtClean="0">
                <a:latin typeface="Consolas"/>
                <a:cs typeface="Consolas"/>
              </a:rPr>
              <a:t>		where S.CITY = ‘Paris’</a:t>
            </a:r>
          </a:p>
          <a:p>
            <a:pPr lvl="1"/>
            <a:endParaRPr kumimoji="1" lang="en-US" altLang="ja-JP" dirty="0"/>
          </a:p>
          <a:p>
            <a:pPr lvl="1"/>
            <a:endParaRPr kumimoji="1" lang="en-US" altLang="ja-JP" dirty="0" smtClean="0"/>
          </a:p>
        </p:txBody>
      </p:sp>
    </p:spTree>
    <p:extLst>
      <p:ext uri="{BB962C8B-B14F-4D97-AF65-F5344CB8AC3E}">
        <p14:creationId xmlns:p14="http://schemas.microsoft.com/office/powerpoint/2010/main" val="3686665178"/>
      </p:ext>
    </p:extLst>
  </p:cSld>
  <p:clrMapOvr>
    <a:masterClrMapping/>
  </p:clrMapOvr>
</p:sld>
</file>

<file path=ppt/theme/theme1.xml><?xml version="1.0" encoding="utf-8"?>
<a:theme xmlns:a="http://schemas.openxmlformats.org/drawingml/2006/main" name="darkblue">
  <a:themeElements>
    <a:clrScheme name="ユーザー設定 1">
      <a:dk1>
        <a:srgbClr val="000000"/>
      </a:dk1>
      <a:lt1>
        <a:srgbClr val="EFEFEF"/>
      </a:lt1>
      <a:dk2>
        <a:srgbClr val="000066"/>
      </a:dk2>
      <a:lt2>
        <a:srgbClr val="FFCA61"/>
      </a:lt2>
      <a:accent1>
        <a:srgbClr val="CBFFA5"/>
      </a:accent1>
      <a:accent2>
        <a:srgbClr val="FFFFAF"/>
      </a:accent2>
      <a:accent3>
        <a:srgbClr val="FFFF00"/>
      </a:accent3>
      <a:accent4>
        <a:srgbClr val="FEADFF"/>
      </a:accent4>
      <a:accent5>
        <a:srgbClr val="B4FFB2"/>
      </a:accent5>
      <a:accent6>
        <a:srgbClr val="9FFFFF"/>
      </a:accent6>
      <a:hlink>
        <a:srgbClr val="5EFFFF"/>
      </a:hlink>
      <a:folHlink>
        <a:srgbClr val="5FFFFF"/>
      </a:folHlink>
    </a:clrScheme>
    <a:fontScheme name="darkblue">
      <a:majorFont>
        <a:latin typeface="Arial Unicode MS"/>
        <a:ea typeface="ＭＳ Ｐゴシック"/>
        <a:cs typeface=""/>
      </a:majorFont>
      <a:minorFont>
        <a:latin typeface="Arial Unicode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tx1"/>
          </a:solidFill>
          <a:prstDash val="solid"/>
          <a:round/>
          <a:headEnd type="none" w="med" len="med"/>
          <a:tailEnd type="none" w="med" len="med"/>
        </a:ln>
        <a:effectLst/>
      </a:spPr>
      <a:bodyPr vert="horz" wrap="none" lIns="88349" tIns="44175" rIns="88349" bIns="44175" numCol="1" rtlCol="0" anchor="ctr" anchorCtr="0" compatLnSpc="1">
        <a:prstTxWarp prst="textNoShape">
          <a:avLst/>
        </a:prstTxWarp>
        <a:spAutoFit/>
      </a:bodyPr>
      <a:lstStyle>
        <a:defPPr>
          <a:defRPr kumimoji="1" dirty="0">
            <a:solidFill>
              <a:schemeClr val="tx1"/>
            </a:solidFill>
          </a:defRPr>
        </a:defPPr>
      </a:lstStyle>
    </a:spDef>
    <a:lnDef>
      <a:spPr bwMode="auto">
        <a:xfrm>
          <a:off x="0" y="0"/>
          <a:ext cx="1" cy="1"/>
        </a:xfrm>
        <a:custGeom>
          <a:avLst/>
          <a:gdLst/>
          <a:ahLst/>
          <a:cxnLst/>
          <a:rect l="0" t="0" r="0" b="0"/>
          <a:pathLst/>
        </a:custGeom>
        <a:solidFill>
          <a:srgbClr val="E1E1FF"/>
        </a:solidFill>
        <a:ln w="19050" cap="flat" cmpd="sng" algn="ctr">
          <a:solidFill>
            <a:schemeClr val="tx1"/>
          </a:solidFill>
          <a:prstDash val="solid"/>
          <a:round/>
          <a:headEnd type="none" w="med" len="med"/>
          <a:tailEnd type="none" w="med" len="med"/>
        </a:ln>
        <a:effectLst/>
      </a:spPr>
      <a:bodyPr vert="horz" wrap="none" lIns="88349" tIns="44175" rIns="88349" bIns="44175"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ja-JP" altLang="en-US" sz="2400" b="0" i="0" u="none" strike="noStrike" cap="none" normalizeH="0" baseline="0" smtClean="0">
            <a:ln>
              <a:noFill/>
            </a:ln>
            <a:solidFill>
              <a:srgbClr val="000000"/>
            </a:solidFill>
            <a:effectLst/>
            <a:latin typeface="Arial" charset="0"/>
            <a:ea typeface="ＭＳ Ｐゴシック" pitchFamily="50" charset="-128"/>
          </a:defRPr>
        </a:defPPr>
      </a:lstStyle>
    </a:lnDef>
  </a:objectDefaults>
  <a:extraClrSchemeLst>
    <a:extraClrScheme>
      <a:clrScheme name="darkblue 1">
        <a:dk1>
          <a:srgbClr val="000066"/>
        </a:dk1>
        <a:lt1>
          <a:srgbClr val="F2F2F2"/>
        </a:lt1>
        <a:dk2>
          <a:srgbClr val="00009F"/>
        </a:dk2>
        <a:lt2>
          <a:srgbClr val="FFCC66"/>
        </a:lt2>
        <a:accent1>
          <a:srgbClr val="9FFF7F"/>
        </a:accent1>
        <a:accent2>
          <a:srgbClr val="FFFFAF"/>
        </a:accent2>
        <a:accent3>
          <a:srgbClr val="AAAACD"/>
        </a:accent3>
        <a:accent4>
          <a:srgbClr val="CFCFCF"/>
        </a:accent4>
        <a:accent5>
          <a:srgbClr val="CDFFC0"/>
        </a:accent5>
        <a:accent6>
          <a:srgbClr val="E7E79E"/>
        </a:accent6>
        <a:hlink>
          <a:srgbClr val="9FFFFF"/>
        </a:hlink>
        <a:folHlink>
          <a:srgbClr val="FFFF00"/>
        </a:folHlink>
      </a:clrScheme>
      <a:clrMap bg1="dk2" tx1="lt1" bg2="dk1" tx2="lt2" accent1="accent1" accent2="accent2" accent3="accent3" accent4="accent4" accent5="accent5" accent6="accent6" hlink="hlink" folHlink="folHlink"/>
    </a:extraClrScheme>
    <a:extraClrScheme>
      <a:clrScheme name="darkblue 2">
        <a:dk1>
          <a:srgbClr val="000000"/>
        </a:dk1>
        <a:lt1>
          <a:srgbClr val="FFFFFF"/>
        </a:lt1>
        <a:dk2>
          <a:srgbClr val="0000FF"/>
        </a:dk2>
        <a:lt2>
          <a:srgbClr val="FFFFFF"/>
        </a:lt2>
        <a:accent1>
          <a:srgbClr val="00BF00"/>
        </a:accent1>
        <a:accent2>
          <a:srgbClr val="FF6600"/>
        </a:accent2>
        <a:accent3>
          <a:srgbClr val="FFFFFF"/>
        </a:accent3>
        <a:accent4>
          <a:srgbClr val="000000"/>
        </a:accent4>
        <a:accent5>
          <a:srgbClr val="AADCAA"/>
        </a:accent5>
        <a:accent6>
          <a:srgbClr val="E75C00"/>
        </a:accent6>
        <a:hlink>
          <a:srgbClr val="3366FF"/>
        </a:hlink>
        <a:folHlink>
          <a:srgbClr val="FF0000"/>
        </a:folHlink>
      </a:clrScheme>
      <a:clrMap bg1="lt1" tx1="dk1" bg2="lt2" tx2="dk2" accent1="accent1" accent2="accent2" accent3="accent3" accent4="accent4" accent5="accent5" accent6="accent6" hlink="hlink" folHlink="folHlink"/>
    </a:extraClrScheme>
    <a:extraClrScheme>
      <a:clrScheme name="darkblue 3">
        <a:dk1>
          <a:srgbClr val="000000"/>
        </a:dk1>
        <a:lt1>
          <a:srgbClr val="EFEFEF"/>
        </a:lt1>
        <a:dk2>
          <a:srgbClr val="000066"/>
        </a:dk2>
        <a:lt2>
          <a:srgbClr val="FFCC66"/>
        </a:lt2>
        <a:accent1>
          <a:srgbClr val="9FFF7F"/>
        </a:accent1>
        <a:accent2>
          <a:srgbClr val="FFFFAF"/>
        </a:accent2>
        <a:accent3>
          <a:srgbClr val="AAAAB8"/>
        </a:accent3>
        <a:accent4>
          <a:srgbClr val="CCCCCC"/>
        </a:accent4>
        <a:accent5>
          <a:srgbClr val="CDFFC0"/>
        </a:accent5>
        <a:accent6>
          <a:srgbClr val="E7E79E"/>
        </a:accent6>
        <a:hlink>
          <a:srgbClr val="9FFFFF"/>
        </a:hlink>
        <a:folHlink>
          <a:srgbClr val="FFFF00"/>
        </a:folHlink>
      </a:clrScheme>
      <a:clrMap bg1="dk2" tx1="lt1" bg2="dk1" tx2="lt2" accent1="accent1" accent2="accent2" accent3="accent3" accent4="accent4" accent5="accent5" accent6="accent6" hlink="hlink" folHlink="folHlink"/>
    </a:extraClrScheme>
    <a:extraClrScheme>
      <a:clrScheme name="darkblue 4">
        <a:dk1>
          <a:srgbClr val="000000"/>
        </a:dk1>
        <a:lt1>
          <a:srgbClr val="EFEFEF"/>
        </a:lt1>
        <a:dk2>
          <a:srgbClr val="000066"/>
        </a:dk2>
        <a:lt2>
          <a:srgbClr val="FFCA61"/>
        </a:lt2>
        <a:accent1>
          <a:srgbClr val="9FFF7F"/>
        </a:accent1>
        <a:accent2>
          <a:srgbClr val="FFFFAF"/>
        </a:accent2>
        <a:accent3>
          <a:srgbClr val="AAAAB8"/>
        </a:accent3>
        <a:accent4>
          <a:srgbClr val="CCCCCC"/>
        </a:accent4>
        <a:accent5>
          <a:srgbClr val="CDFFC0"/>
        </a:accent5>
        <a:accent6>
          <a:srgbClr val="E7E79E"/>
        </a:accent6>
        <a:hlink>
          <a:srgbClr val="9FFFFF"/>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darkblue</Template>
  <TotalTime>17023</TotalTime>
  <Words>1754</Words>
  <Application>Microsoft Macintosh PowerPoint</Application>
  <PresentationFormat>ユーザー設定</PresentationFormat>
  <Paragraphs>316</Paragraphs>
  <Slides>41</Slides>
  <Notes>1</Notes>
  <HiddenSlides>0</HiddenSlides>
  <MMClips>0</MMClips>
  <ScaleCrop>false</ScaleCrop>
  <HeadingPairs>
    <vt:vector size="4" baseType="variant">
      <vt:variant>
        <vt:lpstr>テーマ</vt:lpstr>
      </vt:variant>
      <vt:variant>
        <vt:i4>1</vt:i4>
      </vt:variant>
      <vt:variant>
        <vt:lpstr>スライド タイトル</vt:lpstr>
      </vt:variant>
      <vt:variant>
        <vt:i4>41</vt:i4>
      </vt:variant>
    </vt:vector>
  </HeadingPairs>
  <TitlesOfParts>
    <vt:vector size="42" baseType="lpstr">
      <vt:lpstr>darkblue</vt:lpstr>
      <vt:lpstr>東京理科大学 理学部 数理情報科学科  情報処理1 #08: 関係代数</vt:lpstr>
      <vt:lpstr>5章 リレーショナル代数</vt:lpstr>
      <vt:lpstr>復習と注意点</vt:lpstr>
      <vt:lpstr>操作 (再掲)</vt:lpstr>
      <vt:lpstr>操作 (再掲)</vt:lpstr>
      <vt:lpstr>操作 (再掲)</vt:lpstr>
      <vt:lpstr>復習と注意点</vt:lpstr>
      <vt:lpstr>5.1. 閉包</vt:lpstr>
      <vt:lpstr>5.2. オリジナルの演算子</vt:lpstr>
      <vt:lpstr>5.2. オリジナルの演算子</vt:lpstr>
      <vt:lpstr>5.2. オリジナルの演算子</vt:lpstr>
      <vt:lpstr>5.2. オリジナルの演算子</vt:lpstr>
      <vt:lpstr>5.2. オリジナルの演算子</vt:lpstr>
      <vt:lpstr>5.2. オリジナルの演算子</vt:lpstr>
      <vt:lpstr>5.2. オリジナルの演算子</vt:lpstr>
      <vt:lpstr>5.2. オリジナルの演算子</vt:lpstr>
      <vt:lpstr>5.2. オリジナルの演算子</vt:lpstr>
      <vt:lpstr>5.2. オリジナルの演算子</vt:lpstr>
      <vt:lpstr>5.2. オリジナルの演算子</vt:lpstr>
      <vt:lpstr>5.2. オリジナルの演算子</vt:lpstr>
      <vt:lpstr>5.2. オリジナルの演算子</vt:lpstr>
      <vt:lpstr>5.2. オリジナルの演算子</vt:lpstr>
      <vt:lpstr>5.3. SQL式の評価</vt:lpstr>
      <vt:lpstr>5.4. 拡張と要約</vt:lpstr>
      <vt:lpstr>5.4. 拡張と要約</vt:lpstr>
      <vt:lpstr>5.4. 拡張と要約</vt:lpstr>
      <vt:lpstr>5.4. 拡張と要約</vt:lpstr>
      <vt:lpstr>5.4. 拡張と要約</vt:lpstr>
      <vt:lpstr>5.4. 拡張と要約</vt:lpstr>
      <vt:lpstr>5.5. グループ化とグループ解除</vt:lpstr>
      <vt:lpstr>5.6. 式の変換</vt:lpstr>
      <vt:lpstr>5.6. 式の変換</vt:lpstr>
      <vt:lpstr>5.6. 式の変換</vt:lpstr>
      <vt:lpstr>5.6. 式の変換</vt:lpstr>
      <vt:lpstr>5.7. リレーショナル比較</vt:lpstr>
      <vt:lpstr>5.7. リレーショナル比較</vt:lpstr>
      <vt:lpstr>5.7. リレーショナル比較</vt:lpstr>
      <vt:lpstr>5.8. リレーショナル代入</vt:lpstr>
      <vt:lpstr>5.8. リレーショナル代入</vt:lpstr>
      <vt:lpstr>5.8. リレーショナル代入</vt:lpstr>
      <vt:lpstr>5.9. ORDER BY 演算子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Siena.</dc:creator>
  <cp:lastModifiedBy>山本 徳秀</cp:lastModifiedBy>
  <cp:revision>2228</cp:revision>
  <cp:lastPrinted>2000-07-21T07:47:07Z</cp:lastPrinted>
  <dcterms:created xsi:type="dcterms:W3CDTF">2004-10-01T19:46:39Z</dcterms:created>
  <dcterms:modified xsi:type="dcterms:W3CDTF">2016-05-19T12:06:08Z</dcterms:modified>
</cp:coreProperties>
</file>