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82" d="100"/>
          <a:sy n="82" d="100"/>
        </p:scale>
        <p:origin x="662" y="5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2" name="Google Shape;32;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 name="Google Shape;33;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a:ea typeface="Calibri"/>
                <a:cs typeface="Calibri"/>
                <a:sym typeface="Calibri"/>
              </a:defRPr>
            </a:lvl1pPr>
            <a:lvl2pPr marL="0" marR="0" lvl="1" indent="0" algn="r" rtl="0">
              <a:spcBef>
                <a:spcPts val="0"/>
              </a:spcBef>
              <a:buNone/>
              <a:defRPr sz="1200" b="1" i="0" u="none" strike="noStrike" cap="none">
                <a:solidFill>
                  <a:srgbClr val="2B5FF3"/>
                </a:solidFill>
                <a:latin typeface="Calibri"/>
                <a:ea typeface="Calibri"/>
                <a:cs typeface="Calibri"/>
                <a:sym typeface="Calibri"/>
              </a:defRPr>
            </a:lvl2pPr>
            <a:lvl3pPr marL="0" marR="0" lvl="2" indent="0" algn="r" rtl="0">
              <a:spcBef>
                <a:spcPts val="0"/>
              </a:spcBef>
              <a:buNone/>
              <a:defRPr sz="1200" b="1" i="0" u="none" strike="noStrike" cap="none">
                <a:solidFill>
                  <a:srgbClr val="2B5FF3"/>
                </a:solidFill>
                <a:latin typeface="Calibri"/>
                <a:ea typeface="Calibri"/>
                <a:cs typeface="Calibri"/>
                <a:sym typeface="Calibri"/>
              </a:defRPr>
            </a:lvl3pPr>
            <a:lvl4pPr marL="0" marR="0" lvl="3" indent="0" algn="r" rtl="0">
              <a:spcBef>
                <a:spcPts val="0"/>
              </a:spcBef>
              <a:buNone/>
              <a:defRPr sz="1200" b="1" i="0" u="none" strike="noStrike" cap="none">
                <a:solidFill>
                  <a:srgbClr val="2B5FF3"/>
                </a:solidFill>
                <a:latin typeface="Calibri"/>
                <a:ea typeface="Calibri"/>
                <a:cs typeface="Calibri"/>
                <a:sym typeface="Calibri"/>
              </a:defRPr>
            </a:lvl4pPr>
            <a:lvl5pPr marL="0" marR="0" lvl="4" indent="0" algn="r" rtl="0">
              <a:spcBef>
                <a:spcPts val="0"/>
              </a:spcBef>
              <a:buNone/>
              <a:defRPr sz="1200" b="1" i="0" u="none" strike="noStrike" cap="none">
                <a:solidFill>
                  <a:srgbClr val="2B5FF3"/>
                </a:solidFill>
                <a:latin typeface="Calibri"/>
                <a:ea typeface="Calibri"/>
                <a:cs typeface="Calibri"/>
                <a:sym typeface="Calibri"/>
              </a:defRPr>
            </a:lvl5pPr>
            <a:lvl6pPr marL="0" marR="0" lvl="5" indent="0" algn="r" rtl="0">
              <a:spcBef>
                <a:spcPts val="0"/>
              </a:spcBef>
              <a:buNone/>
              <a:defRPr sz="1200" b="1" i="0" u="none" strike="noStrike" cap="none">
                <a:solidFill>
                  <a:srgbClr val="2B5FF3"/>
                </a:solidFill>
                <a:latin typeface="Calibri"/>
                <a:ea typeface="Calibri"/>
                <a:cs typeface="Calibri"/>
                <a:sym typeface="Calibri"/>
              </a:defRPr>
            </a:lvl6pPr>
            <a:lvl7pPr marL="0" marR="0" lvl="6" indent="0" algn="r" rtl="0">
              <a:spcBef>
                <a:spcPts val="0"/>
              </a:spcBef>
              <a:buNone/>
              <a:defRPr sz="1200" b="1" i="0" u="none" strike="noStrike" cap="none">
                <a:solidFill>
                  <a:srgbClr val="2B5FF3"/>
                </a:solidFill>
                <a:latin typeface="Calibri"/>
                <a:ea typeface="Calibri"/>
                <a:cs typeface="Calibri"/>
                <a:sym typeface="Calibri"/>
              </a:defRPr>
            </a:lvl7pPr>
            <a:lvl8pPr marL="0" marR="0" lvl="7" indent="0" algn="r" rtl="0">
              <a:spcBef>
                <a:spcPts val="0"/>
              </a:spcBef>
              <a:buNone/>
              <a:defRPr sz="1200" b="1" i="0" u="none" strike="noStrike" cap="none">
                <a:solidFill>
                  <a:srgbClr val="2B5FF3"/>
                </a:solidFill>
                <a:latin typeface="Calibri"/>
                <a:ea typeface="Calibri"/>
                <a:cs typeface="Calibri"/>
                <a:sym typeface="Calibri"/>
              </a:defRPr>
            </a:lvl8pPr>
            <a:lvl9pPr marL="0" marR="0" lvl="8" indent="0" algn="r" rtl="0">
              <a:spcBef>
                <a:spcPts val="0"/>
              </a:spcBef>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1" descr="Logo, company name&#10;&#10;Description automatically generated"/>
          <p:cNvPicPr preferRelativeResize="0"/>
          <p:nvPr/>
        </p:nvPicPr>
        <p:blipFill rotWithShape="1">
          <a:blip r:embed="rId13">
            <a:alphaModFix/>
          </a:blip>
          <a:srcRect/>
          <a:stretch/>
        </p:blipFill>
        <p:spPr>
          <a:xfrm>
            <a:off x="0" y="0"/>
            <a:ext cx="838094" cy="548680"/>
          </a:xfrm>
          <a:prstGeom prst="rect">
            <a:avLst/>
          </a:prstGeom>
          <a:noFill/>
          <a:ln>
            <a:noFill/>
          </a:ln>
        </p:spPr>
      </p:pic>
      <p:pic>
        <p:nvPicPr>
          <p:cNvPr id="16" name="Google Shape;16;p1" descr="A picture containing calendar&#10;&#10;Description automatically generated"/>
          <p:cNvPicPr preferRelativeResize="0"/>
          <p:nvPr/>
        </p:nvPicPr>
        <p:blipFill rotWithShape="1">
          <a:blip r:embed="rId14">
            <a:alphaModFix/>
          </a:blip>
          <a:src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ista.com/statistics/994004/podcast-curators-recording-artists-stream-numbers-revenue-worldw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74242" y="2565025"/>
            <a:ext cx="12192000" cy="1285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3400"/>
              <a:buFont typeface="Calibri"/>
              <a:buNone/>
            </a:pPr>
            <a:r>
              <a:rPr lang="en-IN" sz="3400" i="1" dirty="0">
                <a:solidFill>
                  <a:srgbClr val="FF0000"/>
                </a:solidFill>
              </a:rPr>
              <a:t>MUSIC RECOMMENDATION SYSTEM</a:t>
            </a:r>
            <a:br>
              <a:rPr lang="en-IN" sz="3400" dirty="0">
                <a:solidFill>
                  <a:srgbClr val="FF0000"/>
                </a:solidFill>
              </a:rPr>
            </a:br>
            <a:endParaRPr sz="3400" dirty="0">
              <a:solidFill>
                <a:srgbClr val="FF0000"/>
              </a:solidFill>
            </a:endParaRPr>
          </a:p>
        </p:txBody>
      </p:sp>
      <p:sp>
        <p:nvSpPr>
          <p:cNvPr id="92" name="Google Shape;92;p13"/>
          <p:cNvSpPr/>
          <p:nvPr/>
        </p:nvSpPr>
        <p:spPr>
          <a:xfrm>
            <a:off x="0" y="-24735"/>
            <a:ext cx="121920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i="0" u="none" strike="noStrike" cap="none">
                <a:solidFill>
                  <a:srgbClr val="000066"/>
                </a:solidFill>
                <a:latin typeface="Times New Roman"/>
                <a:ea typeface="Times New Roman"/>
                <a:cs typeface="Times New Roman"/>
                <a:sym typeface="Times New Roman"/>
              </a:rPr>
              <a:t>RNS INSTITUTE OF TECHNOLOGY</a:t>
            </a:r>
            <a:endParaRPr/>
          </a:p>
          <a:p>
            <a:pPr marL="0" marR="0" lvl="0" indent="0" algn="ctr" rtl="0">
              <a:spcBef>
                <a:spcPts val="0"/>
              </a:spcBef>
              <a:spcAft>
                <a:spcPts val="0"/>
              </a:spcAft>
              <a:buNone/>
            </a:pPr>
            <a:r>
              <a:rPr lang="en-IN" sz="2400" b="1" i="0" u="none" strike="noStrike" cap="none">
                <a:solidFill>
                  <a:srgbClr val="000066"/>
                </a:solidFill>
                <a:latin typeface="Times New Roman"/>
                <a:ea typeface="Times New Roman"/>
                <a:cs typeface="Times New Roman"/>
                <a:sym typeface="Times New Roman"/>
              </a:rPr>
              <a:t>BENGALURU - 98</a:t>
            </a:r>
            <a:endParaRPr sz="2400" b="1" i="0" u="none" strike="noStrike" cap="none">
              <a:solidFill>
                <a:srgbClr val="000066"/>
              </a:solidFill>
              <a:latin typeface="Times New Roman"/>
              <a:ea typeface="Times New Roman"/>
              <a:cs typeface="Times New Roman"/>
              <a:sym typeface="Times New Roman"/>
            </a:endParaRPr>
          </a:p>
        </p:txBody>
      </p:sp>
      <p:sp>
        <p:nvSpPr>
          <p:cNvPr id="93" name="Google Shape;93;p13"/>
          <p:cNvSpPr/>
          <p:nvPr/>
        </p:nvSpPr>
        <p:spPr>
          <a:xfrm>
            <a:off x="0" y="983917"/>
            <a:ext cx="121920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i="0" u="none" strike="noStrike" cap="none" dirty="0">
                <a:solidFill>
                  <a:srgbClr val="C00000"/>
                </a:solidFill>
                <a:latin typeface="Times New Roman"/>
                <a:ea typeface="Times New Roman"/>
                <a:cs typeface="Times New Roman"/>
                <a:sym typeface="Times New Roman"/>
              </a:rPr>
              <a:t>DEPARTMENT OF INFORMATION SCIENCE &amp; ENGINEERING</a:t>
            </a:r>
          </a:p>
          <a:p>
            <a:pPr marL="0" marR="0" lvl="0" indent="0" algn="ctr" rtl="0">
              <a:spcBef>
                <a:spcPts val="0"/>
              </a:spcBef>
              <a:spcAft>
                <a:spcPts val="0"/>
              </a:spcAft>
              <a:buNone/>
            </a:pPr>
            <a:endParaRPr dirty="0"/>
          </a:p>
        </p:txBody>
      </p:sp>
      <p:sp>
        <p:nvSpPr>
          <p:cNvPr id="94" name="Google Shape;94;p13"/>
          <p:cNvSpPr/>
          <p:nvPr/>
        </p:nvSpPr>
        <p:spPr>
          <a:xfrm>
            <a:off x="2711624" y="2118508"/>
            <a:ext cx="6768752"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400" b="1" i="0" u="none" strike="noStrike" cap="none" dirty="0">
                <a:solidFill>
                  <a:srgbClr val="002060"/>
                </a:solidFill>
                <a:latin typeface="Times New Roman"/>
                <a:ea typeface="Times New Roman"/>
                <a:cs typeface="Times New Roman"/>
                <a:sym typeface="Times New Roman"/>
              </a:rPr>
              <a:t>Presentation on Internship</a:t>
            </a:r>
            <a:endParaRPr dirty="0"/>
          </a:p>
        </p:txBody>
      </p:sp>
      <p:sp>
        <p:nvSpPr>
          <p:cNvPr id="95" name="Google Shape;95;p13"/>
          <p:cNvSpPr txBox="1"/>
          <p:nvPr/>
        </p:nvSpPr>
        <p:spPr>
          <a:xfrm>
            <a:off x="5090400" y="3850825"/>
            <a:ext cx="2925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dirty="0">
                <a:solidFill>
                  <a:srgbClr val="134F5C"/>
                </a:solidFill>
                <a:latin typeface="Calibri"/>
                <a:ea typeface="Calibri"/>
                <a:cs typeface="Calibri"/>
                <a:sym typeface="Calibri"/>
              </a:rPr>
              <a:t>ANAGHA MH</a:t>
            </a:r>
            <a:endParaRPr sz="2000" b="1" dirty="0">
              <a:solidFill>
                <a:srgbClr val="134F5C"/>
              </a:solidFill>
              <a:latin typeface="Calibri"/>
              <a:ea typeface="Calibri"/>
              <a:cs typeface="Calibri"/>
              <a:sym typeface="Calibri"/>
            </a:endParaRPr>
          </a:p>
          <a:p>
            <a:pPr marL="0" lvl="0" indent="0" algn="l" rtl="0">
              <a:spcBef>
                <a:spcPts val="0"/>
              </a:spcBef>
              <a:spcAft>
                <a:spcPts val="0"/>
              </a:spcAft>
              <a:buNone/>
            </a:pPr>
            <a:r>
              <a:rPr lang="en-IN" sz="2000" b="1" dirty="0">
                <a:solidFill>
                  <a:srgbClr val="FF0000"/>
                </a:solidFill>
                <a:latin typeface="Calibri"/>
                <a:ea typeface="Calibri"/>
                <a:cs typeface="Calibri"/>
                <a:sym typeface="Calibri"/>
              </a:rPr>
              <a:t>USN: 1RN19IS025</a:t>
            </a:r>
            <a:endParaRPr sz="2000" b="1" dirty="0">
              <a:solidFill>
                <a:srgbClr val="FF0000"/>
              </a:solidFill>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r>
              <a:rPr lang="en-IN" sz="2000" b="1" dirty="0">
                <a:solidFill>
                  <a:srgbClr val="134F5C"/>
                </a:solidFill>
                <a:latin typeface="Calibri"/>
                <a:ea typeface="Calibri"/>
                <a:cs typeface="Calibri"/>
                <a:sym typeface="Calibri"/>
              </a:rPr>
              <a:t>MB BHAVANA</a:t>
            </a:r>
            <a:endParaRPr sz="2000" b="1" dirty="0">
              <a:solidFill>
                <a:srgbClr val="134F5C"/>
              </a:solidFill>
              <a:latin typeface="Calibri"/>
              <a:ea typeface="Calibri"/>
              <a:cs typeface="Calibri"/>
              <a:sym typeface="Calibri"/>
            </a:endParaRPr>
          </a:p>
          <a:p>
            <a:pPr marL="0" lvl="0" indent="0" algn="l" rtl="0">
              <a:spcBef>
                <a:spcPts val="0"/>
              </a:spcBef>
              <a:spcAft>
                <a:spcPts val="0"/>
              </a:spcAft>
              <a:buNone/>
            </a:pPr>
            <a:r>
              <a:rPr lang="en-IN" sz="2000" b="1" dirty="0">
                <a:solidFill>
                  <a:srgbClr val="FF0000"/>
                </a:solidFill>
                <a:latin typeface="Calibri"/>
                <a:ea typeface="Calibri"/>
                <a:cs typeface="Calibri"/>
                <a:sym typeface="Calibri"/>
              </a:rPr>
              <a:t>USN: 1RN19IS082</a:t>
            </a:r>
            <a:endParaRPr sz="2000" b="1"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DETAILED DESIGN</a:t>
            </a:r>
            <a:br>
              <a:rPr lang="en-IN"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77" name="Google Shape;177;p2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78" name="Google Shape;1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79" name="Google Shape;179;p22"/>
          <p:cNvSpPr txBox="1"/>
          <p:nvPr/>
        </p:nvSpPr>
        <p:spPr>
          <a:xfrm>
            <a:off x="335878" y="992124"/>
            <a:ext cx="11304738" cy="517318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endParaRPr sz="2100" cap="small">
              <a:solidFill>
                <a:schemeClr val="dk1"/>
              </a:solidFill>
              <a:latin typeface="Times New Roman"/>
              <a:ea typeface="Times New Roman"/>
              <a:cs typeface="Times New Roman"/>
              <a:sym typeface="Times New Roman"/>
            </a:endParaRPr>
          </a:p>
        </p:txBody>
      </p:sp>
      <p:sp>
        <p:nvSpPr>
          <p:cNvPr id="180" name="Google Shape;18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81" name="Google Shape;181;p22"/>
          <p:cNvSpPr txBox="1"/>
          <p:nvPr/>
        </p:nvSpPr>
        <p:spPr>
          <a:xfrm>
            <a:off x="163275" y="1020525"/>
            <a:ext cx="11477400" cy="3786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IN" sz="1800" b="1" dirty="0">
                <a:latin typeface="Calibri"/>
                <a:ea typeface="Calibri"/>
                <a:cs typeface="Calibri"/>
                <a:sym typeface="Calibri"/>
              </a:rPr>
              <a:t>DATA PROCESSING </a:t>
            </a:r>
            <a:r>
              <a:rPr lang="en-IN" sz="1700" b="1" dirty="0">
                <a:latin typeface="Calibri"/>
                <a:ea typeface="Calibri"/>
                <a:cs typeface="Calibri"/>
                <a:sym typeface="Calibri"/>
              </a:rPr>
              <a:t>: </a:t>
            </a:r>
            <a:r>
              <a:rPr lang="en-IN" sz="1800" dirty="0">
                <a:latin typeface="Calibri"/>
                <a:ea typeface="Calibri"/>
                <a:cs typeface="Calibri"/>
                <a:sym typeface="Calibri"/>
              </a:rPr>
              <a:t>We have utilized the Spotify Song dataset provided by Kaggle which contains thousands of songs. We have analysed, processed this dataset and built the recommendation system. There are various factors we have considered in building the system like genres such as hip-hop, classical, R&amp;B, etc. Tempo, danceability, acousticness, instrumental-ness etc is also considered in the process. We have also plotted the analysed data in a pair-plot graph, based on the duration of the song and the </a:t>
            </a:r>
            <a:r>
              <a:rPr lang="en-IN" sz="1800" dirty="0" err="1">
                <a:latin typeface="Calibri"/>
                <a:ea typeface="Calibri"/>
                <a:cs typeface="Calibri"/>
                <a:sym typeface="Calibri"/>
              </a:rPr>
              <a:t>HeatMap</a:t>
            </a:r>
            <a:r>
              <a:rPr lang="en-IN" sz="1800" dirty="0">
                <a:latin typeface="Calibri"/>
                <a:ea typeface="Calibri"/>
                <a:cs typeface="Calibri"/>
                <a:sym typeface="Calibri"/>
              </a:rPr>
              <a:t> graph.</a:t>
            </a:r>
            <a:endParaRPr sz="1800" dirty="0">
              <a:latin typeface="Calibri"/>
              <a:ea typeface="Calibri"/>
              <a:cs typeface="Calibri"/>
              <a:sym typeface="Calibri"/>
            </a:endParaRPr>
          </a:p>
          <a:p>
            <a:pPr marL="457200" lvl="0" indent="0" algn="l" rtl="0">
              <a:spcBef>
                <a:spcPts val="0"/>
              </a:spcBef>
              <a:spcAft>
                <a:spcPts val="0"/>
              </a:spcAft>
              <a:buNone/>
            </a:pP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IN" sz="1800" b="1" dirty="0">
                <a:latin typeface="Calibri"/>
                <a:ea typeface="Calibri"/>
                <a:cs typeface="Calibri"/>
                <a:sym typeface="Calibri"/>
              </a:rPr>
              <a:t>COSINE SIMILARITY :</a:t>
            </a:r>
            <a:r>
              <a:rPr lang="en-IN" sz="1800" b="1" dirty="0">
                <a:solidFill>
                  <a:srgbClr val="3F3F3F"/>
                </a:solidFill>
                <a:highlight>
                  <a:schemeClr val="lt1"/>
                </a:highlight>
                <a:latin typeface="Calibri"/>
                <a:ea typeface="Calibri"/>
                <a:cs typeface="Calibri"/>
                <a:sym typeface="Calibri"/>
              </a:rPr>
              <a:t> </a:t>
            </a:r>
            <a:r>
              <a:rPr lang="en-IN" sz="1800" dirty="0">
                <a:solidFill>
                  <a:schemeClr val="dk1"/>
                </a:solidFill>
                <a:highlight>
                  <a:schemeClr val="lt1"/>
                </a:highlight>
                <a:latin typeface="Calibri"/>
                <a:ea typeface="Calibri"/>
                <a:cs typeface="Calibri"/>
                <a:sym typeface="Calibri"/>
              </a:rPr>
              <a:t>Cosine similarity is a metric used to measure the similarity of two vectors. Specifically, it measures the similarity in the direction or orientation of the vectors ignoring differences in their magnitude or scale.</a:t>
            </a:r>
            <a:endParaRPr sz="1800" dirty="0">
              <a:solidFill>
                <a:schemeClr val="dk1"/>
              </a:solidFill>
              <a:highlight>
                <a:schemeClr val="lt1"/>
              </a:highlight>
              <a:latin typeface="Calibri"/>
              <a:ea typeface="Calibri"/>
              <a:cs typeface="Calibri"/>
              <a:sym typeface="Calibri"/>
            </a:endParaRPr>
          </a:p>
          <a:p>
            <a:pPr marL="457200" lvl="0" indent="0" algn="l" rtl="0">
              <a:spcBef>
                <a:spcPts val="0"/>
              </a:spcBef>
              <a:spcAft>
                <a:spcPts val="0"/>
              </a:spcAft>
              <a:buNone/>
            </a:pPr>
            <a:endParaRPr sz="1800" b="1" dirty="0">
              <a:solidFill>
                <a:schemeClr val="dk1"/>
              </a:solidFill>
              <a:highlight>
                <a:schemeClr val="lt1"/>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IN" sz="1800" b="1" dirty="0">
                <a:solidFill>
                  <a:schemeClr val="dk1"/>
                </a:solidFill>
                <a:highlight>
                  <a:schemeClr val="lt1"/>
                </a:highlight>
                <a:latin typeface="Calibri"/>
                <a:ea typeface="Calibri"/>
                <a:cs typeface="Calibri"/>
                <a:sym typeface="Calibri"/>
              </a:rPr>
              <a:t>RECOMMENDATION SYSTEM : </a:t>
            </a:r>
            <a:r>
              <a:rPr lang="en-IN" sz="1800" dirty="0">
                <a:solidFill>
                  <a:schemeClr val="dk1"/>
                </a:solidFill>
                <a:highlight>
                  <a:schemeClr val="lt1"/>
                </a:highlight>
                <a:latin typeface="Calibri"/>
                <a:ea typeface="Calibri"/>
                <a:cs typeface="Calibri"/>
                <a:sym typeface="Calibri"/>
              </a:rPr>
              <a:t>Using the cosine similarity algorithm the results for recommendation model will be generated. Here it asks for the user to input the song which is in the dataset and asks for number of recommendations they need. It then  loads the data into the model and then displays a list of songs that are more likely related to the input song by the user. </a:t>
            </a:r>
            <a:endParaRPr sz="1800" dirty="0">
              <a:solidFill>
                <a:schemeClr val="dk1"/>
              </a:solidFill>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ADA05627-CFFE-E917-F770-39DCA96C2047}"/>
              </a:ext>
            </a:extLst>
          </p:cNvPr>
          <p:cNvPicPr>
            <a:picLocks noChangeAspect="1"/>
          </p:cNvPicPr>
          <p:nvPr/>
        </p:nvPicPr>
        <p:blipFill>
          <a:blip r:embed="rId3"/>
          <a:stretch>
            <a:fillRect/>
          </a:stretch>
        </p:blipFill>
        <p:spPr>
          <a:xfrm>
            <a:off x="7469848" y="4535812"/>
            <a:ext cx="4170798" cy="18205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IMPLEMENTATION</a:t>
            </a:r>
            <a:endParaRPr sz="3200" b="1" u="sng">
              <a:solidFill>
                <a:srgbClr val="3F3F3F"/>
              </a:solidFill>
              <a:latin typeface="Times New Roman"/>
              <a:ea typeface="Times New Roman"/>
              <a:cs typeface="Times New Roman"/>
              <a:sym typeface="Times New Roman"/>
            </a:endParaRPr>
          </a:p>
        </p:txBody>
      </p:sp>
      <p:sp>
        <p:nvSpPr>
          <p:cNvPr id="188" name="Google Shape;188;p2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89" name="Google Shape;18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90" name="Google Shape;19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91" name="Google Shape;191;p23"/>
          <p:cNvSpPr txBox="1"/>
          <p:nvPr/>
        </p:nvSpPr>
        <p:spPr>
          <a:xfrm>
            <a:off x="6888088" y="1556792"/>
            <a:ext cx="43206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192" name="Google Shape;192;p23"/>
          <p:cNvSpPr txBox="1"/>
          <p:nvPr/>
        </p:nvSpPr>
        <p:spPr>
          <a:xfrm>
            <a:off x="1687250" y="598725"/>
            <a:ext cx="7837800" cy="6766200"/>
          </a:xfrm>
          <a:prstGeom prst="rect">
            <a:avLst/>
          </a:prstGeom>
          <a:noFill/>
          <a:ln>
            <a:noFill/>
          </a:ln>
        </p:spPr>
        <p:txBody>
          <a:bodyPr spcFirstLastPara="1" wrap="square" lIns="91425" tIns="91425" rIns="91425" bIns="91425" anchor="t" anchorCtr="0">
            <a:spAutoFit/>
          </a:bodyPr>
          <a:lstStyle/>
          <a:p>
            <a:pPr marL="478155" lvl="0" indent="0" algn="just" rtl="0">
              <a:spcBef>
                <a:spcPts val="0"/>
              </a:spcBef>
              <a:spcAft>
                <a:spcPts val="0"/>
              </a:spcAft>
              <a:buNone/>
            </a:pPr>
            <a:r>
              <a:rPr lang="en-IN" sz="1800" b="1">
                <a:solidFill>
                  <a:schemeClr val="dk1"/>
                </a:solidFill>
                <a:latin typeface="Times New Roman"/>
                <a:ea typeface="Times New Roman"/>
                <a:cs typeface="Times New Roman"/>
                <a:sym typeface="Times New Roman"/>
              </a:rPr>
              <a:t>Data Processing</a:t>
            </a:r>
            <a:endParaRPr sz="1800" b="1">
              <a:solidFill>
                <a:schemeClr val="dk1"/>
              </a:solidFill>
              <a:latin typeface="Times New Roman"/>
              <a:ea typeface="Times New Roman"/>
              <a:cs typeface="Times New Roman"/>
              <a:sym typeface="Times New Roman"/>
            </a:endParaRPr>
          </a:p>
          <a:p>
            <a:pPr marL="478155" lvl="0" indent="0" algn="just" rtl="0">
              <a:spcBef>
                <a:spcPts val="0"/>
              </a:spcBef>
              <a:spcAft>
                <a:spcPts val="0"/>
              </a:spcAft>
              <a:buClr>
                <a:schemeClr val="dk1"/>
              </a:buClr>
              <a:buSzPts val="1100"/>
              <a:buFont typeface="Arial"/>
              <a:buNone/>
            </a:pPr>
            <a:endParaRPr sz="1600" b="1">
              <a:solidFill>
                <a:schemeClr val="dk1"/>
              </a:solidFill>
              <a:latin typeface="Times New Roman"/>
              <a:ea typeface="Times New Roman"/>
              <a:cs typeface="Times New Roman"/>
              <a:sym typeface="Times New Roman"/>
            </a:endParaRPr>
          </a:p>
          <a:p>
            <a:pPr marL="478155" lvl="0" indent="0" algn="just" rtl="0">
              <a:spcBef>
                <a:spcPts val="0"/>
              </a:spcBef>
              <a:spcAft>
                <a:spcPts val="0"/>
              </a:spcAft>
              <a:buClr>
                <a:schemeClr val="dk1"/>
              </a:buClr>
              <a:buSzPts val="1100"/>
              <a:buFont typeface="Arial"/>
              <a:buNone/>
            </a:pPr>
            <a:r>
              <a:rPr lang="en-IN" b="1">
                <a:solidFill>
                  <a:schemeClr val="dk1"/>
                </a:solidFill>
              </a:rPr>
              <a:t>Importing The Data</a:t>
            </a:r>
            <a:endParaRPr b="1">
              <a:solidFill>
                <a:schemeClr val="dk1"/>
              </a:solidFill>
            </a:endParaRPr>
          </a:p>
          <a:p>
            <a:pPr marL="0" lvl="0" indent="0" algn="just" rtl="0">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	data=pd.read_csv('../input/dataset-of-songs-in-spotify/genres_v2.csv')</a:t>
            </a: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           </a:t>
            </a:r>
            <a:r>
              <a:rPr lang="en-IN" sz="1200" b="1">
                <a:solidFill>
                  <a:schemeClr val="dk1"/>
                </a:solidFill>
                <a:latin typeface="Times New Roman"/>
                <a:ea typeface="Times New Roman"/>
                <a:cs typeface="Times New Roman"/>
                <a:sym typeface="Times New Roman"/>
              </a:rPr>
              <a:t>  </a:t>
            </a:r>
            <a:r>
              <a:rPr lang="en-IN" sz="1300" b="1">
                <a:solidFill>
                  <a:schemeClr val="dk1"/>
                </a:solidFill>
              </a:rPr>
              <a:t>Having First Look At The Data</a:t>
            </a:r>
            <a:endParaRPr sz="1300" b="1">
              <a:solidFill>
                <a:schemeClr val="dk1"/>
              </a:solidFill>
            </a:endParaRPr>
          </a:p>
          <a:p>
            <a:pPr marL="0" lvl="0" indent="0" algn="just" rtl="0">
              <a:spcBef>
                <a:spcPts val="1400"/>
              </a:spcBef>
              <a:spcAft>
                <a:spcPts val="0"/>
              </a:spcAft>
              <a:buNone/>
            </a:pPr>
            <a:r>
              <a:rPr lang="en-IN" sz="1200">
                <a:solidFill>
                  <a:schemeClr val="dk1"/>
                </a:solidFill>
              </a:rPr>
              <a:t>	The full list of genres included in the CSV are Trap, Techno, Techhouse, Trance, Psytrance, Dark Trap,       DnB 	(drums and bass), Hardstyle, Underground Rap, Trap Metal, Emo, Rap, RnB, Pop and Hiphop.</a:t>
            </a:r>
            <a:endParaRPr sz="1200">
              <a:solidFill>
                <a:schemeClr val="dk1"/>
              </a:solidFill>
            </a:endParaRPr>
          </a:p>
          <a:p>
            <a:pPr marL="0" lvl="0" indent="457200" algn="just" rtl="0">
              <a:spcBef>
                <a:spcPts val="1400"/>
              </a:spcBef>
              <a:spcAft>
                <a:spcPts val="0"/>
              </a:spcAft>
              <a:buNone/>
            </a:pPr>
            <a:r>
              <a:rPr lang="en-IN" sz="1350" b="1">
                <a:solidFill>
                  <a:schemeClr val="dk1"/>
                </a:solidFill>
                <a:highlight>
                  <a:srgbClr val="F7F7F7"/>
                </a:highlight>
                <a:latin typeface="Times New Roman"/>
                <a:ea typeface="Times New Roman"/>
                <a:cs typeface="Times New Roman"/>
                <a:sym typeface="Times New Roman"/>
              </a:rPr>
              <a:t> Creating a new dataframe with required features</a:t>
            </a:r>
            <a:endParaRPr sz="1350" b="1">
              <a:solidFill>
                <a:schemeClr val="dk1"/>
              </a:solidFill>
              <a:highlight>
                <a:srgbClr val="F7F7F7"/>
              </a:highlight>
              <a:latin typeface="Times New Roman"/>
              <a:ea typeface="Times New Roman"/>
              <a:cs typeface="Times New Roman"/>
              <a:sym typeface="Times New Roman"/>
            </a:endParaRPr>
          </a:p>
          <a:p>
            <a:pPr marL="0" lvl="0" indent="457200" algn="just" rtl="0">
              <a:spcBef>
                <a:spcPts val="140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df</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data[data</a:t>
            </a:r>
            <a:r>
              <a:rPr lang="en-IN" sz="1250">
                <a:solidFill>
                  <a:srgbClr val="055BE0"/>
                </a:solidFill>
                <a:highlight>
                  <a:srgbClr val="F7F7F7"/>
                </a:highlight>
                <a:latin typeface="Times New Roman"/>
                <a:ea typeface="Times New Roman"/>
                <a:cs typeface="Times New Roman"/>
                <a:sym typeface="Times New Roman"/>
              </a:rPr>
              <a:t>.</a:t>
            </a:r>
            <a:r>
              <a:rPr lang="en-IN" sz="1250" u="sng">
                <a:solidFill>
                  <a:schemeClr val="dk1"/>
                </a:solidFill>
                <a:highlight>
                  <a:srgbClr val="F7F7F7"/>
                </a:highlight>
                <a:latin typeface="Times New Roman"/>
                <a:ea typeface="Times New Roman"/>
                <a:cs typeface="Times New Roman"/>
                <a:sym typeface="Times New Roman"/>
              </a:rPr>
              <a:t>columns</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666666"/>
                </a:solidFill>
                <a:highlight>
                  <a:srgbClr val="F7F7F7"/>
                </a:highlight>
                <a:latin typeface="Times New Roman"/>
                <a:ea typeface="Times New Roman"/>
                <a:cs typeface="Times New Roman"/>
                <a:sym typeface="Times New Roman"/>
              </a:rPr>
              <a:t>11</a:t>
            </a:r>
            <a:r>
              <a:rPr lang="en-IN" sz="1250">
                <a:solidFill>
                  <a:schemeClr val="dk1"/>
                </a:solidFill>
                <a:highlight>
                  <a:srgbClr val="F7F7F7"/>
                </a:highlight>
                <a:latin typeface="Times New Roman"/>
                <a:ea typeface="Times New Roman"/>
                <a:cs typeface="Times New Roman"/>
                <a:sym typeface="Times New Roman"/>
              </a:rPr>
              <a:t>]]</a:t>
            </a:r>
            <a:endParaRPr sz="1250">
              <a:solidFill>
                <a:schemeClr val="dk1"/>
              </a:solidFill>
              <a:highlight>
                <a:srgbClr val="F7F7F7"/>
              </a:highlight>
              <a:latin typeface="Times New Roman"/>
              <a:ea typeface="Times New Roman"/>
              <a:cs typeface="Times New Roman"/>
              <a:sym typeface="Times New Roman"/>
            </a:endParaRPr>
          </a:p>
          <a:p>
            <a:pPr marL="0" lvl="0" indent="457200" algn="just" rtl="0">
              <a:spcBef>
                <a:spcPts val="140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df[</a:t>
            </a:r>
            <a:r>
              <a:rPr lang="en-IN" sz="1250">
                <a:solidFill>
                  <a:srgbClr val="BB2323"/>
                </a:solidFill>
                <a:highlight>
                  <a:srgbClr val="F7F7F7"/>
                </a:highlight>
                <a:latin typeface="Times New Roman"/>
                <a:ea typeface="Times New Roman"/>
                <a:cs typeface="Times New Roman"/>
                <a:sym typeface="Times New Roman"/>
              </a:rPr>
              <a:t>'genre'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data[</a:t>
            </a:r>
            <a:r>
              <a:rPr lang="en-IN" sz="1250">
                <a:solidFill>
                  <a:srgbClr val="BB2323"/>
                </a:solidFill>
                <a:highlight>
                  <a:srgbClr val="F7F7F7"/>
                </a:highlight>
                <a:latin typeface="Times New Roman"/>
                <a:ea typeface="Times New Roman"/>
                <a:cs typeface="Times New Roman"/>
                <a:sym typeface="Times New Roman"/>
              </a:rPr>
              <a:t>'genre'</a:t>
            </a:r>
            <a:r>
              <a:rPr lang="en-IN" sz="1250">
                <a:solidFill>
                  <a:schemeClr val="dk1"/>
                </a:solidFill>
                <a:highlight>
                  <a:srgbClr val="F7F7F7"/>
                </a:highlight>
                <a:latin typeface="Times New Roman"/>
                <a:ea typeface="Times New Roman"/>
                <a:cs typeface="Times New Roman"/>
                <a:sym typeface="Times New Roman"/>
              </a:rPr>
              <a:t>]</a:t>
            </a:r>
            <a:endParaRPr sz="1250">
              <a:solidFill>
                <a:schemeClr val="dk1"/>
              </a:solidFill>
              <a:highlight>
                <a:srgbClr val="F7F7F7"/>
              </a:highlight>
              <a:latin typeface="Times New Roman"/>
              <a:ea typeface="Times New Roman"/>
              <a:cs typeface="Times New Roman"/>
              <a:sym typeface="Times New Roman"/>
            </a:endParaRPr>
          </a:p>
          <a:p>
            <a:pPr marL="0" lvl="0" indent="457200" algn="just" rtl="0">
              <a:spcBef>
                <a:spcPts val="140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df[</a:t>
            </a:r>
            <a:r>
              <a:rPr lang="en-IN" sz="1250">
                <a:solidFill>
                  <a:srgbClr val="BB2323"/>
                </a:solidFill>
                <a:highlight>
                  <a:srgbClr val="F7F7F7"/>
                </a:highlight>
                <a:latin typeface="Times New Roman"/>
                <a:ea typeface="Times New Roman"/>
                <a:cs typeface="Times New Roman"/>
                <a:sym typeface="Times New Roman"/>
              </a:rPr>
              <a:t>'time_signature'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data[</a:t>
            </a:r>
            <a:r>
              <a:rPr lang="en-IN" sz="1250">
                <a:solidFill>
                  <a:srgbClr val="BB2323"/>
                </a:solidFill>
                <a:highlight>
                  <a:srgbClr val="F7F7F7"/>
                </a:highlight>
                <a:latin typeface="Times New Roman"/>
                <a:ea typeface="Times New Roman"/>
                <a:cs typeface="Times New Roman"/>
                <a:sym typeface="Times New Roman"/>
              </a:rPr>
              <a:t>'time_signature'</a:t>
            </a:r>
            <a:r>
              <a:rPr lang="en-IN" sz="1250">
                <a:solidFill>
                  <a:schemeClr val="dk1"/>
                </a:solidFill>
                <a:highlight>
                  <a:srgbClr val="F7F7F7"/>
                </a:highlight>
                <a:latin typeface="Times New Roman"/>
                <a:ea typeface="Times New Roman"/>
                <a:cs typeface="Times New Roman"/>
                <a:sym typeface="Times New Roman"/>
              </a:rPr>
              <a:t>]</a:t>
            </a:r>
            <a:endParaRPr sz="1250">
              <a:solidFill>
                <a:schemeClr val="dk1"/>
              </a:solidFill>
              <a:highlight>
                <a:srgbClr val="F7F7F7"/>
              </a:highlight>
              <a:latin typeface="Times New Roman"/>
              <a:ea typeface="Times New Roman"/>
              <a:cs typeface="Times New Roman"/>
              <a:sym typeface="Times New Roman"/>
            </a:endParaRPr>
          </a:p>
          <a:p>
            <a:pPr marL="0" lvl="0" indent="457200" algn="just" rtl="0">
              <a:spcBef>
                <a:spcPts val="140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df[</a:t>
            </a:r>
            <a:r>
              <a:rPr lang="en-IN" sz="1250">
                <a:solidFill>
                  <a:srgbClr val="BB2323"/>
                </a:solidFill>
                <a:highlight>
                  <a:srgbClr val="F7F7F7"/>
                </a:highlight>
                <a:latin typeface="Times New Roman"/>
                <a:ea typeface="Times New Roman"/>
                <a:cs typeface="Times New Roman"/>
                <a:sym typeface="Times New Roman"/>
              </a:rPr>
              <a:t>'duration_ms'</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data[</a:t>
            </a:r>
            <a:r>
              <a:rPr lang="en-IN" sz="1250">
                <a:solidFill>
                  <a:srgbClr val="BB2323"/>
                </a:solidFill>
                <a:highlight>
                  <a:srgbClr val="F7F7F7"/>
                </a:highlight>
                <a:latin typeface="Times New Roman"/>
                <a:ea typeface="Times New Roman"/>
                <a:cs typeface="Times New Roman"/>
                <a:sym typeface="Times New Roman"/>
              </a:rPr>
              <a:t>'duration_ms'</a:t>
            </a:r>
            <a:r>
              <a:rPr lang="en-IN" sz="1250">
                <a:solidFill>
                  <a:schemeClr val="dk1"/>
                </a:solidFill>
                <a:highlight>
                  <a:srgbClr val="F7F7F7"/>
                </a:highlight>
                <a:latin typeface="Times New Roman"/>
                <a:ea typeface="Times New Roman"/>
                <a:cs typeface="Times New Roman"/>
                <a:sym typeface="Times New Roman"/>
              </a:rPr>
              <a:t>]</a:t>
            </a:r>
            <a:endParaRPr sz="1250">
              <a:solidFill>
                <a:schemeClr val="dk1"/>
              </a:solidFill>
              <a:highlight>
                <a:srgbClr val="F7F7F7"/>
              </a:highlight>
              <a:latin typeface="Times New Roman"/>
              <a:ea typeface="Times New Roman"/>
              <a:cs typeface="Times New Roman"/>
              <a:sym typeface="Times New Roman"/>
            </a:endParaRPr>
          </a:p>
          <a:p>
            <a:pPr marL="0" lvl="0" indent="457200" algn="l" rtl="0">
              <a:lnSpc>
                <a:spcPct val="170000"/>
              </a:lnSpc>
              <a:spcBef>
                <a:spcPts val="40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df[</a:t>
            </a:r>
            <a:r>
              <a:rPr lang="en-IN" sz="1250">
                <a:solidFill>
                  <a:srgbClr val="BB2323"/>
                </a:solidFill>
                <a:highlight>
                  <a:srgbClr val="F7F7F7"/>
                </a:highlight>
                <a:latin typeface="Times New Roman"/>
                <a:ea typeface="Times New Roman"/>
                <a:cs typeface="Times New Roman"/>
                <a:sym typeface="Times New Roman"/>
              </a:rPr>
              <a:t>'song_name'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data[</a:t>
            </a:r>
            <a:r>
              <a:rPr lang="en-IN" sz="1250">
                <a:solidFill>
                  <a:srgbClr val="BB2323"/>
                </a:solidFill>
                <a:highlight>
                  <a:srgbClr val="F7F7F7"/>
                </a:highlight>
                <a:latin typeface="Times New Roman"/>
                <a:ea typeface="Times New Roman"/>
                <a:cs typeface="Times New Roman"/>
                <a:sym typeface="Times New Roman"/>
              </a:rPr>
              <a:t>'song_name'</a:t>
            </a:r>
            <a:r>
              <a:rPr lang="en-IN" sz="1250">
                <a:solidFill>
                  <a:schemeClr val="dk1"/>
                </a:solidFill>
                <a:highlight>
                  <a:srgbClr val="F7F7F7"/>
                </a:highlight>
                <a:latin typeface="Times New Roman"/>
                <a:ea typeface="Times New Roman"/>
                <a:cs typeface="Times New Roman"/>
                <a:sym typeface="Times New Roman"/>
              </a:rPr>
              <a:t>]</a:t>
            </a:r>
            <a:endParaRPr sz="1250">
              <a:solidFill>
                <a:schemeClr val="dk1"/>
              </a:solidFill>
              <a:highlight>
                <a:srgbClr val="F7F7F7"/>
              </a:highlight>
              <a:latin typeface="Times New Roman"/>
              <a:ea typeface="Times New Roman"/>
              <a:cs typeface="Times New Roman"/>
              <a:sym typeface="Times New Roman"/>
            </a:endParaRPr>
          </a:p>
          <a:p>
            <a:pPr marL="0" lvl="0" indent="457200" algn="l" rtl="0">
              <a:lnSpc>
                <a:spcPct val="170000"/>
              </a:lnSpc>
              <a:spcBef>
                <a:spcPts val="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x</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df[df</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drop(columns</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BB2323"/>
                </a:solidFill>
                <a:highlight>
                  <a:srgbClr val="F7F7F7"/>
                </a:highlight>
                <a:latin typeface="Times New Roman"/>
                <a:ea typeface="Times New Roman"/>
                <a:cs typeface="Times New Roman"/>
                <a:sym typeface="Times New Roman"/>
              </a:rPr>
              <a:t>'song_name'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BB2323"/>
                </a:solidFill>
                <a:highlight>
                  <a:srgbClr val="F7F7F7"/>
                </a:highlight>
                <a:latin typeface="Times New Roman"/>
                <a:ea typeface="Times New Roman"/>
                <a:cs typeface="Times New Roman"/>
                <a:sym typeface="Times New Roman"/>
              </a:rPr>
              <a:t>'genre'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u="sng">
                <a:solidFill>
                  <a:schemeClr val="dk1"/>
                </a:solidFill>
                <a:highlight>
                  <a:srgbClr val="F7F7F7"/>
                </a:highlight>
                <a:latin typeface="Times New Roman"/>
                <a:ea typeface="Times New Roman"/>
                <a:cs typeface="Times New Roman"/>
                <a:sym typeface="Times New Roman"/>
              </a:rPr>
              <a:t>columns</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u="sng">
                <a:solidFill>
                  <a:schemeClr val="dk1"/>
                </a:solidFill>
                <a:highlight>
                  <a:srgbClr val="F7F7F7"/>
                </a:highlight>
                <a:latin typeface="Times New Roman"/>
                <a:ea typeface="Times New Roman"/>
                <a:cs typeface="Times New Roman"/>
                <a:sym typeface="Times New Roman"/>
              </a:rPr>
              <a:t>values</a:t>
            </a:r>
            <a:endParaRPr sz="1250">
              <a:solidFill>
                <a:schemeClr val="dk1"/>
              </a:solidFill>
              <a:highlight>
                <a:srgbClr val="F7F7F7"/>
              </a:highlight>
              <a:latin typeface="Times New Roman"/>
              <a:ea typeface="Times New Roman"/>
              <a:cs typeface="Times New Roman"/>
              <a:sym typeface="Times New Roman"/>
            </a:endParaRPr>
          </a:p>
          <a:p>
            <a:pPr marL="0" lvl="0" indent="457200" algn="l" rtl="0">
              <a:lnSpc>
                <a:spcPct val="170000"/>
              </a:lnSpc>
              <a:spcBef>
                <a:spcPts val="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scaler </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 StandardScaler()</a:t>
            </a:r>
            <a:r>
              <a:rPr lang="en-IN" sz="1250">
                <a:solidFill>
                  <a:srgbClr val="055BE0"/>
                </a:solidFill>
                <a:highlight>
                  <a:srgbClr val="F7F7F7"/>
                </a:highlight>
                <a:latin typeface="Times New Roman"/>
                <a:ea typeface="Times New Roman"/>
                <a:cs typeface="Times New Roman"/>
                <a:sym typeface="Times New Roman"/>
              </a:rPr>
              <a:t>.</a:t>
            </a:r>
            <a:r>
              <a:rPr lang="en-IN" sz="1250" u="sng">
                <a:solidFill>
                  <a:schemeClr val="dk1"/>
                </a:solidFill>
                <a:highlight>
                  <a:srgbClr val="F7F7F7"/>
                </a:highlight>
                <a:latin typeface="Times New Roman"/>
                <a:ea typeface="Times New Roman"/>
                <a:cs typeface="Times New Roman"/>
                <a:sym typeface="Times New Roman"/>
              </a:rPr>
              <a:t>fit</a:t>
            </a:r>
            <a:r>
              <a:rPr lang="en-IN" sz="1250">
                <a:solidFill>
                  <a:schemeClr val="dk1"/>
                </a:solidFill>
                <a:highlight>
                  <a:srgbClr val="F7F7F7"/>
                </a:highlight>
                <a:latin typeface="Times New Roman"/>
                <a:ea typeface="Times New Roman"/>
                <a:cs typeface="Times New Roman"/>
                <a:sym typeface="Times New Roman"/>
              </a:rPr>
              <a:t>(x)</a:t>
            </a:r>
            <a:endParaRPr sz="1250">
              <a:solidFill>
                <a:schemeClr val="dk1"/>
              </a:solidFill>
              <a:highlight>
                <a:srgbClr val="F7F7F7"/>
              </a:highlight>
              <a:latin typeface="Times New Roman"/>
              <a:ea typeface="Times New Roman"/>
              <a:cs typeface="Times New Roman"/>
              <a:sym typeface="Times New Roman"/>
            </a:endParaRPr>
          </a:p>
          <a:p>
            <a:pPr marL="0" lvl="0" indent="457200" algn="l" rtl="0">
              <a:lnSpc>
                <a:spcPct val="170000"/>
              </a:lnSpc>
              <a:spcBef>
                <a:spcPts val="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X_scaled </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 scaler</a:t>
            </a:r>
            <a:r>
              <a:rPr lang="en-IN" sz="1250">
                <a:solidFill>
                  <a:srgbClr val="055BE0"/>
                </a:solidFill>
                <a:highlight>
                  <a:srgbClr val="F7F7F7"/>
                </a:highlight>
                <a:latin typeface="Times New Roman"/>
                <a:ea typeface="Times New Roman"/>
                <a:cs typeface="Times New Roman"/>
                <a:sym typeface="Times New Roman"/>
              </a:rPr>
              <a:t>.</a:t>
            </a:r>
            <a:r>
              <a:rPr lang="en-IN" sz="1250" u="sng">
                <a:solidFill>
                  <a:schemeClr val="dk1"/>
                </a:solidFill>
                <a:highlight>
                  <a:srgbClr val="F7F7F7"/>
                </a:highlight>
                <a:latin typeface="Times New Roman"/>
                <a:ea typeface="Times New Roman"/>
                <a:cs typeface="Times New Roman"/>
                <a:sym typeface="Times New Roman"/>
              </a:rPr>
              <a:t>transform</a:t>
            </a:r>
            <a:r>
              <a:rPr lang="en-IN" sz="1250">
                <a:solidFill>
                  <a:schemeClr val="dk1"/>
                </a:solidFill>
                <a:highlight>
                  <a:srgbClr val="F7F7F7"/>
                </a:highlight>
                <a:latin typeface="Times New Roman"/>
                <a:ea typeface="Times New Roman"/>
                <a:cs typeface="Times New Roman"/>
                <a:sym typeface="Times New Roman"/>
              </a:rPr>
              <a:t>(x)</a:t>
            </a:r>
            <a:endParaRPr sz="1250">
              <a:solidFill>
                <a:schemeClr val="dk1"/>
              </a:solidFill>
              <a:highlight>
                <a:srgbClr val="F7F7F7"/>
              </a:highlight>
              <a:latin typeface="Times New Roman"/>
              <a:ea typeface="Times New Roman"/>
              <a:cs typeface="Times New Roman"/>
              <a:sym typeface="Times New Roman"/>
            </a:endParaRPr>
          </a:p>
          <a:p>
            <a:pPr marL="0" lvl="0" indent="0" algn="l" rtl="0">
              <a:lnSpc>
                <a:spcPct val="170000"/>
              </a:lnSpc>
              <a:spcBef>
                <a:spcPts val="0"/>
              </a:spcBef>
              <a:spcAft>
                <a:spcPts val="0"/>
              </a:spcAft>
              <a:buNone/>
            </a:pPr>
            <a:r>
              <a:rPr lang="en-IN" sz="1250">
                <a:solidFill>
                  <a:schemeClr val="dk1"/>
                </a:solidFill>
                <a:highlight>
                  <a:srgbClr val="F7F7F7"/>
                </a:highlight>
                <a:latin typeface="Times New Roman"/>
                <a:ea typeface="Times New Roman"/>
                <a:cs typeface="Times New Roman"/>
                <a:sym typeface="Times New Roman"/>
              </a:rPr>
              <a:t>df[df</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drop(columns</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BB2323"/>
                </a:solidFill>
                <a:highlight>
                  <a:srgbClr val="F7F7F7"/>
                </a:highlight>
                <a:latin typeface="Times New Roman"/>
                <a:ea typeface="Times New Roman"/>
                <a:cs typeface="Times New Roman"/>
                <a:sym typeface="Times New Roman"/>
              </a:rPr>
              <a:t>'song_name'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BB2323"/>
                </a:solidFill>
                <a:highlight>
                  <a:srgbClr val="F7F7F7"/>
                </a:highlight>
                <a:latin typeface="Times New Roman"/>
                <a:ea typeface="Times New Roman"/>
                <a:cs typeface="Times New Roman"/>
                <a:sym typeface="Times New Roman"/>
              </a:rPr>
              <a:t>'genre'</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u="sng">
                <a:solidFill>
                  <a:schemeClr val="dk1"/>
                </a:solidFill>
                <a:highlight>
                  <a:srgbClr val="F7F7F7"/>
                </a:highlight>
                <a:latin typeface="Times New Roman"/>
                <a:ea typeface="Times New Roman"/>
                <a:cs typeface="Times New Roman"/>
                <a:sym typeface="Times New Roman"/>
              </a:rPr>
              <a:t>columns</a:t>
            </a:r>
            <a:r>
              <a:rPr lang="en-IN" sz="1250">
                <a:solidFill>
                  <a:schemeClr val="dk1"/>
                </a:solidFill>
                <a:highlight>
                  <a:srgbClr val="F7F7F7"/>
                </a:highlight>
                <a:latin typeface="Times New Roman"/>
                <a:ea typeface="Times New Roman"/>
                <a:cs typeface="Times New Roman"/>
                <a:sym typeface="Times New Roman"/>
              </a:rPr>
              <a:t>]</a:t>
            </a:r>
            <a:r>
              <a:rPr lang="en-IN" sz="1250">
                <a:solidFill>
                  <a:srgbClr val="055BE0"/>
                </a:solidFill>
                <a:highlight>
                  <a:srgbClr val="F7F7F7"/>
                </a:highlight>
                <a:latin typeface="Times New Roman"/>
                <a:ea typeface="Times New Roman"/>
                <a:cs typeface="Times New Roman"/>
                <a:sym typeface="Times New Roman"/>
              </a:rPr>
              <a:t>=</a:t>
            </a:r>
            <a:r>
              <a:rPr lang="en-IN" sz="1250">
                <a:solidFill>
                  <a:schemeClr val="dk1"/>
                </a:solidFill>
                <a:highlight>
                  <a:srgbClr val="F7F7F7"/>
                </a:highlight>
                <a:latin typeface="Times New Roman"/>
                <a:ea typeface="Times New Roman"/>
                <a:cs typeface="Times New Roman"/>
                <a:sym typeface="Times New Roman"/>
              </a:rPr>
              <a:t>X_scaled</a:t>
            </a:r>
            <a:endParaRPr sz="1250">
              <a:solidFill>
                <a:schemeClr val="dk1"/>
              </a:solidFill>
              <a:highlight>
                <a:srgbClr val="F7F7F7"/>
              </a:highlight>
              <a:latin typeface="Times New Roman"/>
              <a:ea typeface="Times New Roman"/>
              <a:cs typeface="Times New Roman"/>
              <a:sym typeface="Times New Roman"/>
            </a:endParaRPr>
          </a:p>
          <a:p>
            <a:pPr marL="0" lvl="0" indent="457200" algn="l" rtl="0">
              <a:lnSpc>
                <a:spcPct val="170000"/>
              </a:lnSpc>
              <a:spcBef>
                <a:spcPts val="0"/>
              </a:spcBef>
              <a:spcAft>
                <a:spcPts val="0"/>
              </a:spcAft>
              <a:buNone/>
            </a:pPr>
            <a:endParaRPr sz="1250">
              <a:solidFill>
                <a:schemeClr val="dk1"/>
              </a:solidFill>
              <a:highlight>
                <a:srgbClr val="F7F7F7"/>
              </a:highlight>
              <a:latin typeface="Times New Roman"/>
              <a:ea typeface="Times New Roman"/>
              <a:cs typeface="Times New Roman"/>
              <a:sym typeface="Times New Roman"/>
            </a:endParaRPr>
          </a:p>
          <a:p>
            <a:pPr marL="0" lvl="0" indent="0" algn="just" rtl="0">
              <a:spcBef>
                <a:spcPts val="140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Clr>
                <a:schemeClr val="dk1"/>
              </a:buClr>
              <a:buSzPts val="1100"/>
              <a:buFont typeface="Arial"/>
              <a:buNone/>
            </a:pPr>
            <a:endParaRPr sz="1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IMPLEMENTATION</a:t>
            </a:r>
            <a:endParaRPr sz="3200" b="1" u="sng">
              <a:solidFill>
                <a:srgbClr val="3F3F3F"/>
              </a:solidFill>
              <a:latin typeface="Times New Roman"/>
              <a:ea typeface="Times New Roman"/>
              <a:cs typeface="Times New Roman"/>
              <a:sym typeface="Times New Roman"/>
            </a:endParaRPr>
          </a:p>
        </p:txBody>
      </p:sp>
      <p:sp>
        <p:nvSpPr>
          <p:cNvPr id="199" name="Google Shape;199;p2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00" name="Google Shape;20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01" name="Google Shape;201;p24"/>
          <p:cNvSpPr txBox="1"/>
          <p:nvPr/>
        </p:nvSpPr>
        <p:spPr>
          <a:xfrm>
            <a:off x="623401" y="692749"/>
            <a:ext cx="11233200" cy="5173200"/>
          </a:xfrm>
          <a:prstGeom prst="rect">
            <a:avLst/>
          </a:prstGeom>
          <a:noFill/>
          <a:ln>
            <a:noFill/>
          </a:ln>
        </p:spPr>
        <p:txBody>
          <a:bodyPr spcFirstLastPara="1" wrap="square" lIns="91425" tIns="45700" rIns="91425" bIns="45700" anchor="t" anchorCtr="0">
            <a:normAutofit/>
          </a:bodyPr>
          <a:lstStyle/>
          <a:p>
            <a:pPr marL="355600" marR="0" lvl="0" indent="-241300" algn="l" rtl="0">
              <a:lnSpc>
                <a:spcPct val="150000"/>
              </a:lnSpc>
              <a:spcBef>
                <a:spcPts val="750"/>
              </a:spcBef>
              <a:spcAft>
                <a:spcPts val="0"/>
              </a:spcAft>
              <a:buClr>
                <a:schemeClr val="dk1"/>
              </a:buClr>
              <a:buSzPts val="1800"/>
              <a:buFont typeface="Noto Sans Symbols"/>
              <a:buNone/>
            </a:pPr>
            <a:endParaRPr sz="1800" b="1">
              <a:solidFill>
                <a:srgbClr val="3F3F3F"/>
              </a:solidFill>
              <a:latin typeface="Times New Roman"/>
              <a:ea typeface="Times New Roman"/>
              <a:cs typeface="Times New Roman"/>
              <a:sym typeface="Times New Roman"/>
            </a:endParaRPr>
          </a:p>
        </p:txBody>
      </p:sp>
      <p:sp>
        <p:nvSpPr>
          <p:cNvPr id="202" name="Google Shape;20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203" name="Google Shape;203;p24"/>
          <p:cNvSpPr txBox="1"/>
          <p:nvPr/>
        </p:nvSpPr>
        <p:spPr>
          <a:xfrm>
            <a:off x="1251850" y="692750"/>
            <a:ext cx="8545200" cy="5949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IN" b="1">
                <a:solidFill>
                  <a:schemeClr val="dk1"/>
                </a:solidFill>
                <a:latin typeface="Times New Roman"/>
                <a:ea typeface="Times New Roman"/>
                <a:cs typeface="Times New Roman"/>
                <a:sym typeface="Times New Roman"/>
              </a:rPr>
              <a:t>Evaluation of the model using COSINE SIMILARITY</a:t>
            </a:r>
            <a:endParaRPr b="1">
              <a:solidFill>
                <a:schemeClr val="dk1"/>
              </a:solidFill>
              <a:latin typeface="Times New Roman"/>
              <a:ea typeface="Times New Roman"/>
              <a:cs typeface="Times New Roman"/>
              <a:sym typeface="Times New Roman"/>
            </a:endParaRPr>
          </a:p>
          <a:p>
            <a:pPr marL="0" lvl="0" indent="0" algn="l" rtl="0">
              <a:spcBef>
                <a:spcPts val="5"/>
              </a:spcBef>
              <a:spcAft>
                <a:spcPts val="0"/>
              </a:spcAft>
              <a:buClr>
                <a:schemeClr val="dk1"/>
              </a:buClr>
              <a:buSzPts val="1100"/>
              <a:buFont typeface="Arial"/>
              <a:buNone/>
            </a:pPr>
            <a:endParaRPr sz="185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def make_matrix_cosine(data,song,number):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df=pd.DataFrame()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data.drop_duplicates(inplace=True)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songs=data['song_name'].values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best = difflib.get_close_matches(song,songs,1)[0]</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best=find_word(song,songs)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print('The song closest to your search is :',best)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genre=data[data['song_name']==best]['genre'].values[0]</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df=data[data['genre']==genre]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x=df[df['song_name']==best].drop(columns=['genre','song_name']).values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if len(x)&gt;1:</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x=x[1]</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song_names=df['song_name'].values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df.drop(columns=['genre','song_name'],inplace=True)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df=df.fillna(df.mean())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p=[]</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count=0</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for i in df.values: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p.append([distance.cosine(x,i),count])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count+=1</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p.sort()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for i in range(1,number+1):</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        print(song_names[p[i][1]])</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c=input('Please enter The name of the song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d=int(input('Please enter the number of recommendations you want: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make_matrix_cosine(df,c,d)</a:t>
            </a: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2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200">
                <a:solidFill>
                  <a:schemeClr val="dk1"/>
                </a:solidFill>
                <a:latin typeface="Calibri"/>
                <a:ea typeface="Calibri"/>
                <a:cs typeface="Calibri"/>
                <a:sym typeface="Calibri"/>
              </a:rPr>
              <a:t>        </a:t>
            </a:r>
            <a:endParaRPr sz="1200">
              <a:solidFill>
                <a:schemeClr val="dk1"/>
              </a:solidFill>
              <a:latin typeface="Times New Roman"/>
              <a:ea typeface="Times New Roman"/>
              <a:cs typeface="Times New Roman"/>
              <a:sym typeface="Times New Roman"/>
            </a:endParaRPr>
          </a:p>
        </p:txBody>
      </p:sp>
      <p:sp>
        <p:nvSpPr>
          <p:cNvPr id="204" name="Google Shape;204;p24"/>
          <p:cNvSpPr txBox="1"/>
          <p:nvPr/>
        </p:nvSpPr>
        <p:spPr>
          <a:xfrm>
            <a:off x="6888088" y="1526208"/>
            <a:ext cx="4320600" cy="492600"/>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RESULTS</a:t>
            </a:r>
            <a:br>
              <a:rPr lang="en-IN"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11" name="Google Shape;211;p25"/>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228600" lvl="0" indent="-50800" algn="l" rtl="0">
              <a:lnSpc>
                <a:spcPct val="150000"/>
              </a:lnSpc>
              <a:spcBef>
                <a:spcPts val="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p:txBody>
      </p:sp>
      <p:sp>
        <p:nvSpPr>
          <p:cNvPr id="212" name="Google Shape;212;p2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13" name="Google Shape;213;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14" name="Google Shape;214;p25"/>
          <p:cNvSpPr txBox="1"/>
          <p:nvPr/>
        </p:nvSpPr>
        <p:spPr>
          <a:xfrm>
            <a:off x="479376" y="1044696"/>
            <a:ext cx="10513168" cy="4400528"/>
          </a:xfrm>
          <a:prstGeom prst="rect">
            <a:avLst/>
          </a:prstGeom>
          <a:noFill/>
          <a:ln>
            <a:noFill/>
          </a:ln>
        </p:spPr>
        <p:txBody>
          <a:bodyPr spcFirstLastPara="1" wrap="square" lIns="91425" tIns="45700" rIns="91425" bIns="45700" anchor="t" anchorCtr="0">
            <a:normAutofit/>
          </a:bodyPr>
          <a:lstStyle/>
          <a:p>
            <a:pPr marL="457200" marR="0" lvl="0" indent="0" algn="l" rtl="0">
              <a:lnSpc>
                <a:spcPct val="150000"/>
              </a:lnSpc>
              <a:spcBef>
                <a:spcPts val="750"/>
              </a:spcBef>
              <a:spcAft>
                <a:spcPts val="0"/>
              </a:spcAft>
              <a:buNone/>
            </a:pPr>
            <a:endParaRPr sz="1800">
              <a:solidFill>
                <a:schemeClr val="dk1"/>
              </a:solidFill>
              <a:latin typeface="Times New Roman"/>
              <a:ea typeface="Times New Roman"/>
              <a:cs typeface="Times New Roman"/>
              <a:sym typeface="Times New Roman"/>
            </a:endParaRPr>
          </a:p>
        </p:txBody>
      </p:sp>
      <p:sp>
        <p:nvSpPr>
          <p:cNvPr id="215" name="Google Shape;21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pic>
        <p:nvPicPr>
          <p:cNvPr id="216" name="Google Shape;216;p25"/>
          <p:cNvPicPr preferRelativeResize="0"/>
          <p:nvPr/>
        </p:nvPicPr>
        <p:blipFill>
          <a:blip r:embed="rId3">
            <a:alphaModFix/>
          </a:blip>
          <a:stretch>
            <a:fillRect/>
          </a:stretch>
        </p:blipFill>
        <p:spPr>
          <a:xfrm>
            <a:off x="206825" y="1044700"/>
            <a:ext cx="6855276" cy="2455225"/>
          </a:xfrm>
          <a:prstGeom prst="rect">
            <a:avLst/>
          </a:prstGeom>
          <a:noFill/>
          <a:ln>
            <a:noFill/>
          </a:ln>
        </p:spPr>
      </p:pic>
      <p:pic>
        <p:nvPicPr>
          <p:cNvPr id="217" name="Google Shape;217;p25"/>
          <p:cNvPicPr preferRelativeResize="0"/>
          <p:nvPr/>
        </p:nvPicPr>
        <p:blipFill rotWithShape="1">
          <a:blip r:embed="rId4">
            <a:alphaModFix/>
          </a:blip>
          <a:srcRect l="7261"/>
          <a:stretch/>
        </p:blipFill>
        <p:spPr>
          <a:xfrm>
            <a:off x="4830525" y="3409975"/>
            <a:ext cx="6704751" cy="294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RESULTS</a:t>
            </a:r>
            <a:br>
              <a:rPr lang="en-IN"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24" name="Google Shape;224;p26"/>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228600" lvl="0" indent="-50800" algn="l" rtl="0">
              <a:lnSpc>
                <a:spcPct val="150000"/>
              </a:lnSpc>
              <a:spcBef>
                <a:spcPts val="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p:txBody>
      </p:sp>
      <p:sp>
        <p:nvSpPr>
          <p:cNvPr id="225" name="Google Shape;225;p2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26" name="Google Shape;2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27" name="Google Shape;227;p26"/>
          <p:cNvSpPr txBox="1"/>
          <p:nvPr/>
        </p:nvSpPr>
        <p:spPr>
          <a:xfrm>
            <a:off x="479376" y="1044696"/>
            <a:ext cx="11233248" cy="5180044"/>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endParaRPr sz="1800" b="1">
              <a:solidFill>
                <a:srgbClr val="3F3F3F"/>
              </a:solidFill>
              <a:latin typeface="Times New Roman"/>
              <a:ea typeface="Times New Roman"/>
              <a:cs typeface="Times New Roman"/>
              <a:sym typeface="Times New Roman"/>
            </a:endParaRPr>
          </a:p>
        </p:txBody>
      </p:sp>
      <p:sp>
        <p:nvSpPr>
          <p:cNvPr id="228" name="Google Shape;2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pic>
        <p:nvPicPr>
          <p:cNvPr id="229" name="Google Shape;229;p26"/>
          <p:cNvPicPr preferRelativeResize="0"/>
          <p:nvPr/>
        </p:nvPicPr>
        <p:blipFill>
          <a:blip r:embed="rId3">
            <a:alphaModFix/>
          </a:blip>
          <a:stretch>
            <a:fillRect/>
          </a:stretch>
        </p:blipFill>
        <p:spPr>
          <a:xfrm>
            <a:off x="1181100" y="1724025"/>
            <a:ext cx="9829800" cy="340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2362200" y="191482"/>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CONCLUSIONS</a:t>
            </a:r>
            <a:endParaRPr sz="3200">
              <a:solidFill>
                <a:srgbClr val="2F5496"/>
              </a:solidFill>
              <a:latin typeface="Times New Roman"/>
              <a:ea typeface="Times New Roman"/>
              <a:cs typeface="Times New Roman"/>
              <a:sym typeface="Times New Roman"/>
            </a:endParaRPr>
          </a:p>
        </p:txBody>
      </p:sp>
      <p:sp>
        <p:nvSpPr>
          <p:cNvPr id="236" name="Google Shape;236;p27"/>
          <p:cNvSpPr txBox="1">
            <a:spLocks noGrp="1"/>
          </p:cNvSpPr>
          <p:nvPr>
            <p:ph type="body" idx="1"/>
          </p:nvPr>
        </p:nvSpPr>
        <p:spPr>
          <a:xfrm>
            <a:off x="839416" y="944724"/>
            <a:ext cx="10441160" cy="5292588"/>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20"/>
              </a:spcBef>
              <a:spcAft>
                <a:spcPts val="0"/>
              </a:spcAft>
              <a:buSzPts val="1800"/>
              <a:buFont typeface="Times New Roman"/>
              <a:buChar char="★"/>
            </a:pPr>
            <a:r>
              <a:rPr lang="en-IN" sz="1800" dirty="0">
                <a:latin typeface="Times New Roman"/>
                <a:ea typeface="Times New Roman"/>
                <a:cs typeface="Times New Roman"/>
                <a:sym typeface="Times New Roman"/>
              </a:rPr>
              <a:t>This is a project of our Artificial Intelligence course. We find it is very good as we got a chance to practice theories that we have learnt in the course, to do some implementation and to try to get a better understanding of a real artificial intelligence problem: Music Recommender System. There are many different approaches to this problem and we get to know some algorithms in detail and especially the cosine similarity algorithm which was very simple and intuitive in this project. By manipulating the dataset, changing the learning set and testing set, changing some parameters of the problem and </a:t>
            </a:r>
            <a:r>
              <a:rPr lang="en-IN" sz="1800" dirty="0" err="1">
                <a:latin typeface="Times New Roman"/>
                <a:ea typeface="Times New Roman"/>
                <a:cs typeface="Times New Roman"/>
                <a:sym typeface="Times New Roman"/>
              </a:rPr>
              <a:t>analyzing</a:t>
            </a:r>
            <a:r>
              <a:rPr lang="en-IN" sz="1800" dirty="0">
                <a:latin typeface="Times New Roman"/>
                <a:ea typeface="Times New Roman"/>
                <a:cs typeface="Times New Roman"/>
                <a:sym typeface="Times New Roman"/>
              </a:rPr>
              <a:t> the result, we earn a lot practicing skills. We've faced a lot of problem in dealing with this huge dataset, how to explore it in a better way and we also had difficulties in some programming details. However, with lot of efforts, we have overcame all of these.</a:t>
            </a:r>
          </a:p>
          <a:p>
            <a:pPr marL="457200" lvl="0" indent="-342900" algn="just" rtl="0">
              <a:lnSpc>
                <a:spcPct val="100000"/>
              </a:lnSpc>
              <a:spcBef>
                <a:spcPts val="20"/>
              </a:spcBef>
              <a:spcAft>
                <a:spcPts val="0"/>
              </a:spcAft>
              <a:buSzPts val="1800"/>
              <a:buFont typeface="Times New Roman"/>
              <a:buChar char="★"/>
            </a:pPr>
            <a:endParaRPr sz="1800" dirty="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We hope that we will get other opportunities in the future to work in the domain of artificial intelligence. We are certain that we can do a better job.</a:t>
            </a:r>
            <a:endParaRPr sz="1800" dirty="0">
              <a:latin typeface="Times New Roman"/>
              <a:ea typeface="Times New Roman"/>
              <a:cs typeface="Times New Roman"/>
              <a:sym typeface="Times New Roman"/>
            </a:endParaRPr>
          </a:p>
          <a:p>
            <a:pPr marL="457200" lvl="0" indent="0" algn="just" rtl="0">
              <a:lnSpc>
                <a:spcPct val="100000"/>
              </a:lnSpc>
              <a:spcBef>
                <a:spcPts val="20"/>
              </a:spcBef>
              <a:spcAft>
                <a:spcPts val="0"/>
              </a:spcAft>
              <a:buNone/>
            </a:pPr>
            <a:endParaRPr sz="1800" dirty="0">
              <a:latin typeface="Times New Roman"/>
              <a:ea typeface="Times New Roman"/>
              <a:cs typeface="Times New Roman"/>
              <a:sym typeface="Times New Roman"/>
            </a:endParaRPr>
          </a:p>
          <a:p>
            <a:pPr marL="228600" lvl="0" indent="0" algn="l" rtl="0">
              <a:lnSpc>
                <a:spcPct val="150000"/>
              </a:lnSpc>
              <a:spcBef>
                <a:spcPts val="1000"/>
              </a:spcBef>
              <a:spcAft>
                <a:spcPts val="0"/>
              </a:spcAft>
              <a:buNone/>
            </a:pPr>
            <a:endParaRPr sz="1800" dirty="0">
              <a:latin typeface="Times New Roman"/>
              <a:ea typeface="Times New Roman"/>
              <a:cs typeface="Times New Roman"/>
              <a:sym typeface="Times New Roman"/>
            </a:endParaRPr>
          </a:p>
        </p:txBody>
      </p:sp>
      <p:sp>
        <p:nvSpPr>
          <p:cNvPr id="237" name="Google Shape;237;p2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38" name="Google Shape;2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39" name="Google Shape;2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002060"/>
              </a:buClr>
              <a:buSzPct val="100000"/>
              <a:buFont typeface="Times New Roman"/>
              <a:buNone/>
            </a:pPr>
            <a:r>
              <a:rPr lang="en-I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245" name="Google Shape;245;p28"/>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Cosine similarity works best when there are many(like sparsely populated) features to choose from rather than with less features.</a:t>
            </a:r>
            <a:endParaRPr sz="18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SzPts val="1800"/>
              <a:buFont typeface="Times New Roman"/>
              <a:buChar char="•"/>
            </a:pPr>
            <a:r>
              <a:rPr lang="en-IN" sz="1800">
                <a:latin typeface="Times New Roman"/>
                <a:ea typeface="Times New Roman"/>
                <a:cs typeface="Times New Roman"/>
                <a:sym typeface="Times New Roman"/>
              </a:rPr>
              <a:t>One main disadvantage of cosine similarity is that the magnitude of the vectors not taken into account, merely their direction.</a:t>
            </a:r>
            <a:endParaRPr sz="1800">
              <a:latin typeface="Times New Roman"/>
              <a:ea typeface="Times New Roman"/>
              <a:cs typeface="Times New Roman"/>
              <a:sym typeface="Times New Roman"/>
            </a:endParaRPr>
          </a:p>
        </p:txBody>
      </p:sp>
      <p:sp>
        <p:nvSpPr>
          <p:cNvPr id="246" name="Google Shape;246;p2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47" name="Google Shape;2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48" name="Google Shape;2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2362200" y="136525"/>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55" name="Google Shape;255;p29"/>
          <p:cNvSpPr txBox="1">
            <a:spLocks noGrp="1"/>
          </p:cNvSpPr>
          <p:nvPr>
            <p:ph type="body" idx="1"/>
          </p:nvPr>
        </p:nvSpPr>
        <p:spPr>
          <a:xfrm>
            <a:off x="313580" y="850924"/>
            <a:ext cx="11317500" cy="5292600"/>
          </a:xfrm>
          <a:prstGeom prst="rect">
            <a:avLst/>
          </a:prstGeom>
          <a:noFill/>
          <a:ln>
            <a:noFill/>
          </a:ln>
        </p:spPr>
        <p:txBody>
          <a:bodyPr spcFirstLastPara="1" wrap="square" lIns="91425" tIns="45700" rIns="91425" bIns="45700" anchor="t" anchorCtr="0">
            <a:normAutofit/>
          </a:bodyPr>
          <a:lstStyle/>
          <a:p>
            <a:pPr marL="457200" marR="607695" lvl="0" indent="-342900" algn="just" rtl="0">
              <a:lnSpc>
                <a:spcPct val="145833"/>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To make the system even more efficient and user-friendly, Deep Learning tools can be included. This will enhance the overall efficiency of the recommendation system based on user’s emotions and other factors.. Various other machine learning algorithms can also be used apart from cosine similarity algorithm to improve the accuracy of the model</a:t>
            </a:r>
            <a:r>
              <a:rPr lang="en-IN" sz="1600" dirty="0">
                <a:latin typeface="Times New Roman"/>
                <a:ea typeface="Times New Roman"/>
                <a:cs typeface="Times New Roman"/>
                <a:sym typeface="Times New Roman"/>
              </a:rPr>
              <a:t>.</a:t>
            </a:r>
          </a:p>
          <a:p>
            <a:pPr marL="457200" marR="607695" lvl="0" indent="-342900" algn="just" rtl="0">
              <a:lnSpc>
                <a:spcPct val="145833"/>
              </a:lnSpc>
              <a:spcBef>
                <a:spcPts val="0"/>
              </a:spcBef>
              <a:spcAft>
                <a:spcPts val="0"/>
              </a:spcAft>
              <a:buSzPts val="1800"/>
              <a:buFont typeface="Times New Roman"/>
              <a:buChar char="➢"/>
            </a:pPr>
            <a:endParaRPr sz="1600" dirty="0">
              <a:latin typeface="Times New Roman"/>
              <a:ea typeface="Times New Roman"/>
              <a:cs typeface="Times New Roman"/>
              <a:sym typeface="Times New Roman"/>
            </a:endParaRPr>
          </a:p>
          <a:p>
            <a:pPr marL="457200" marR="607695" lvl="0" indent="-330200" algn="just" rtl="0">
              <a:lnSpc>
                <a:spcPct val="145833"/>
              </a:lnSpc>
              <a:spcBef>
                <a:spcPts val="0"/>
              </a:spcBef>
              <a:spcAft>
                <a:spcPts val="0"/>
              </a:spcAft>
              <a:buSzPts val="1600"/>
              <a:buFont typeface="Times New Roman"/>
              <a:buChar char="➢"/>
            </a:pPr>
            <a:r>
              <a:rPr lang="en-IN" sz="1800" dirty="0">
                <a:latin typeface="Times New Roman"/>
                <a:ea typeface="Times New Roman"/>
                <a:cs typeface="Times New Roman"/>
                <a:sym typeface="Times New Roman"/>
              </a:rPr>
              <a:t>Run the algorithms on a distributed system, like Hadoop or Condor, to parallelize the computation, decrease the runtime and leverage distributed memory to run the complete MSD.</a:t>
            </a:r>
          </a:p>
          <a:p>
            <a:pPr marL="457200" marR="607695" lvl="0" indent="-330200" algn="just" rtl="0">
              <a:lnSpc>
                <a:spcPct val="145833"/>
              </a:lnSpc>
              <a:spcBef>
                <a:spcPts val="0"/>
              </a:spcBef>
              <a:spcAft>
                <a:spcPts val="0"/>
              </a:spcAft>
              <a:buSzPts val="1600"/>
              <a:buFont typeface="Times New Roman"/>
              <a:buChar char="➢"/>
            </a:pPr>
            <a:endParaRPr sz="1800" dirty="0">
              <a:latin typeface="Times New Roman"/>
              <a:ea typeface="Times New Roman"/>
              <a:cs typeface="Times New Roman"/>
              <a:sym typeface="Times New Roman"/>
            </a:endParaRPr>
          </a:p>
          <a:p>
            <a:pPr marL="457200" marR="607695" lvl="0" indent="-330200" algn="just" rtl="0">
              <a:lnSpc>
                <a:spcPct val="145833"/>
              </a:lnSpc>
              <a:spcBef>
                <a:spcPts val="0"/>
              </a:spcBef>
              <a:spcAft>
                <a:spcPts val="0"/>
              </a:spcAft>
              <a:buSzPts val="1600"/>
              <a:buFont typeface="Times New Roman"/>
              <a:buChar char="➢"/>
            </a:pPr>
            <a:r>
              <a:rPr lang="en-IN" sz="1800" dirty="0">
                <a:latin typeface="Times New Roman"/>
                <a:ea typeface="Times New Roman"/>
                <a:cs typeface="Times New Roman"/>
                <a:sym typeface="Times New Roman"/>
              </a:rPr>
              <a:t>Combine different methods and learn the weightage for each method according to the dataset .</a:t>
            </a:r>
            <a:endParaRPr sz="1800" dirty="0">
              <a:latin typeface="Times New Roman"/>
              <a:ea typeface="Times New Roman"/>
              <a:cs typeface="Times New Roman"/>
              <a:sym typeface="Times New Roman"/>
            </a:endParaRPr>
          </a:p>
          <a:p>
            <a:pPr marL="127000" marR="607695" lvl="0" indent="0" algn="just" rtl="0">
              <a:lnSpc>
                <a:spcPct val="145833"/>
              </a:lnSpc>
              <a:spcBef>
                <a:spcPts val="0"/>
              </a:spcBef>
              <a:spcAft>
                <a:spcPts val="0"/>
              </a:spcAft>
              <a:buSzPts val="1600"/>
              <a:buNone/>
            </a:pPr>
            <a:endParaRPr sz="1800" dirty="0">
              <a:latin typeface="Times New Roman"/>
              <a:ea typeface="Times New Roman"/>
              <a:cs typeface="Times New Roman"/>
              <a:sym typeface="Times New Roman"/>
            </a:endParaRPr>
          </a:p>
          <a:p>
            <a:pPr marL="457200" marR="607695" lvl="0" indent="-330200" algn="just" rtl="0">
              <a:lnSpc>
                <a:spcPct val="145833"/>
              </a:lnSpc>
              <a:spcBef>
                <a:spcPts val="0"/>
              </a:spcBef>
              <a:spcAft>
                <a:spcPts val="0"/>
              </a:spcAft>
              <a:buSzPts val="1600"/>
              <a:buFont typeface="Times New Roman"/>
              <a:buChar char="➢"/>
            </a:pPr>
            <a:r>
              <a:rPr lang="en-IN" sz="1800" dirty="0">
                <a:latin typeface="Times New Roman"/>
                <a:ea typeface="Times New Roman"/>
                <a:cs typeface="Times New Roman"/>
                <a:sym typeface="Times New Roman"/>
              </a:rPr>
              <a:t>Develop more recommendation algorithms based on different data (e.g. the how the user is feeling, social recommendation, etc).</a:t>
            </a:r>
            <a:endParaRPr sz="1800" dirty="0">
              <a:latin typeface="Times New Roman"/>
              <a:ea typeface="Times New Roman"/>
              <a:cs typeface="Times New Roman"/>
              <a:sym typeface="Times New Roman"/>
            </a:endParaRPr>
          </a:p>
        </p:txBody>
      </p:sp>
      <p:sp>
        <p:nvSpPr>
          <p:cNvPr id="256" name="Google Shape;256;p2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57" name="Google Shape;25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58" name="Google Shape;25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a:spLocks noGrp="1"/>
          </p:cNvSpPr>
          <p:nvPr>
            <p:ph type="body" idx="1"/>
          </p:nvPr>
        </p:nvSpPr>
        <p:spPr>
          <a:xfrm>
            <a:off x="1160307" y="141975"/>
            <a:ext cx="10370400" cy="6219900"/>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2F5496"/>
              </a:buClr>
              <a:buSzPts val="3200"/>
              <a:buNone/>
            </a:pPr>
            <a:r>
              <a:rPr lang="en-IN" sz="3200" b="1">
                <a:solidFill>
                  <a:srgbClr val="2F5496"/>
                </a:solidFill>
                <a:latin typeface="Times New Roman"/>
                <a:ea typeface="Times New Roman"/>
                <a:cs typeface="Times New Roman"/>
                <a:sym typeface="Times New Roman"/>
              </a:rPr>
              <a:t>REFERENCES</a:t>
            </a:r>
            <a:endParaRPr/>
          </a:p>
          <a:p>
            <a:pPr marL="228600" lvl="0" indent="-228600" algn="l" rtl="0">
              <a:lnSpc>
                <a:spcPct val="90000"/>
              </a:lnSpc>
              <a:spcBef>
                <a:spcPts val="1000"/>
              </a:spcBef>
              <a:spcAft>
                <a:spcPts val="0"/>
              </a:spcAft>
              <a:buClr>
                <a:srgbClr val="3F3F3F"/>
              </a:buClr>
              <a:buSzPts val="1800"/>
              <a:buNone/>
            </a:pPr>
            <a:r>
              <a:rPr lang="en-IN" sz="1800">
                <a:solidFill>
                  <a:srgbClr val="3F3F3F"/>
                </a:solidFill>
              </a:rPr>
              <a:t> </a:t>
            </a:r>
            <a:endParaRPr/>
          </a:p>
          <a:p>
            <a:pPr marL="297180" lvl="0" indent="-345440" algn="l" rtl="0">
              <a:lnSpc>
                <a:spcPct val="10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Wikipedia</a:t>
            </a:r>
            <a:endParaRPr sz="1800">
              <a:latin typeface="Times New Roman"/>
              <a:ea typeface="Times New Roman"/>
              <a:cs typeface="Times New Roman"/>
              <a:sym typeface="Times New Roman"/>
            </a:endParaRPr>
          </a:p>
          <a:p>
            <a:pPr marL="297180" lvl="0" indent="-345440" algn="l" rtl="0">
              <a:lnSpc>
                <a:spcPct val="10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Kaggle, github for datasets</a:t>
            </a:r>
            <a:endParaRPr sz="1800">
              <a:latin typeface="Times New Roman"/>
              <a:ea typeface="Times New Roman"/>
              <a:cs typeface="Times New Roman"/>
              <a:sym typeface="Times New Roman"/>
            </a:endParaRPr>
          </a:p>
          <a:p>
            <a:pPr marL="297180" lvl="0" indent="-345440" algn="l" rtl="0">
              <a:lnSpc>
                <a:spcPct val="10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Quora questions and answer</a:t>
            </a:r>
            <a:endParaRPr sz="1800">
              <a:latin typeface="Times New Roman"/>
              <a:ea typeface="Times New Roman"/>
              <a:cs typeface="Times New Roman"/>
              <a:sym typeface="Times New Roman"/>
            </a:endParaRPr>
          </a:p>
          <a:p>
            <a:pPr marL="297180" lvl="0" indent="-345440" algn="l" rtl="0">
              <a:lnSpc>
                <a:spcPct val="10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Stack overflow for resolving errors</a:t>
            </a:r>
            <a:endParaRPr sz="1700">
              <a:latin typeface="Times New Roman"/>
              <a:ea typeface="Times New Roman"/>
              <a:cs typeface="Times New Roman"/>
              <a:sym typeface="Times New Roman"/>
            </a:endParaRPr>
          </a:p>
          <a:p>
            <a:pPr marL="297180" lvl="0" indent="-345440" algn="l" rtl="0">
              <a:lnSpc>
                <a:spcPct val="10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Other external links</a:t>
            </a:r>
            <a:endParaRPr sz="1800">
              <a:latin typeface="Times New Roman"/>
              <a:ea typeface="Times New Roman"/>
              <a:cs typeface="Times New Roman"/>
              <a:sym typeface="Times New Roman"/>
            </a:endParaRPr>
          </a:p>
          <a:p>
            <a:pPr marL="0" lvl="0" indent="0" algn="just" rtl="0">
              <a:lnSpc>
                <a:spcPct val="150000"/>
              </a:lnSpc>
              <a:spcBef>
                <a:spcPts val="1000"/>
              </a:spcBef>
              <a:spcAft>
                <a:spcPts val="0"/>
              </a:spcAft>
              <a:buClr>
                <a:srgbClr val="3F3F3F"/>
              </a:buClr>
              <a:buSzPts val="1700"/>
              <a:buNone/>
            </a:pPr>
            <a:endParaRPr sz="1700" b="1">
              <a:solidFill>
                <a:srgbClr val="3F3F3F"/>
              </a:solidFill>
              <a:latin typeface="Times New Roman"/>
              <a:ea typeface="Times New Roman"/>
              <a:cs typeface="Times New Roman"/>
              <a:sym typeface="Times New Roman"/>
            </a:endParaRPr>
          </a:p>
        </p:txBody>
      </p:sp>
      <p:sp>
        <p:nvSpPr>
          <p:cNvPr id="264" name="Google Shape;264;p3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65" name="Google Shape;2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66" name="Google Shape;2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a:spLocks noGrp="1"/>
          </p:cNvSpPr>
          <p:nvPr>
            <p:ph type="title"/>
          </p:nvPr>
        </p:nvSpPr>
        <p:spPr>
          <a:xfrm>
            <a:off x="2783632" y="2132856"/>
            <a:ext cx="6428184" cy="990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IN" sz="4800" b="1">
                <a:solidFill>
                  <a:srgbClr val="000066"/>
                </a:solidFill>
              </a:rPr>
              <a:t>Question and Answer</a:t>
            </a:r>
            <a:endParaRPr/>
          </a:p>
        </p:txBody>
      </p:sp>
      <p:sp>
        <p:nvSpPr>
          <p:cNvPr id="272" name="Google Shape;272;p3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73" name="Google Shape;27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74" name="Google Shape;2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1952596" y="53752"/>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AGENDA</a:t>
            </a:r>
            <a:endParaRPr/>
          </a:p>
        </p:txBody>
      </p:sp>
      <p:sp>
        <p:nvSpPr>
          <p:cNvPr id="101" name="Google Shape;101;p14"/>
          <p:cNvSpPr txBox="1">
            <a:spLocks noGrp="1"/>
          </p:cNvSpPr>
          <p:nvPr>
            <p:ph type="body" idx="1"/>
          </p:nvPr>
        </p:nvSpPr>
        <p:spPr>
          <a:xfrm>
            <a:off x="1821967" y="1082910"/>
            <a:ext cx="7886700" cy="4692179"/>
          </a:xfrm>
          <a:prstGeom prst="rect">
            <a:avLst/>
          </a:prstGeom>
          <a:noFill/>
          <a:ln>
            <a:noFill/>
          </a:ln>
        </p:spPr>
        <p:txBody>
          <a:bodyPr spcFirstLastPara="1" wrap="square" lIns="91425" tIns="45700" rIns="91425" bIns="45700" anchor="t" anchorCtr="0">
            <a:normAutofit fontScale="85000" lnSpcReduction="20000"/>
          </a:bodyPr>
          <a:lstStyle/>
          <a:p>
            <a:pPr marL="355600" lvl="0" indent="-355600" algn="l" rtl="0">
              <a:lnSpc>
                <a:spcPct val="90000"/>
              </a:lnSpc>
              <a:spcBef>
                <a:spcPts val="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Abstract</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About the Company</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Introduction</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Literature Survey</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Requirements</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System Design</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Detailed Design</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Implementation</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Results</a:t>
            </a:r>
            <a:endParaRPr dirty="0">
              <a:latin typeface="Times New Roman"/>
              <a:ea typeface="Times New Roman"/>
              <a:cs typeface="Times New Roman"/>
              <a:sym typeface="Times New Roman"/>
            </a:endParaRPr>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Conclusion and Future Enhancements</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References</a:t>
            </a:r>
            <a:endParaRPr dirty="0"/>
          </a:p>
          <a:p>
            <a:pPr marL="355600" lvl="0" indent="-355600" algn="l" rtl="0">
              <a:lnSpc>
                <a:spcPct val="90000"/>
              </a:lnSpc>
              <a:spcBef>
                <a:spcPts val="1000"/>
              </a:spcBef>
              <a:spcAft>
                <a:spcPts val="0"/>
              </a:spcAft>
              <a:buClr>
                <a:schemeClr val="dk1"/>
              </a:buClr>
              <a:buSzPct val="100000"/>
              <a:buFont typeface="Noto Sans Symbols"/>
              <a:buChar char="❑"/>
            </a:pPr>
            <a:r>
              <a:rPr lang="en-IN" dirty="0">
                <a:latin typeface="Times New Roman"/>
                <a:ea typeface="Times New Roman"/>
                <a:cs typeface="Times New Roman"/>
                <a:sym typeface="Times New Roman"/>
              </a:rPr>
              <a:t>Q &amp; A</a:t>
            </a:r>
            <a:endParaRPr dirty="0"/>
          </a:p>
          <a:p>
            <a:pPr marL="0" lvl="0" indent="0" algn="l" rtl="0">
              <a:lnSpc>
                <a:spcPct val="90000"/>
              </a:lnSpc>
              <a:spcBef>
                <a:spcPts val="1000"/>
              </a:spcBef>
              <a:spcAft>
                <a:spcPts val="0"/>
              </a:spcAft>
              <a:buClr>
                <a:schemeClr val="dk1"/>
              </a:buClr>
              <a:buSzPct val="100000"/>
              <a:buNone/>
            </a:pPr>
            <a:endParaRPr dirty="0">
              <a:solidFill>
                <a:srgbClr val="3F3F3F"/>
              </a:solidFill>
            </a:endParaRPr>
          </a:p>
        </p:txBody>
      </p:sp>
      <p:sp>
        <p:nvSpPr>
          <p:cNvPr id="102" name="Google Shape;102;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03" name="Google Shape;10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IN" sz="4800" b="1">
                <a:solidFill>
                  <a:srgbClr val="000066"/>
                </a:solidFill>
              </a:rPr>
              <a:t>THANK YOU</a:t>
            </a:r>
            <a:endParaRPr/>
          </a:p>
        </p:txBody>
      </p:sp>
      <p:sp>
        <p:nvSpPr>
          <p:cNvPr id="280" name="Google Shape;280;p3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281" name="Google Shape;28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282" name="Google Shape;28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2351584" y="260648"/>
            <a:ext cx="7467600" cy="12961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ABSTRACT</a:t>
            </a:r>
            <a:br>
              <a:rPr lang="en-IN"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10" name="Google Shape;110;p15"/>
          <p:cNvSpPr txBox="1">
            <a:spLocks noGrp="1"/>
          </p:cNvSpPr>
          <p:nvPr>
            <p:ph type="body" idx="1"/>
          </p:nvPr>
        </p:nvSpPr>
        <p:spPr>
          <a:xfrm>
            <a:off x="585100" y="898075"/>
            <a:ext cx="10695300" cy="5674200"/>
          </a:xfrm>
          <a:prstGeom prst="rect">
            <a:avLst/>
          </a:prstGeom>
          <a:noFill/>
          <a:ln>
            <a:noFill/>
          </a:ln>
        </p:spPr>
        <p:txBody>
          <a:bodyPr spcFirstLastPara="1" wrap="square" lIns="91425" tIns="45700" rIns="91425" bIns="45700" anchor="t" anchorCtr="0">
            <a:normAutofit/>
          </a:bodyPr>
          <a:lstStyle/>
          <a:p>
            <a:pPr marL="457200" lvl="0" indent="0" algn="just" rtl="0">
              <a:lnSpc>
                <a:spcPct val="140000"/>
              </a:lnSpc>
              <a:spcBef>
                <a:spcPts val="1000"/>
              </a:spcBef>
              <a:spcAft>
                <a:spcPts val="0"/>
              </a:spcAft>
              <a:buNone/>
            </a:pPr>
            <a:r>
              <a:rPr lang="en-IN" sz="1805">
                <a:latin typeface="Times New Roman"/>
                <a:ea typeface="Times New Roman"/>
                <a:cs typeface="Times New Roman"/>
                <a:sym typeface="Times New Roman"/>
              </a:rPr>
              <a:t>We analysed, processed the dataset and implemented a song recommendation system for this project. We used Kaggle's Spotify Song Dataset to generate recommendations for songs that users would like to listen to the most. The user can pick a song from the database and search for recommendations that are most likely connected to it. We utilised the cosine similarity method to assess each song based on genre, artist name, duration, danceability, and other factors. It builds a playlist for the user based on the calculations. The recommendations can be generated using a variety of techniques.</a:t>
            </a:r>
            <a:endParaRPr sz="520">
              <a:latin typeface="Times New Roman"/>
              <a:ea typeface="Times New Roman"/>
              <a:cs typeface="Times New Roman"/>
              <a:sym typeface="Times New Roman"/>
            </a:endParaRPr>
          </a:p>
        </p:txBody>
      </p:sp>
      <p:sp>
        <p:nvSpPr>
          <p:cNvPr id="111" name="Google Shape;111;p1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12" name="Google Shape;11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pic>
        <p:nvPicPr>
          <p:cNvPr id="3" name="Picture 2">
            <a:extLst>
              <a:ext uri="{FF2B5EF4-FFF2-40B4-BE49-F238E27FC236}">
                <a16:creationId xmlns:a16="http://schemas.microsoft.com/office/drawing/2014/main" id="{4724EE5F-50B9-9954-8501-ED3F444F3BED}"/>
              </a:ext>
            </a:extLst>
          </p:cNvPr>
          <p:cNvPicPr>
            <a:picLocks noChangeAspect="1"/>
          </p:cNvPicPr>
          <p:nvPr/>
        </p:nvPicPr>
        <p:blipFill>
          <a:blip r:embed="rId3"/>
          <a:stretch>
            <a:fillRect/>
          </a:stretch>
        </p:blipFill>
        <p:spPr>
          <a:xfrm>
            <a:off x="6694228" y="3623700"/>
            <a:ext cx="4659572" cy="24215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2362200" y="0"/>
            <a:ext cx="7467600" cy="10081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ABOUT THE COMPANY</a:t>
            </a:r>
            <a:endParaRPr/>
          </a:p>
        </p:txBody>
      </p:sp>
      <p:sp>
        <p:nvSpPr>
          <p:cNvPr id="119" name="Google Shape;119;p16"/>
          <p:cNvSpPr txBox="1">
            <a:spLocks noGrp="1"/>
          </p:cNvSpPr>
          <p:nvPr>
            <p:ph type="body" idx="1"/>
          </p:nvPr>
        </p:nvSpPr>
        <p:spPr>
          <a:xfrm>
            <a:off x="767408" y="914400"/>
            <a:ext cx="10657184" cy="532291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600"/>
              <a:buNone/>
            </a:pPr>
            <a:r>
              <a:rPr lang="en-IN" sz="1600" b="1">
                <a:latin typeface="Times New Roman"/>
                <a:ea typeface="Times New Roman"/>
                <a:cs typeface="Times New Roman"/>
                <a:sym typeface="Times New Roman"/>
              </a:rPr>
              <a:t>NASTECH – New Age Solutions &amp; Technologies</a:t>
            </a:r>
            <a:br>
              <a:rPr lang="en-IN" sz="1600" b="1">
                <a:latin typeface="Times New Roman"/>
                <a:ea typeface="Times New Roman"/>
                <a:cs typeface="Times New Roman"/>
                <a:sym typeface="Times New Roman"/>
              </a:rPr>
            </a:br>
            <a:endParaRPr sz="16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600"/>
              <a:buChar char="•"/>
            </a:pPr>
            <a:r>
              <a:rPr lang="en-IN" sz="1600" b="1" i="1"/>
              <a:t>NASTECH is formed with the purpose of bridging the gap between Academia and Industry. </a:t>
            </a:r>
            <a:endParaRPr sz="1600"/>
          </a:p>
          <a:p>
            <a:pPr marL="228600" lvl="0" indent="-228600" algn="just" rtl="0">
              <a:lnSpc>
                <a:spcPct val="150000"/>
              </a:lnSpc>
              <a:spcBef>
                <a:spcPts val="1000"/>
              </a:spcBef>
              <a:spcAft>
                <a:spcPts val="0"/>
              </a:spcAft>
              <a:buClr>
                <a:schemeClr val="dk1"/>
              </a:buClr>
              <a:buSzPts val="1600"/>
              <a:buChar char="•"/>
            </a:pPr>
            <a:r>
              <a:rPr lang="en-IN" sz="1600"/>
              <a:t> </a:t>
            </a:r>
            <a:r>
              <a:rPr lang="en-IN" sz="1800">
                <a:latin typeface="Times New Roman"/>
                <a:ea typeface="Times New Roman"/>
                <a:cs typeface="Times New Roman"/>
                <a:sym typeface="Times New Roman"/>
              </a:rPr>
              <a:t>Nastech is one of the leading Global Certification and Training service providers for technical and management programs for educational institutions. </a:t>
            </a:r>
            <a:endParaRPr/>
          </a:p>
          <a:p>
            <a:pPr marL="228600" lvl="0" indent="-228600" algn="just" rtl="0">
              <a:lnSpc>
                <a:spcPct val="15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They collaborate with educational institutes to understand their requirements and form a strategy in consultation with all stakeholders to fulfill those by skilling , reskilling and upskilling the students and faculties on new age skills and technologies. </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Industry and project oriented student training programs.</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Certification programs mapped to Global Certification Exams from Microsoft/EC- Council/Google/AWS/ Adobe).</a:t>
            </a:r>
            <a:endParaRPr/>
          </a:p>
          <a:p>
            <a:pPr marL="228600" lvl="0" indent="-127000" algn="just" rtl="0">
              <a:lnSpc>
                <a:spcPct val="15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3F3F3F"/>
              </a:buClr>
              <a:buSzPts val="1600"/>
              <a:buNone/>
            </a:pPr>
            <a:r>
              <a:rPr lang="en-IN" sz="1600" b="1">
                <a:solidFill>
                  <a:srgbClr val="3F3F3F"/>
                </a:solidFill>
                <a:latin typeface="Times New Roman"/>
                <a:ea typeface="Times New Roman"/>
                <a:cs typeface="Times New Roman"/>
                <a:sym typeface="Times New Roman"/>
              </a:rPr>
              <a:t>    </a:t>
            </a:r>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3F3F3F"/>
              </a:buClr>
              <a:buSzPts val="1600"/>
              <a:buNone/>
            </a:pPr>
            <a:r>
              <a:rPr lang="en-IN" sz="1600" b="1">
                <a:solidFill>
                  <a:srgbClr val="3F3F3F"/>
                </a:solidFill>
                <a:latin typeface="Times New Roman"/>
                <a:ea typeface="Times New Roman"/>
                <a:cs typeface="Times New Roman"/>
                <a:sym typeface="Times New Roman"/>
              </a:rPr>
              <a:t>    </a:t>
            </a:r>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120" name="Google Shape;120;p1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21" name="Google Shape;1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2362200" y="0"/>
            <a:ext cx="7467600" cy="10801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INTRODUCTION</a:t>
            </a:r>
            <a:br>
              <a:rPr lang="en-IN"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28" name="Google Shape;128;p17"/>
          <p:cNvSpPr txBox="1">
            <a:spLocks noGrp="1"/>
          </p:cNvSpPr>
          <p:nvPr>
            <p:ph type="body" idx="1"/>
          </p:nvPr>
        </p:nvSpPr>
        <p:spPr>
          <a:xfrm>
            <a:off x="623392" y="914400"/>
            <a:ext cx="10945216" cy="5322912"/>
          </a:xfrm>
          <a:prstGeom prst="rect">
            <a:avLst/>
          </a:prstGeom>
          <a:noFill/>
          <a:ln>
            <a:noFill/>
          </a:ln>
        </p:spPr>
        <p:txBody>
          <a:bodyPr spcFirstLastPara="1" wrap="square" lIns="91425" tIns="45700" rIns="91425" bIns="45700" anchor="t" anchorCtr="0">
            <a:normAutofit/>
          </a:bodyPr>
          <a:lstStyle/>
          <a:p>
            <a:pPr marL="457200" lvl="0" indent="-342900" algn="just" rtl="0">
              <a:lnSpc>
                <a:spcPct val="120000"/>
              </a:lnSpc>
              <a:spcBef>
                <a:spcPts val="1000"/>
              </a:spcBef>
              <a:spcAft>
                <a:spcPts val="0"/>
              </a:spcAft>
              <a:buSzPts val="1800"/>
              <a:buFont typeface="Times New Roman"/>
              <a:buChar char="●"/>
            </a:pPr>
            <a:r>
              <a:rPr lang="en-IN" sz="1800" dirty="0">
                <a:latin typeface="Times New Roman"/>
                <a:ea typeface="Times New Roman"/>
                <a:cs typeface="Times New Roman"/>
                <a:sym typeface="Times New Roman"/>
              </a:rPr>
              <a:t>Music recommender system is a system which learns the users liking of the music based on the genres such as hip-hop, classical, R&amp;B, instrumental, etc. And various factors like danceability, acousticness, </a:t>
            </a:r>
            <a:r>
              <a:rPr lang="en-IN" sz="1800" dirty="0" err="1">
                <a:latin typeface="Times New Roman"/>
                <a:ea typeface="Times New Roman"/>
                <a:cs typeface="Times New Roman"/>
                <a:sym typeface="Times New Roman"/>
              </a:rPr>
              <a:t>instrumentalness</a:t>
            </a:r>
            <a:r>
              <a:rPr lang="en-IN" sz="1800" dirty="0">
                <a:latin typeface="Times New Roman"/>
                <a:ea typeface="Times New Roman"/>
                <a:cs typeface="Times New Roman"/>
                <a:sym typeface="Times New Roman"/>
              </a:rPr>
              <a:t>, valence, tempo, energy, etc.</a:t>
            </a:r>
          </a:p>
          <a:p>
            <a:pPr marL="457200" lvl="0" indent="-342900" algn="just" rtl="0">
              <a:lnSpc>
                <a:spcPct val="120000"/>
              </a:lnSpc>
              <a:spcBef>
                <a:spcPts val="1000"/>
              </a:spcBef>
              <a:spcAft>
                <a:spcPts val="0"/>
              </a:spcAft>
              <a:buSzPts val="1800"/>
              <a:buFont typeface="Times New Roman"/>
              <a:buChar char="●"/>
            </a:pPr>
            <a:r>
              <a:rPr lang="en-IN" sz="1800" dirty="0">
                <a:latin typeface="Times New Roman"/>
                <a:ea typeface="Times New Roman"/>
                <a:cs typeface="Times New Roman"/>
                <a:sym typeface="Times New Roman"/>
              </a:rPr>
              <a:t>we have used cosine similarity algorithm which is simple and intuitive.</a:t>
            </a:r>
          </a:p>
          <a:p>
            <a:pPr marL="114300" lvl="0" indent="0" algn="just" rtl="0">
              <a:lnSpc>
                <a:spcPct val="120000"/>
              </a:lnSpc>
              <a:spcBef>
                <a:spcPts val="0"/>
              </a:spcBef>
              <a:spcAft>
                <a:spcPts val="0"/>
              </a:spcAft>
              <a:buSzPts val="1800"/>
              <a:buNone/>
            </a:pPr>
            <a:endParaRPr sz="1800" dirty="0">
              <a:latin typeface="Times New Roman"/>
              <a:ea typeface="Times New Roman"/>
              <a:cs typeface="Times New Roman"/>
              <a:sym typeface="Times New Roman"/>
            </a:endParaRPr>
          </a:p>
          <a:p>
            <a:pPr marL="457200" marR="196215" lvl="0" indent="-342900" algn="just" rtl="0">
              <a:lnSpc>
                <a:spcPct val="145833"/>
              </a:lnSpc>
              <a:spcBef>
                <a:spcPts val="435"/>
              </a:spcBef>
              <a:spcAft>
                <a:spcPts val="0"/>
              </a:spcAft>
              <a:buSzPts val="1800"/>
              <a:buFont typeface="Times New Roman"/>
              <a:buChar char="●"/>
            </a:pPr>
            <a:r>
              <a:rPr lang="en-IN" sz="1800" dirty="0">
                <a:latin typeface="Times New Roman"/>
                <a:ea typeface="Times New Roman"/>
                <a:cs typeface="Times New Roman"/>
                <a:sym typeface="Times New Roman"/>
              </a:rPr>
              <a:t>Cosine similarity is a metric used to measure the similarity of two vectors. Specifically it measure the similarity in direction or orientation of two vectors ignoring differences in their magnitude and scale.</a:t>
            </a:r>
          </a:p>
          <a:p>
            <a:pPr marL="457200" marR="196215" lvl="0" indent="-342900" algn="just" rtl="0">
              <a:lnSpc>
                <a:spcPct val="145833"/>
              </a:lnSpc>
              <a:spcBef>
                <a:spcPts val="435"/>
              </a:spcBef>
              <a:spcAft>
                <a:spcPts val="0"/>
              </a:spcAft>
              <a:buSzPts val="1800"/>
              <a:buFont typeface="Times New Roman"/>
              <a:buChar char="●"/>
            </a:pPr>
            <a:endParaRPr sz="1800"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Currently, there are many music streaming services, like Pandora, Spotify, etc. which are working on building high-precision commercial music recommendation systems. These companies generate revenue by helping their customers discover relevant music and charging them for the quality of their recommendation service. </a:t>
            </a:r>
          </a:p>
          <a:p>
            <a:pPr marL="114300" lvl="0" indent="0" algn="just" rtl="0">
              <a:lnSpc>
                <a:spcPct val="120000"/>
              </a:lnSpc>
              <a:spcBef>
                <a:spcPts val="0"/>
              </a:spcBef>
              <a:spcAft>
                <a:spcPts val="0"/>
              </a:spcAft>
              <a:buSzPts val="1800"/>
              <a:buNone/>
            </a:pPr>
            <a:endParaRPr sz="1800"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Thus, there is a strong thriving market for good music recommendation systems.</a:t>
            </a:r>
            <a:endParaRPr sz="1800" dirty="0">
              <a:latin typeface="Times New Roman"/>
              <a:ea typeface="Times New Roman"/>
              <a:cs typeface="Times New Roman"/>
              <a:sym typeface="Times New Roman"/>
            </a:endParaRPr>
          </a:p>
        </p:txBody>
      </p:sp>
      <p:sp>
        <p:nvSpPr>
          <p:cNvPr id="129" name="Google Shape;129;p1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30" name="Google Shape;13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31" name="Google Shape;13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body" idx="1"/>
          </p:nvPr>
        </p:nvSpPr>
        <p:spPr>
          <a:xfrm>
            <a:off x="838210" y="1604952"/>
            <a:ext cx="11521200" cy="5040600"/>
          </a:xfrm>
          <a:prstGeom prst="rect">
            <a:avLst/>
          </a:prstGeom>
          <a:noFill/>
          <a:ln>
            <a:noFill/>
          </a:ln>
        </p:spPr>
        <p:txBody>
          <a:bodyPr spcFirstLastPara="1" wrap="square" lIns="91425" tIns="45700" rIns="91425" bIns="45700" anchor="ctr" anchorCtr="0">
            <a:noAutofit/>
          </a:bodyPr>
          <a:lstStyle/>
          <a:p>
            <a:pPr marL="228600" lvl="0" indent="0" algn="just" rtl="0">
              <a:lnSpc>
                <a:spcPct val="90000"/>
              </a:lnSpc>
              <a:spcBef>
                <a:spcPts val="100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37" name="Google Shape;137;p1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38" name="Google Shape;1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39" name="Google Shape;139;p18"/>
          <p:cNvSpPr txBox="1"/>
          <p:nvPr/>
        </p:nvSpPr>
        <p:spPr>
          <a:xfrm>
            <a:off x="1981200" y="152400"/>
            <a:ext cx="8229600" cy="684312"/>
          </a:xfrm>
          <a:prstGeom prst="rect">
            <a:avLst/>
          </a:prstGeom>
          <a:noFill/>
          <a:ln>
            <a:noFill/>
          </a:ln>
        </p:spPr>
        <p:txBody>
          <a:bodyPr spcFirstLastPara="1" wrap="square" lIns="91425" tIns="45700" rIns="91425" bIns="45700" anchor="b" anchorCtr="0">
            <a:normAutofit fontScale="97500"/>
          </a:bodyPr>
          <a:lstStyle/>
          <a:p>
            <a:pPr marL="0" marR="0" lvl="0" indent="0" algn="ctr" rtl="0">
              <a:spcBef>
                <a:spcPts val="0"/>
              </a:spcBef>
              <a:spcAft>
                <a:spcPts val="0"/>
              </a:spcAft>
              <a:buClr>
                <a:srgbClr val="2F5496"/>
              </a:buClr>
              <a:buSzPct val="100000"/>
              <a:buFont typeface="Times New Roman"/>
              <a:buNone/>
            </a:pPr>
            <a:r>
              <a:rPr lang="en-IN" sz="3200" b="1" i="0" u="none" strike="noStrike" cap="small">
                <a:solidFill>
                  <a:srgbClr val="2F5496"/>
                </a:solidFill>
                <a:latin typeface="Times New Roman"/>
                <a:ea typeface="Times New Roman"/>
                <a:cs typeface="Times New Roman"/>
                <a:sym typeface="Times New Roman"/>
              </a:rPr>
              <a:t>LITERATURE</a:t>
            </a:r>
            <a:r>
              <a:rPr lang="en-IN" sz="3200" b="1" i="0" u="none" strike="noStrike" cap="small">
                <a:solidFill>
                  <a:schemeClr val="accent1"/>
                </a:solidFill>
                <a:latin typeface="Times New Roman"/>
                <a:ea typeface="Times New Roman"/>
                <a:cs typeface="Times New Roman"/>
                <a:sym typeface="Times New Roman"/>
              </a:rPr>
              <a:t> </a:t>
            </a:r>
            <a:r>
              <a:rPr lang="en-IN" sz="3200" b="1" i="0" u="none" strike="noStrike" cap="small">
                <a:solidFill>
                  <a:srgbClr val="2F5496"/>
                </a:solidFill>
                <a:latin typeface="Times New Roman"/>
                <a:ea typeface="Times New Roman"/>
                <a:cs typeface="Times New Roman"/>
                <a:sym typeface="Times New Roman"/>
              </a:rPr>
              <a:t>SURVEY</a:t>
            </a:r>
            <a:endParaRPr/>
          </a:p>
        </p:txBody>
      </p:sp>
      <p:sp>
        <p:nvSpPr>
          <p:cNvPr id="140" name="Google Shape;14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41" name="Google Shape;141;p18"/>
          <p:cNvSpPr txBox="1"/>
          <p:nvPr/>
        </p:nvSpPr>
        <p:spPr>
          <a:xfrm>
            <a:off x="895475" y="1364675"/>
            <a:ext cx="10145400" cy="3770233"/>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Times New Roman"/>
              <a:buChar char="➔"/>
            </a:pPr>
            <a:r>
              <a:rPr lang="en-IN" sz="1900" dirty="0">
                <a:solidFill>
                  <a:schemeClr val="dk1"/>
                </a:solidFill>
                <a:latin typeface="Times New Roman"/>
                <a:ea typeface="Times New Roman"/>
                <a:cs typeface="Times New Roman"/>
                <a:sym typeface="Times New Roman"/>
              </a:rPr>
              <a:t>In the second quarter of 2021, the number of music streaming subscribers worldwide amounted to 523.9 million, up from just under 487 million at the end of the first quarter of 2021. Paid music streaming subscriptions have become the norm for many music fans, and the market has seen consistently impressive increases in subscriber numbers over the last few years.</a:t>
            </a:r>
          </a:p>
          <a:p>
            <a:pPr marL="457200" lvl="0" indent="-349250" algn="l" rtl="0">
              <a:spcBef>
                <a:spcPts val="0"/>
              </a:spcBef>
              <a:spcAft>
                <a:spcPts val="0"/>
              </a:spcAft>
              <a:buClr>
                <a:schemeClr val="dk1"/>
              </a:buClr>
              <a:buSzPts val="1900"/>
              <a:buFont typeface="Times New Roman"/>
              <a:buChar char="➔"/>
            </a:pP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IN" sz="1900" dirty="0">
                <a:solidFill>
                  <a:schemeClr val="dk1"/>
                </a:solidFill>
                <a:latin typeface="Times New Roman"/>
                <a:ea typeface="Times New Roman"/>
                <a:cs typeface="Times New Roman"/>
                <a:sym typeface="Times New Roman"/>
              </a:rPr>
              <a:t> Recent forecasts show however that whilst both subscriber numbers and revenue are expected to continue to rise, growth will slow down in the near future. Changes can already be seen from 2016 onwards. </a:t>
            </a:r>
          </a:p>
          <a:p>
            <a:pPr marL="457200" lvl="0" indent="-349250" algn="l" rtl="0">
              <a:spcBef>
                <a:spcPts val="0"/>
              </a:spcBef>
              <a:spcAft>
                <a:spcPts val="0"/>
              </a:spcAft>
              <a:buClr>
                <a:schemeClr val="dk1"/>
              </a:buClr>
              <a:buSzPts val="1900"/>
              <a:buFont typeface="Times New Roman"/>
              <a:buChar char="➔"/>
            </a:pP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IN" sz="1900" dirty="0">
                <a:solidFill>
                  <a:schemeClr val="dk1"/>
                </a:solidFill>
                <a:latin typeface="Times New Roman"/>
                <a:ea typeface="Times New Roman"/>
                <a:cs typeface="Times New Roman"/>
                <a:sym typeface="Times New Roman"/>
              </a:rPr>
              <a:t>Year-on-year music streaming revenue growth was 65.1 percent worldwide, but fell by more than 20 percent in 2017 and was just 34 percent a year later.</a:t>
            </a:r>
            <a:endParaRPr sz="19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a:solidFill>
                  <a:srgbClr val="2F5496"/>
                </a:solidFill>
                <a:latin typeface="Times New Roman"/>
                <a:ea typeface="Times New Roman"/>
                <a:cs typeface="Times New Roman"/>
                <a:sym typeface="Times New Roman"/>
              </a:rPr>
              <a:t>LITERATURE</a:t>
            </a:r>
            <a:r>
              <a:rPr lang="en-IN" sz="3200">
                <a:solidFill>
                  <a:schemeClr val="accent1"/>
                </a:solidFill>
                <a:latin typeface="Times New Roman"/>
                <a:ea typeface="Times New Roman"/>
                <a:cs typeface="Times New Roman"/>
                <a:sym typeface="Times New Roman"/>
              </a:rPr>
              <a:t> </a:t>
            </a:r>
            <a:r>
              <a:rPr lang="en-IN" sz="3200">
                <a:solidFill>
                  <a:srgbClr val="2F5496"/>
                </a:solidFill>
                <a:latin typeface="Times New Roman"/>
                <a:ea typeface="Times New Roman"/>
                <a:cs typeface="Times New Roman"/>
                <a:sym typeface="Times New Roman"/>
              </a:rPr>
              <a:t>SURVEY</a:t>
            </a:r>
            <a:br>
              <a:rPr lang="en-IN" sz="2900">
                <a:solidFill>
                  <a:srgbClr val="2F5496"/>
                </a:solidFill>
                <a:latin typeface="Times New Roman"/>
                <a:ea typeface="Times New Roman"/>
                <a:cs typeface="Times New Roman"/>
                <a:sym typeface="Times New Roman"/>
              </a:rPr>
            </a:br>
            <a:endParaRPr sz="2900"/>
          </a:p>
        </p:txBody>
      </p:sp>
      <p:sp>
        <p:nvSpPr>
          <p:cNvPr id="147" name="Google Shape;147;p19"/>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457200" lvl="0" indent="-355600" algn="l" rtl="0">
              <a:lnSpc>
                <a:spcPct val="100000"/>
              </a:lnSpc>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It is expected that the U.S. and the UK will continue to be the biggest streaming markets in years to come, but reports also show that Brazil, India, China, and MENA countries will catch up over the next decade and rank among the top global markets by 2026.</a:t>
            </a:r>
          </a:p>
          <a:p>
            <a:pPr marL="457200" lvl="0" indent="-355600" algn="l" rtl="0">
              <a:lnSpc>
                <a:spcPct val="100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 Other changes to the market include a growing focus on podcasts, which have more potential than many music buffs may realize.</a:t>
            </a:r>
          </a:p>
          <a:p>
            <a:pPr marL="457200" lvl="0" indent="-355600" algn="l" rtl="0">
              <a:lnSpc>
                <a:spcPct val="100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358775" algn="l" rtl="0">
              <a:lnSpc>
                <a:spcPct val="100000"/>
              </a:lnSpc>
              <a:spcBef>
                <a:spcPts val="0"/>
              </a:spcBef>
              <a:spcAft>
                <a:spcPts val="0"/>
              </a:spcAft>
              <a:buSzPts val="2050"/>
              <a:buFont typeface="Times New Roman"/>
              <a:buChar char="➔"/>
            </a:pPr>
            <a:r>
              <a:rPr lang="en-IN" sz="2050" dirty="0">
                <a:highlight>
                  <a:srgbClr val="FFFFFF"/>
                </a:highlight>
                <a:latin typeface="Times New Roman"/>
                <a:ea typeface="Times New Roman"/>
                <a:cs typeface="Times New Roman"/>
                <a:sym typeface="Times New Roman"/>
              </a:rPr>
              <a:t>A 2019 report showed that podcast curators with an average audience of 20 thousand listeners per weekly podcast would need just 80 thousand streams per month to generate an income of around 6,500 U.S. dollars. Meanwhile, </a:t>
            </a:r>
            <a:r>
              <a:rPr lang="en-IN" sz="2050" dirty="0">
                <a:highlight>
                  <a:srgbClr val="FFFFFF"/>
                </a:highlight>
                <a:uFill>
                  <a:noFill/>
                </a:uFill>
                <a:latin typeface="Times New Roman"/>
                <a:ea typeface="Times New Roman"/>
                <a:cs typeface="Times New Roman"/>
                <a:sym typeface="Times New Roman"/>
                <a:hlinkClick r:id="rId3"/>
              </a:rPr>
              <a:t>major record label artists would need over seven million streams</a:t>
            </a:r>
            <a:r>
              <a:rPr lang="en-IN" sz="2050" dirty="0">
                <a:highlight>
                  <a:srgbClr val="FFFFFF"/>
                </a:highlight>
                <a:latin typeface="Times New Roman"/>
                <a:ea typeface="Times New Roman"/>
                <a:cs typeface="Times New Roman"/>
                <a:sym typeface="Times New Roman"/>
              </a:rPr>
              <a:t> of their content to earn the same amount.</a:t>
            </a:r>
            <a:endParaRPr sz="2500" dirty="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sz="3200" dirty="0"/>
          </a:p>
        </p:txBody>
      </p:sp>
      <p:sp>
        <p:nvSpPr>
          <p:cNvPr id="148" name="Google Shape;148;p1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49" name="Google Shape;1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50" name="Google Shape;1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2135560" y="146036"/>
            <a:ext cx="7467600" cy="7865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REQUIREMENTS</a:t>
            </a:r>
            <a:endParaRPr/>
          </a:p>
        </p:txBody>
      </p:sp>
      <p:sp>
        <p:nvSpPr>
          <p:cNvPr id="156" name="Google Shape;156;p20"/>
          <p:cNvSpPr txBox="1">
            <a:spLocks noGrp="1"/>
          </p:cNvSpPr>
          <p:nvPr>
            <p:ph type="body" idx="1"/>
          </p:nvPr>
        </p:nvSpPr>
        <p:spPr>
          <a:xfrm>
            <a:off x="359376" y="992124"/>
            <a:ext cx="11353247" cy="52451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HARDWARE REQUIREMENTS</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Processor                     	: Any Processor above 500 MHz</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RAM                           	: 512Mb</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Hard Disk                    	: 4 GB</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Input device               		: Standard Keyboard and Mouse</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Output device          		: VGA and High Resolution Monitor</a:t>
            </a:r>
            <a:endParaRPr dirty="0"/>
          </a:p>
          <a:p>
            <a:pPr marL="685800" lvl="1" indent="-114300" algn="l" rtl="0">
              <a:lnSpc>
                <a:spcPct val="90000"/>
              </a:lnSpc>
              <a:spcBef>
                <a:spcPts val="5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SOFTWARE REQUIREMENTS</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Operating system      	            : Windows 10</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IDE                           	            : Kaggle Notebook, google collab</a:t>
            </a:r>
            <a:endParaRPr dirty="0"/>
          </a:p>
          <a:p>
            <a:pPr marL="685800" lvl="1" indent="-228600" algn="l" rtl="0">
              <a:lnSpc>
                <a:spcPct val="90000"/>
              </a:lnSpc>
              <a:spcBef>
                <a:spcPts val="500"/>
              </a:spcBef>
              <a:spcAft>
                <a:spcPts val="0"/>
              </a:spcAft>
              <a:buClr>
                <a:schemeClr val="dk1"/>
              </a:buClr>
              <a:buSzPts val="1800"/>
              <a:buChar char="•"/>
            </a:pPr>
            <a:r>
              <a:rPr lang="en-IN" sz="1800" dirty="0">
                <a:latin typeface="Times New Roman"/>
                <a:ea typeface="Times New Roman"/>
                <a:cs typeface="Times New Roman"/>
                <a:sym typeface="Times New Roman"/>
              </a:rPr>
              <a:t>Tools/Technologies 	            : Python </a:t>
            </a:r>
            <a:endParaRPr sz="1800" dirty="0">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1800"/>
              <a:buNone/>
            </a:pPr>
            <a:endParaRPr sz="1800" dirty="0">
              <a:latin typeface="Times New Roman"/>
              <a:ea typeface="Times New Roman"/>
              <a:cs typeface="Times New Roman"/>
              <a:sym typeface="Times New Roman"/>
            </a:endParaRPr>
          </a:p>
          <a:p>
            <a:pPr marL="685800" lvl="1" indent="-114300" algn="l" rtl="0">
              <a:lnSpc>
                <a:spcPct val="90000"/>
              </a:lnSpc>
              <a:spcBef>
                <a:spcPts val="50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p:txBody>
      </p:sp>
      <p:sp>
        <p:nvSpPr>
          <p:cNvPr id="157" name="Google Shape;157;p2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58" name="Google Shape;1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59" name="Google Shape;1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4129882" y="668088"/>
            <a:ext cx="3932237" cy="64807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F5496"/>
              </a:buClr>
              <a:buSzPts val="3200"/>
              <a:buFont typeface="Times New Roman"/>
              <a:buNone/>
            </a:pPr>
            <a:r>
              <a:rPr lang="en-IN" sz="3200" b="1">
                <a:solidFill>
                  <a:srgbClr val="2F5496"/>
                </a:solidFill>
                <a:latin typeface="Times New Roman"/>
                <a:ea typeface="Times New Roman"/>
                <a:cs typeface="Times New Roman"/>
                <a:sym typeface="Times New Roman"/>
              </a:rPr>
              <a:t>SYSTEM DESIGN</a:t>
            </a:r>
            <a:br>
              <a:rPr lang="en-IN"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66" name="Google Shape;166;p21"/>
          <p:cNvSpPr txBox="1">
            <a:spLocks noGrp="1"/>
          </p:cNvSpPr>
          <p:nvPr>
            <p:ph type="body" idx="2"/>
          </p:nvPr>
        </p:nvSpPr>
        <p:spPr>
          <a:xfrm>
            <a:off x="839788" y="1196752"/>
            <a:ext cx="5256212" cy="4672236"/>
          </a:xfrm>
          <a:prstGeom prst="rect">
            <a:avLst/>
          </a:prstGeom>
          <a:noFill/>
          <a:ln>
            <a:noFill/>
          </a:ln>
        </p:spPr>
        <p:txBody>
          <a:bodyPr spcFirstLastPara="1" wrap="square" lIns="91425" tIns="45700" rIns="91425" bIns="45700" anchor="t" anchorCtr="0">
            <a:normAutofit lnSpcReduction="10000"/>
          </a:bodyPr>
          <a:lstStyle/>
          <a:p>
            <a:pPr marL="285750" lvl="0" indent="-298450" algn="l" rtl="0">
              <a:lnSpc>
                <a:spcPct val="90000"/>
              </a:lnSpc>
              <a:spcBef>
                <a:spcPts val="0"/>
              </a:spcBef>
              <a:spcAft>
                <a:spcPts val="0"/>
              </a:spcAft>
              <a:buClr>
                <a:schemeClr val="dk1"/>
              </a:buClr>
              <a:buSzPts val="2000"/>
              <a:buFont typeface="Arial"/>
              <a:buChar char="•"/>
            </a:pPr>
            <a:r>
              <a:rPr lang="en-IN" sz="2000" dirty="0">
                <a:latin typeface="Times New Roman"/>
                <a:ea typeface="Times New Roman"/>
                <a:cs typeface="Times New Roman"/>
                <a:sym typeface="Times New Roman"/>
              </a:rPr>
              <a:t>As depicted in the figure, first the data in the dataset has been processed, analysed and implemented.</a:t>
            </a:r>
          </a:p>
          <a:p>
            <a:pPr marL="285750" lvl="0" indent="-298450" algn="l" rtl="0">
              <a:lnSpc>
                <a:spcPct val="90000"/>
              </a:lnSpc>
              <a:spcBef>
                <a:spcPts val="0"/>
              </a:spcBef>
              <a:spcAft>
                <a:spcPts val="0"/>
              </a:spcAft>
              <a:buClr>
                <a:schemeClr val="dk1"/>
              </a:buClr>
              <a:buSzPts val="2000"/>
              <a:buFont typeface="Arial"/>
              <a:buChar char="•"/>
            </a:pPr>
            <a:endParaRPr sz="2000" dirty="0">
              <a:latin typeface="Times New Roman"/>
              <a:ea typeface="Times New Roman"/>
              <a:cs typeface="Times New Roman"/>
              <a:sym typeface="Times New Roman"/>
            </a:endParaRPr>
          </a:p>
          <a:p>
            <a:pPr marL="285750" lvl="0" indent="-298450" algn="l" rtl="0">
              <a:lnSpc>
                <a:spcPct val="90000"/>
              </a:lnSpc>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Then the mapping for the data has been done based on the duration, loudness, key, energy, danceability, acousticness, genre, etc.</a:t>
            </a:r>
          </a:p>
          <a:p>
            <a:pPr marL="285750" lvl="0" indent="-298450" algn="l" rtl="0">
              <a:lnSpc>
                <a:spcPct val="90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285750" lvl="0" indent="-298450" algn="l" rtl="0">
              <a:lnSpc>
                <a:spcPct val="90000"/>
              </a:lnSpc>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This processed data is then fed into the recommendation model which was designed using the cosine similarity model.</a:t>
            </a:r>
          </a:p>
          <a:p>
            <a:pPr marL="285750" lvl="0" indent="-298450" algn="l" rtl="0">
              <a:lnSpc>
                <a:spcPct val="90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285750" lvl="0" indent="-298450" algn="l" rtl="0">
              <a:lnSpc>
                <a:spcPct val="90000"/>
              </a:lnSpc>
              <a:spcBef>
                <a:spcPts val="0"/>
              </a:spcBef>
              <a:spcAft>
                <a:spcPts val="0"/>
              </a:spcAft>
              <a:buSzPts val="2000"/>
              <a:buFont typeface="Times New Roman"/>
              <a:buChar char="•"/>
            </a:pPr>
            <a:r>
              <a:rPr lang="en-IN" sz="1900" dirty="0"/>
              <a:t>It takes the song name and the number of recommendations needed as the input from the user.</a:t>
            </a:r>
          </a:p>
          <a:p>
            <a:pPr marL="285750" lvl="0" indent="-298450" algn="l" rtl="0">
              <a:lnSpc>
                <a:spcPct val="90000"/>
              </a:lnSpc>
              <a:spcBef>
                <a:spcPts val="0"/>
              </a:spcBef>
              <a:spcAft>
                <a:spcPts val="0"/>
              </a:spcAft>
              <a:buSzPts val="2000"/>
              <a:buFont typeface="Times New Roman"/>
              <a:buChar char="•"/>
            </a:pPr>
            <a:endParaRPr sz="1900" dirty="0"/>
          </a:p>
          <a:p>
            <a:pPr marL="285750" lvl="0" indent="-298450" algn="l" rtl="0">
              <a:lnSpc>
                <a:spcPct val="90000"/>
              </a:lnSpc>
              <a:spcBef>
                <a:spcPts val="0"/>
              </a:spcBef>
              <a:spcAft>
                <a:spcPts val="0"/>
              </a:spcAft>
              <a:buSzPts val="2000"/>
              <a:buFont typeface="Times New Roman"/>
              <a:buChar char="•"/>
            </a:pPr>
            <a:r>
              <a:rPr lang="en-IN" sz="1900" dirty="0"/>
              <a:t>From each music that is fetched it gives the closest recommendation for the input song name based on genre, artist name etc.</a:t>
            </a:r>
            <a:endParaRPr sz="2300" dirty="0">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sz="19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p>
        </p:txBody>
      </p:sp>
      <p:sp>
        <p:nvSpPr>
          <p:cNvPr id="167" name="Google Shape;167;p2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VI Semester, Department of ISE, RNSIT</a:t>
            </a:r>
            <a:endParaRPr/>
          </a:p>
        </p:txBody>
      </p:sp>
      <p:sp>
        <p:nvSpPr>
          <p:cNvPr id="168" name="Google Shape;16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2021 - 2022</a:t>
            </a:r>
            <a:endParaRPr/>
          </a:p>
        </p:txBody>
      </p:sp>
      <p:sp>
        <p:nvSpPr>
          <p:cNvPr id="169" name="Google Shape;16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170" name="Google Shape;170;p21"/>
          <p:cNvPicPr preferRelativeResize="0"/>
          <p:nvPr/>
        </p:nvPicPr>
        <p:blipFill>
          <a:blip r:embed="rId3">
            <a:alphaModFix/>
          </a:blip>
          <a:stretch>
            <a:fillRect/>
          </a:stretch>
        </p:blipFill>
        <p:spPr>
          <a:xfrm>
            <a:off x="6186900" y="1935048"/>
            <a:ext cx="5791200" cy="226471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2242</Words>
  <Application>Microsoft Office PowerPoint</Application>
  <PresentationFormat>Widescreen</PresentationFormat>
  <Paragraphs>262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Times New Roman</vt:lpstr>
      <vt:lpstr>Office Theme</vt:lpstr>
      <vt:lpstr>MUSIC RECOMMENDATION SYSTEM </vt:lpstr>
      <vt:lpstr>AGENDA</vt:lpstr>
      <vt:lpstr>ABSTRACT </vt:lpstr>
      <vt:lpstr>ABOUT THE COMPANY</vt:lpstr>
      <vt:lpstr>INTRODUCTION </vt:lpstr>
      <vt:lpstr>PowerPoint Presentation</vt:lpstr>
      <vt:lpstr>LITERATURE SURVEY </vt:lpstr>
      <vt:lpstr>REQUIREMENTS</vt:lpstr>
      <vt:lpstr>SYSTEM DESIGN </vt:lpstr>
      <vt:lpstr>DETAILED DESIGN </vt:lpstr>
      <vt:lpstr>IMPLEMENTATION</vt:lpstr>
      <vt:lpstr>IMPLEMENTATION</vt:lpstr>
      <vt:lpstr>RESULTS </vt:lpstr>
      <vt:lpstr>RESULTS </vt:lpstr>
      <vt:lpstr>CONCLUSIONS</vt:lpstr>
      <vt:lpstr>LIMITATIONS</vt:lpstr>
      <vt:lpstr>FUTURE ENHANCEMENTS</vt:lpstr>
      <vt:lpstr>PowerPoint Presentation</vt:lpstr>
      <vt:lpstr>Question and Answer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dc:title>
  <cp:lastModifiedBy>mhanagha1642001@gmail.com</cp:lastModifiedBy>
  <cp:revision>8</cp:revision>
  <dcterms:modified xsi:type="dcterms:W3CDTF">2022-05-25T05:00:01Z</dcterms:modified>
</cp:coreProperties>
</file>