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57" r:id="rId4"/>
    <p:sldId id="272" r:id="rId5"/>
    <p:sldId id="273" r:id="rId6"/>
    <p:sldId id="274" r:id="rId7"/>
    <p:sldId id="259" r:id="rId8"/>
    <p:sldId id="282" r:id="rId9"/>
    <p:sldId id="283" r:id="rId10"/>
    <p:sldId id="261" r:id="rId11"/>
    <p:sldId id="284" r:id="rId12"/>
    <p:sldId id="285" r:id="rId13"/>
    <p:sldId id="268" r:id="rId14"/>
    <p:sldId id="286" r:id="rId15"/>
    <p:sldId id="287" r:id="rId16"/>
    <p:sldId id="288" r:id="rId17"/>
    <p:sldId id="289" r:id="rId18"/>
    <p:sldId id="290" r:id="rId19"/>
    <p:sldId id="269" r:id="rId20"/>
    <p:sldId id="270" r:id="rId21"/>
    <p:sldId id="264" r:id="rId22"/>
    <p:sldId id="275" r:id="rId23"/>
    <p:sldId id="281"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7" d="100"/>
          <a:sy n="87" d="100"/>
        </p:scale>
        <p:origin x="499"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09/06/2024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09/06/2024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09/06/2024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09/06/2024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09/06/2024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09/06/2024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390866"/>
            <a:ext cx="12192000" cy="1467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201910100730@presidencyuniversity.in" TargetMode="External"/><Relationship Id="rId2" Type="http://schemas.openxmlformats.org/officeDocument/2006/relationships/hyperlink" Target="mailto:201910100306@presidencyuniversity.in" TargetMode="External"/><Relationship Id="rId1" Type="http://schemas.openxmlformats.org/officeDocument/2006/relationships/slideLayout" Target="../slideLayouts/slideLayout7.xml"/><Relationship Id="rId5" Type="http://schemas.openxmlformats.org/officeDocument/2006/relationships/hyperlink" Target="mailto:201910100204@presidencyuniversity.in" TargetMode="External"/><Relationship Id="rId4" Type="http://schemas.openxmlformats.org/officeDocument/2006/relationships/hyperlink" Target="mailto:201910100737@presidencyuniversity.i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txBox="1">
            <a:spLocks/>
          </p:cNvSpPr>
          <p:nvPr/>
        </p:nvSpPr>
        <p:spPr>
          <a:xfrm>
            <a:off x="3986772" y="334089"/>
            <a:ext cx="3970594" cy="552184"/>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a:latin typeface="Times New Roman" panose="02020603050405020304" pitchFamily="18" charset="0"/>
                <a:cs typeface="Times New Roman" panose="02020603050405020304" pitchFamily="18" charset="0"/>
              </a:rPr>
              <a:t>Final Review </a:t>
            </a:r>
            <a:r>
              <a:rPr lang="en-GB" dirty="0">
                <a:latin typeface="Times New Roman" panose="02020603050405020304" pitchFamily="18" charset="0"/>
                <a:cs typeface="Times New Roman" panose="02020603050405020304" pitchFamily="18" charset="0"/>
              </a:rPr>
              <a:t>-2023</a:t>
            </a:r>
          </a:p>
        </p:txBody>
      </p:sp>
      <p:sp>
        <p:nvSpPr>
          <p:cNvPr id="11" name="Title 1">
            <a:extLst>
              <a:ext uri="{FF2B5EF4-FFF2-40B4-BE49-F238E27FC236}">
                <a16:creationId xmlns:a16="http://schemas.microsoft.com/office/drawing/2014/main" id="{AF3DA3AF-15D2-CB69-1ED5-1D617C90D3AA}"/>
              </a:ext>
            </a:extLst>
          </p:cNvPr>
          <p:cNvSpPr>
            <a:spLocks noGrp="1"/>
          </p:cNvSpPr>
          <p:nvPr>
            <p:ph type="ctrTitle"/>
          </p:nvPr>
        </p:nvSpPr>
        <p:spPr>
          <a:xfrm>
            <a:off x="790469" y="1310054"/>
            <a:ext cx="10363200" cy="2118946"/>
          </a:xfrm>
        </p:spPr>
        <p:txBody>
          <a:bodyPr/>
          <a:lstStyle/>
          <a:p>
            <a:r>
              <a:rPr lang="en-IN" sz="4400" b="1" dirty="0">
                <a:effectLst/>
                <a:latin typeface="Times New Roman" panose="02020603050405020304" pitchFamily="18" charset="0"/>
                <a:ea typeface="Calibri" panose="020F0502020204030204" pitchFamily="34" charset="0"/>
                <a:cs typeface="Times New Roman" panose="02020603050405020304" pitchFamily="18" charset="0"/>
              </a:rPr>
              <a:t>Voice Assistant for Disease Diagnosis Using Machine Learning and Natural Language Processing.</a:t>
            </a:r>
            <a:endParaRPr lang="en-GB" sz="4400" dirty="0">
              <a:latin typeface="Times New Roman" panose="02020603050405020304" pitchFamily="18" charset="0"/>
              <a:cs typeface="Times New Roman" panose="02020603050405020304" pitchFamily="18" charset="0"/>
            </a:endParaRPr>
          </a:p>
        </p:txBody>
      </p:sp>
      <p:sp>
        <p:nvSpPr>
          <p:cNvPr id="12" name="Subtitle 2">
            <a:extLst>
              <a:ext uri="{FF2B5EF4-FFF2-40B4-BE49-F238E27FC236}">
                <a16:creationId xmlns:a16="http://schemas.microsoft.com/office/drawing/2014/main" id="{CC9538FD-61CC-873A-7105-F9424B217932}"/>
              </a:ext>
            </a:extLst>
          </p:cNvPr>
          <p:cNvSpPr>
            <a:spLocks noGrp="1"/>
          </p:cNvSpPr>
          <p:nvPr>
            <p:ph type="subTitle" idx="1"/>
          </p:nvPr>
        </p:nvSpPr>
        <p:spPr>
          <a:xfrm>
            <a:off x="790469" y="4907022"/>
            <a:ext cx="3970594" cy="552184"/>
          </a:xfrm>
        </p:spPr>
        <p:txBody>
          <a:bodyPr>
            <a:normAutofit/>
          </a:bodyPr>
          <a:lstStyle/>
          <a:p>
            <a:pPr algn="l"/>
            <a:r>
              <a:rPr lang="en-GB" sz="1400" dirty="0">
                <a:solidFill>
                  <a:schemeClr val="accent6">
                    <a:lumMod val="75000"/>
                  </a:schemeClr>
                </a:solidFill>
                <a:latin typeface="Times New Roman" panose="02020603050405020304" pitchFamily="18" charset="0"/>
                <a:cs typeface="Times New Roman" panose="02020603050405020304" pitchFamily="18" charset="0"/>
              </a:rPr>
              <a:t>Batch Number: CCE-G06</a:t>
            </a:r>
          </a:p>
          <a:p>
            <a:pPr algn="l"/>
            <a:endParaRPr lang="en-GB" sz="14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13" name="Subtitle 2">
            <a:extLst>
              <a:ext uri="{FF2B5EF4-FFF2-40B4-BE49-F238E27FC236}">
                <a16:creationId xmlns:a16="http://schemas.microsoft.com/office/drawing/2014/main" id="{61A8DF50-7EFB-C5D4-FA76-ECF66EE466BE}"/>
              </a:ext>
            </a:extLst>
          </p:cNvPr>
          <p:cNvSpPr txBox="1">
            <a:spLocks/>
          </p:cNvSpPr>
          <p:nvPr/>
        </p:nvSpPr>
        <p:spPr>
          <a:xfrm>
            <a:off x="7430939" y="4404964"/>
            <a:ext cx="4761061" cy="2118947"/>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latin typeface="Times New Roman" panose="02020603050405020304" pitchFamily="18" charset="0"/>
                <a:cs typeface="Times New Roman" panose="02020603050405020304" pitchFamily="18" charset="0"/>
              </a:rPr>
              <a:t>Under the Supervision of,</a:t>
            </a:r>
          </a:p>
          <a:p>
            <a:pPr algn="l"/>
            <a:r>
              <a:rPr lang="en-GB" sz="1700" dirty="0">
                <a:latin typeface="Times New Roman" panose="02020603050405020304" pitchFamily="18" charset="0"/>
                <a:cs typeface="Times New Roman" panose="02020603050405020304" pitchFamily="18" charset="0"/>
              </a:rPr>
              <a:t>Dr Swati Sharma</a:t>
            </a:r>
          </a:p>
          <a:p>
            <a:pPr algn="l"/>
            <a:r>
              <a:rPr lang="en-GB" sz="1600" b="0" dirty="0">
                <a:latin typeface="Times New Roman" panose="02020603050405020304" pitchFamily="18" charset="0"/>
                <a:cs typeface="Times New Roman" panose="02020603050405020304" pitchFamily="18" charset="0"/>
              </a:rPr>
              <a:t>Associate Professor </a:t>
            </a:r>
          </a:p>
          <a:p>
            <a:pPr algn="l"/>
            <a:r>
              <a:rPr lang="en-GB" sz="1600" b="0" dirty="0">
                <a:latin typeface="Times New Roman" panose="02020603050405020304" pitchFamily="18" charset="0"/>
                <a:cs typeface="Times New Roman" panose="02020603050405020304" pitchFamily="18" charset="0"/>
              </a:rPr>
              <a:t>School of Computer Science &amp; Engineering</a:t>
            </a:r>
          </a:p>
          <a:p>
            <a:pPr algn="l"/>
            <a:r>
              <a:rPr lang="en-GB" sz="1600" b="0" dirty="0">
                <a:latin typeface="Times New Roman" panose="02020603050405020304" pitchFamily="18" charset="0"/>
                <a:cs typeface="Times New Roman" panose="02020603050405020304" pitchFamily="18" charset="0"/>
              </a:rPr>
              <a:t>Presidency University</a:t>
            </a:r>
          </a:p>
          <a:p>
            <a:pPr algn="l"/>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Methodology/Steps Involved</a:t>
            </a:r>
          </a:p>
        </p:txBody>
      </p:sp>
      <p:sp>
        <p:nvSpPr>
          <p:cNvPr id="3" name="Content Placeholder 2"/>
          <p:cNvSpPr>
            <a:spLocks noGrp="1"/>
          </p:cNvSpPr>
          <p:nvPr>
            <p:ph idx="1"/>
          </p:nvPr>
        </p:nvSpPr>
        <p:spPr/>
        <p:txBody>
          <a:bodyPr/>
          <a:lstStyle/>
          <a:p>
            <a:pPr marL="0" marR="0" indent="0" algn="just">
              <a:lnSpc>
                <a:spcPct val="115000"/>
              </a:lnSpc>
              <a:spcBef>
                <a:spcPts val="0"/>
              </a:spcBef>
              <a:spcAft>
                <a:spcPts val="600"/>
              </a:spcAft>
              <a:buNone/>
            </a:pPr>
            <a:endParaRPr lang="en-US" sz="2000" i="1" dirty="0">
              <a:solidFill>
                <a:srgbClr val="000000"/>
              </a:solidFill>
              <a:effectLst/>
              <a:latin typeface="Times New Roman" panose="02020603050405020304" pitchFamily="18" charset="0"/>
              <a:ea typeface="SimSun" panose="02010600030101010101" pitchFamily="2" charset="-122"/>
            </a:endParaRPr>
          </a:p>
          <a:p>
            <a:pPr marL="0" marR="0" indent="0" algn="just">
              <a:lnSpc>
                <a:spcPct val="115000"/>
              </a:lnSpc>
              <a:spcBef>
                <a:spcPts val="0"/>
              </a:spcBef>
              <a:spcAft>
                <a:spcPts val="600"/>
              </a:spcAft>
              <a:buNone/>
            </a:pPr>
            <a:r>
              <a:rPr lang="en-US" sz="2000" i="1" dirty="0">
                <a:solidFill>
                  <a:srgbClr val="000000"/>
                </a:solidFill>
                <a:effectLst/>
                <a:latin typeface="Times New Roman" panose="02020603050405020304" pitchFamily="18" charset="0"/>
                <a:ea typeface="SimSun" panose="02010600030101010101" pitchFamily="2" charset="-122"/>
              </a:rPr>
              <a:t>Following are the steps involved in creation of Voice Assistant for Disease Diagnosis,</a:t>
            </a:r>
            <a:endParaRPr lang="en-IN" sz="2000" dirty="0">
              <a:effectLst/>
              <a:latin typeface="Times New Roman" panose="02020603050405020304" pitchFamily="18" charset="0"/>
              <a:ea typeface="MS Mincho" panose="02020609040205080304" pitchFamily="49" charset="-128"/>
            </a:endParaRPr>
          </a:p>
          <a:p>
            <a:pPr lvl="1" algn="just">
              <a:lnSpc>
                <a:spcPct val="115000"/>
              </a:lnSpc>
              <a:spcBef>
                <a:spcPts val="0"/>
              </a:spcBef>
              <a:spcAft>
                <a:spcPts val="600"/>
              </a:spcAft>
              <a:buFont typeface="+mj-lt"/>
              <a:buAutoNum type="arabicPeriod"/>
            </a:pPr>
            <a:r>
              <a:rPr lang="en-US" dirty="0">
                <a:solidFill>
                  <a:srgbClr val="000000"/>
                </a:solidFill>
                <a:effectLst/>
                <a:latin typeface="Times New Roman" panose="02020603050405020304" pitchFamily="18" charset="0"/>
                <a:ea typeface="SimSun" panose="02010600030101010101" pitchFamily="2" charset="-122"/>
              </a:rPr>
              <a:t>Data Collection.</a:t>
            </a:r>
            <a:endParaRPr lang="en-IN" dirty="0">
              <a:effectLst/>
              <a:latin typeface="Times New Roman" panose="02020603050405020304" pitchFamily="18" charset="0"/>
              <a:ea typeface="MS Mincho" panose="02020609040205080304" pitchFamily="49" charset="-128"/>
            </a:endParaRPr>
          </a:p>
          <a:p>
            <a:pPr lvl="1" algn="just">
              <a:lnSpc>
                <a:spcPct val="115000"/>
              </a:lnSpc>
              <a:spcBef>
                <a:spcPts val="0"/>
              </a:spcBef>
              <a:spcAft>
                <a:spcPts val="600"/>
              </a:spcAft>
              <a:buFont typeface="+mj-lt"/>
              <a:buAutoNum type="arabicPeriod"/>
            </a:pPr>
            <a:r>
              <a:rPr lang="en-US" dirty="0">
                <a:solidFill>
                  <a:srgbClr val="000000"/>
                </a:solidFill>
                <a:effectLst/>
                <a:latin typeface="Times New Roman" panose="02020603050405020304" pitchFamily="18" charset="0"/>
                <a:ea typeface="SimSun" panose="02010600030101010101" pitchFamily="2" charset="-122"/>
              </a:rPr>
              <a:t>Data Preprocessing.</a:t>
            </a:r>
            <a:endParaRPr lang="en-IN" dirty="0">
              <a:effectLst/>
              <a:latin typeface="Times New Roman" panose="02020603050405020304" pitchFamily="18" charset="0"/>
              <a:ea typeface="MS Mincho" panose="02020609040205080304" pitchFamily="49" charset="-128"/>
            </a:endParaRPr>
          </a:p>
          <a:p>
            <a:pPr lvl="1" algn="just">
              <a:lnSpc>
                <a:spcPct val="115000"/>
              </a:lnSpc>
              <a:spcBef>
                <a:spcPts val="0"/>
              </a:spcBef>
              <a:spcAft>
                <a:spcPts val="600"/>
              </a:spcAft>
              <a:buFont typeface="+mj-lt"/>
              <a:buAutoNum type="arabicPeriod"/>
            </a:pPr>
            <a:r>
              <a:rPr lang="en-US" dirty="0">
                <a:solidFill>
                  <a:srgbClr val="000000"/>
                </a:solidFill>
                <a:effectLst/>
                <a:latin typeface="Times New Roman" panose="02020603050405020304" pitchFamily="18" charset="0"/>
                <a:ea typeface="SimSun" panose="02010600030101010101" pitchFamily="2" charset="-122"/>
              </a:rPr>
              <a:t>Disease Prediction Using Random Forest.</a:t>
            </a:r>
            <a:endParaRPr lang="en-IN" dirty="0">
              <a:effectLst/>
              <a:latin typeface="Times New Roman" panose="02020603050405020304" pitchFamily="18" charset="0"/>
              <a:ea typeface="MS Mincho" panose="02020609040205080304" pitchFamily="49" charset="-128"/>
            </a:endParaRPr>
          </a:p>
          <a:p>
            <a:pPr lvl="1" algn="just">
              <a:lnSpc>
                <a:spcPct val="115000"/>
              </a:lnSpc>
              <a:spcBef>
                <a:spcPts val="0"/>
              </a:spcBef>
              <a:spcAft>
                <a:spcPts val="600"/>
              </a:spcAft>
              <a:buFont typeface="+mj-lt"/>
              <a:buAutoNum type="arabicPeriod"/>
            </a:pPr>
            <a:r>
              <a:rPr lang="en-US" dirty="0">
                <a:solidFill>
                  <a:srgbClr val="000000"/>
                </a:solidFill>
                <a:effectLst/>
                <a:latin typeface="Times New Roman" panose="02020603050405020304" pitchFamily="18" charset="0"/>
                <a:ea typeface="SimSun" panose="02010600030101010101" pitchFamily="2" charset="-122"/>
              </a:rPr>
              <a:t>Speech to Text Using </a:t>
            </a:r>
            <a:r>
              <a:rPr lang="en-US" dirty="0" err="1">
                <a:solidFill>
                  <a:srgbClr val="000000"/>
                </a:solidFill>
                <a:effectLst/>
                <a:latin typeface="Times New Roman" panose="02020603050405020304" pitchFamily="18" charset="0"/>
                <a:ea typeface="SimSun" panose="02010600030101010101" pitchFamily="2" charset="-122"/>
              </a:rPr>
              <a:t>SpeechRecognition</a:t>
            </a:r>
            <a:r>
              <a:rPr lang="en-US" dirty="0">
                <a:solidFill>
                  <a:srgbClr val="000000"/>
                </a:solidFill>
                <a:effectLst/>
                <a:latin typeface="Times New Roman" panose="02020603050405020304" pitchFamily="18" charset="0"/>
                <a:ea typeface="SimSun" panose="02010600030101010101" pitchFamily="2" charset="-122"/>
              </a:rPr>
              <a:t>.</a:t>
            </a:r>
            <a:endParaRPr lang="en-IN" dirty="0">
              <a:effectLst/>
              <a:latin typeface="Times New Roman" panose="02020603050405020304" pitchFamily="18" charset="0"/>
              <a:ea typeface="MS Mincho" panose="02020609040205080304" pitchFamily="49" charset="-128"/>
            </a:endParaRPr>
          </a:p>
          <a:p>
            <a:pPr lvl="1" algn="just">
              <a:lnSpc>
                <a:spcPct val="115000"/>
              </a:lnSpc>
              <a:spcBef>
                <a:spcPts val="0"/>
              </a:spcBef>
              <a:spcAft>
                <a:spcPts val="600"/>
              </a:spcAft>
              <a:buFont typeface="+mj-lt"/>
              <a:buAutoNum type="arabicPeriod"/>
            </a:pPr>
            <a:r>
              <a:rPr lang="en-US" dirty="0">
                <a:solidFill>
                  <a:srgbClr val="000000"/>
                </a:solidFill>
                <a:effectLst/>
                <a:latin typeface="Times New Roman" panose="02020603050405020304" pitchFamily="18" charset="0"/>
                <a:ea typeface="SimSun" panose="02010600030101010101" pitchFamily="2" charset="-122"/>
              </a:rPr>
              <a:t>Text to Speech Using Pyttsx3.</a:t>
            </a:r>
            <a:endParaRPr lang="en-IN" dirty="0">
              <a:effectLst/>
              <a:latin typeface="Times New Roman" panose="02020603050405020304" pitchFamily="18" charset="0"/>
              <a:ea typeface="MS Mincho" panose="02020609040205080304" pitchFamily="49" charset="-128"/>
            </a:endParaRPr>
          </a:p>
          <a:p>
            <a:pPr lvl="1" algn="just">
              <a:lnSpc>
                <a:spcPct val="115000"/>
              </a:lnSpc>
              <a:spcBef>
                <a:spcPts val="0"/>
              </a:spcBef>
              <a:spcAft>
                <a:spcPts val="600"/>
              </a:spcAft>
              <a:buFont typeface="+mj-lt"/>
              <a:buAutoNum type="arabicPeriod"/>
            </a:pPr>
            <a:r>
              <a:rPr lang="en-US" dirty="0">
                <a:solidFill>
                  <a:srgbClr val="000000"/>
                </a:solidFill>
                <a:effectLst/>
                <a:latin typeface="Times New Roman" panose="02020603050405020304" pitchFamily="18" charset="0"/>
                <a:ea typeface="SimSun" panose="02010600030101010101" pitchFamily="2" charset="-122"/>
              </a:rPr>
              <a:t>Information Retrieval Using </a:t>
            </a:r>
            <a:r>
              <a:rPr lang="en-US" dirty="0" err="1">
                <a:solidFill>
                  <a:srgbClr val="000000"/>
                </a:solidFill>
                <a:effectLst/>
                <a:latin typeface="Times New Roman" panose="02020603050405020304" pitchFamily="18" charset="0"/>
                <a:ea typeface="SimSun" panose="02010600030101010101" pitchFamily="2" charset="-122"/>
              </a:rPr>
              <a:t>OpenAI</a:t>
            </a:r>
            <a:r>
              <a:rPr lang="en-US" dirty="0">
                <a:solidFill>
                  <a:srgbClr val="000000"/>
                </a:solidFill>
                <a:effectLst/>
                <a:latin typeface="Times New Roman" panose="02020603050405020304" pitchFamily="18" charset="0"/>
                <a:ea typeface="SimSun" panose="02010600030101010101" pitchFamily="2" charset="-122"/>
              </a:rPr>
              <a:t>. </a:t>
            </a:r>
            <a:endParaRPr lang="en-IN" dirty="0">
              <a:effectLst/>
              <a:latin typeface="Times New Roman" panose="02020603050405020304" pitchFamily="18" charset="0"/>
              <a:ea typeface="MS Mincho" panose="02020609040205080304" pitchFamily="49" charset="-128"/>
            </a:endParaRPr>
          </a:p>
          <a:p>
            <a:pPr marL="0" indent="0">
              <a:buNone/>
            </a:pPr>
            <a:endParaRPr lang="en-GB" dirty="0"/>
          </a:p>
        </p:txBody>
      </p:sp>
    </p:spTree>
    <p:extLst>
      <p:ext uri="{BB962C8B-B14F-4D97-AF65-F5344CB8AC3E}">
        <p14:creationId xmlns:p14="http://schemas.microsoft.com/office/powerpoint/2010/main" val="2314944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Methodology/Steps involved </a:t>
            </a:r>
            <a:r>
              <a:rPr lang="en-GB" sz="1800" dirty="0"/>
              <a:t>continued…</a:t>
            </a:r>
          </a:p>
        </p:txBody>
      </p:sp>
      <p:sp>
        <p:nvSpPr>
          <p:cNvPr id="3" name="Content Placeholder 2"/>
          <p:cNvSpPr>
            <a:spLocks noGrp="1"/>
          </p:cNvSpPr>
          <p:nvPr>
            <p:ph idx="1"/>
          </p:nvPr>
        </p:nvSpPr>
        <p:spPr/>
        <p:txBody>
          <a:bodyPr/>
          <a:lstStyle/>
          <a:p>
            <a:pPr lvl="1" algn="just">
              <a:lnSpc>
                <a:spcPct val="115000"/>
              </a:lnSpc>
              <a:spcBef>
                <a:spcPts val="0"/>
              </a:spcBef>
              <a:spcAft>
                <a:spcPts val="600"/>
              </a:spcAft>
              <a:buFont typeface="+mj-lt"/>
              <a:buAutoNum type="arabicPeriod"/>
            </a:pPr>
            <a:r>
              <a:rPr lang="en-US" i="1" dirty="0">
                <a:solidFill>
                  <a:srgbClr val="000000"/>
                </a:solidFill>
                <a:effectLst/>
                <a:latin typeface="Times New Roman" panose="02020603050405020304" pitchFamily="18" charset="0"/>
                <a:ea typeface="SimSun" panose="02010600030101010101" pitchFamily="2" charset="-122"/>
              </a:rPr>
              <a:t>Data Collection.</a:t>
            </a:r>
          </a:p>
          <a:p>
            <a:pPr marL="914400" lvl="2" indent="0" algn="just">
              <a:lnSpc>
                <a:spcPct val="115000"/>
              </a:lnSpc>
              <a:spcBef>
                <a:spcPts val="0"/>
              </a:spcBef>
              <a:spcAft>
                <a:spcPts val="600"/>
              </a:spcAft>
              <a:buNone/>
            </a:pPr>
            <a:r>
              <a:rPr lang="en-US" sz="2000" dirty="0">
                <a:solidFill>
                  <a:srgbClr val="000000"/>
                </a:solidFill>
                <a:effectLst/>
                <a:latin typeface="Times New Roman" panose="02020603050405020304" pitchFamily="18" charset="0"/>
                <a:ea typeface="SimSun" panose="02010600030101010101" pitchFamily="2" charset="-122"/>
              </a:rPr>
              <a:t>The dataset collected includes 132 common symptoms(features) mapped to 41 unique diseases(target).</a:t>
            </a:r>
            <a:endParaRPr lang="en-IN" sz="2000" dirty="0">
              <a:effectLst/>
              <a:latin typeface="Times New Roman" panose="02020603050405020304" pitchFamily="18" charset="0"/>
              <a:ea typeface="MS Mincho" panose="02020609040205080304" pitchFamily="49" charset="-128"/>
            </a:endParaRPr>
          </a:p>
          <a:p>
            <a:pPr lvl="1" algn="just">
              <a:lnSpc>
                <a:spcPct val="115000"/>
              </a:lnSpc>
              <a:spcBef>
                <a:spcPts val="0"/>
              </a:spcBef>
              <a:spcAft>
                <a:spcPts val="600"/>
              </a:spcAft>
              <a:buFont typeface="+mj-lt"/>
              <a:buAutoNum type="arabicPeriod"/>
            </a:pPr>
            <a:r>
              <a:rPr lang="en-US" i="1" dirty="0">
                <a:solidFill>
                  <a:srgbClr val="000000"/>
                </a:solidFill>
                <a:effectLst/>
                <a:latin typeface="Times New Roman" panose="02020603050405020304" pitchFamily="18" charset="0"/>
                <a:ea typeface="SimSun" panose="02010600030101010101" pitchFamily="2" charset="-122"/>
              </a:rPr>
              <a:t>Data Preprocessing.</a:t>
            </a:r>
          </a:p>
          <a:p>
            <a:pPr marL="914400" lvl="2" indent="0" algn="just">
              <a:lnSpc>
                <a:spcPct val="115000"/>
              </a:lnSpc>
              <a:spcBef>
                <a:spcPts val="0"/>
              </a:spcBef>
              <a:spcAft>
                <a:spcPts val="600"/>
              </a:spcAft>
              <a:buNone/>
            </a:pPr>
            <a:r>
              <a:rPr lang="en-US" sz="2000" dirty="0">
                <a:solidFill>
                  <a:srgbClr val="000000"/>
                </a:solidFill>
                <a:effectLst/>
                <a:latin typeface="Times New Roman" panose="02020603050405020304" pitchFamily="18" charset="0"/>
                <a:ea typeface="SimSun" panose="02010600030101010101" pitchFamily="2" charset="-122"/>
              </a:rPr>
              <a:t>The collected data are preprocessed to check for null values and to drop unnecessary columns and to make changes to the dataset if needed.</a:t>
            </a:r>
            <a:endParaRPr lang="en-IN" sz="2000" dirty="0">
              <a:effectLst/>
              <a:latin typeface="Times New Roman" panose="02020603050405020304" pitchFamily="18" charset="0"/>
              <a:ea typeface="MS Mincho" panose="02020609040205080304" pitchFamily="49" charset="-128"/>
            </a:endParaRPr>
          </a:p>
          <a:p>
            <a:pPr lvl="1" algn="just">
              <a:lnSpc>
                <a:spcPct val="115000"/>
              </a:lnSpc>
              <a:spcBef>
                <a:spcPts val="0"/>
              </a:spcBef>
              <a:spcAft>
                <a:spcPts val="600"/>
              </a:spcAft>
              <a:buFont typeface="+mj-lt"/>
              <a:buAutoNum type="arabicPeriod"/>
            </a:pPr>
            <a:r>
              <a:rPr lang="en-US" i="1" dirty="0">
                <a:solidFill>
                  <a:srgbClr val="000000"/>
                </a:solidFill>
                <a:effectLst/>
                <a:latin typeface="Times New Roman" panose="02020603050405020304" pitchFamily="18" charset="0"/>
                <a:ea typeface="SimSun" panose="02010600030101010101" pitchFamily="2" charset="-122"/>
              </a:rPr>
              <a:t>Disease Prediction Using Random Forest.</a:t>
            </a:r>
          </a:p>
          <a:p>
            <a:pPr marL="914400" lvl="2" indent="0" algn="just">
              <a:lnSpc>
                <a:spcPct val="115000"/>
              </a:lnSpc>
              <a:spcBef>
                <a:spcPts val="0"/>
              </a:spcBef>
              <a:spcAft>
                <a:spcPts val="600"/>
              </a:spcAft>
              <a:buNone/>
            </a:pPr>
            <a:r>
              <a:rPr lang="en-US" sz="2000" dirty="0">
                <a:solidFill>
                  <a:srgbClr val="000000"/>
                </a:solidFill>
                <a:effectLst/>
                <a:latin typeface="Times New Roman" panose="02020603050405020304" pitchFamily="18" charset="0"/>
                <a:ea typeface="SimSun" panose="02010600030101010101" pitchFamily="2" charset="-122"/>
              </a:rPr>
              <a:t>The processed train dataset is split into test and train data. The split data (symptoms and diseases) is then fitted onto the Random Forest Model to train. Later the model is tested on the test dataset.</a:t>
            </a:r>
            <a:endParaRPr lang="en-IN" sz="2000" dirty="0">
              <a:effectLst/>
              <a:latin typeface="Times New Roman" panose="02020603050405020304" pitchFamily="18" charset="0"/>
              <a:ea typeface="MS Mincho" panose="02020609040205080304" pitchFamily="49" charset="-128"/>
            </a:endParaRPr>
          </a:p>
          <a:p>
            <a:pPr marL="0" indent="0">
              <a:buNone/>
            </a:pPr>
            <a:endParaRPr lang="en-GB" dirty="0"/>
          </a:p>
        </p:txBody>
      </p:sp>
    </p:spTree>
    <p:extLst>
      <p:ext uri="{BB962C8B-B14F-4D97-AF65-F5344CB8AC3E}">
        <p14:creationId xmlns:p14="http://schemas.microsoft.com/office/powerpoint/2010/main" val="2942782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Methodology/Steps involved </a:t>
            </a:r>
            <a:r>
              <a:rPr lang="en-GB" sz="1800" dirty="0"/>
              <a:t>continued…</a:t>
            </a:r>
          </a:p>
        </p:txBody>
      </p:sp>
      <p:sp>
        <p:nvSpPr>
          <p:cNvPr id="3" name="Content Placeholder 2"/>
          <p:cNvSpPr>
            <a:spLocks noGrp="1"/>
          </p:cNvSpPr>
          <p:nvPr>
            <p:ph idx="1"/>
          </p:nvPr>
        </p:nvSpPr>
        <p:spPr/>
        <p:txBody>
          <a:bodyPr/>
          <a:lstStyle/>
          <a:p>
            <a:pPr marL="800100" marR="0" lvl="1" indent="-342900" algn="just">
              <a:lnSpc>
                <a:spcPct val="115000"/>
              </a:lnSpc>
              <a:spcBef>
                <a:spcPts val="0"/>
              </a:spcBef>
              <a:spcAft>
                <a:spcPts val="600"/>
              </a:spcAft>
              <a:buFont typeface="+mj-lt"/>
              <a:buAutoNum type="arabicPeriod" startAt="4"/>
            </a:pPr>
            <a:r>
              <a:rPr lang="en-US" i="1" dirty="0">
                <a:solidFill>
                  <a:srgbClr val="000000"/>
                </a:solidFill>
                <a:effectLst/>
                <a:latin typeface="Times New Roman" panose="02020603050405020304" pitchFamily="18" charset="0"/>
                <a:ea typeface="SimSun" panose="02010600030101010101" pitchFamily="2" charset="-122"/>
              </a:rPr>
              <a:t>Speech to Text Using </a:t>
            </a:r>
            <a:r>
              <a:rPr lang="en-US" i="1" dirty="0" err="1">
                <a:solidFill>
                  <a:srgbClr val="000000"/>
                </a:solidFill>
                <a:effectLst/>
                <a:latin typeface="Times New Roman" panose="02020603050405020304" pitchFamily="18" charset="0"/>
                <a:ea typeface="SimSun" panose="02010600030101010101" pitchFamily="2" charset="-122"/>
              </a:rPr>
              <a:t>SpeechRecognition</a:t>
            </a:r>
            <a:r>
              <a:rPr lang="en-US" i="1" dirty="0">
                <a:solidFill>
                  <a:srgbClr val="000000"/>
                </a:solidFill>
                <a:effectLst/>
                <a:latin typeface="Times New Roman" panose="02020603050405020304" pitchFamily="18" charset="0"/>
                <a:ea typeface="SimSun" panose="02010600030101010101" pitchFamily="2" charset="-122"/>
              </a:rPr>
              <a:t>.</a:t>
            </a:r>
          </a:p>
          <a:p>
            <a:pPr marL="857250" lvl="2" indent="0" algn="just">
              <a:lnSpc>
                <a:spcPct val="115000"/>
              </a:lnSpc>
              <a:spcBef>
                <a:spcPts val="0"/>
              </a:spcBef>
              <a:spcAft>
                <a:spcPts val="600"/>
              </a:spcAft>
              <a:buNone/>
            </a:pPr>
            <a:r>
              <a:rPr lang="en-US" sz="2000" dirty="0">
                <a:latin typeface="Times New Roman" panose="02020603050405020304" pitchFamily="18" charset="0"/>
                <a:ea typeface="MS Mincho" panose="02020609040205080304" pitchFamily="49" charset="-128"/>
              </a:rPr>
              <a:t>Using the </a:t>
            </a:r>
            <a:r>
              <a:rPr lang="en-US" sz="2000" dirty="0" err="1">
                <a:latin typeface="Times New Roman" panose="02020603050405020304" pitchFamily="18" charset="0"/>
                <a:ea typeface="MS Mincho" panose="02020609040205080304" pitchFamily="49" charset="-128"/>
              </a:rPr>
              <a:t>SpeechRecognition</a:t>
            </a:r>
            <a:r>
              <a:rPr lang="en-US" sz="2000" dirty="0">
                <a:latin typeface="Times New Roman" panose="02020603050405020304" pitchFamily="18" charset="0"/>
                <a:ea typeface="MS Mincho" panose="02020609040205080304" pitchFamily="49" charset="-128"/>
              </a:rPr>
              <a:t> library we c</a:t>
            </a:r>
            <a:r>
              <a:rPr lang="en-US" sz="2000" dirty="0">
                <a:effectLst/>
                <a:latin typeface="Times New Roman" panose="02020603050405020304" pitchFamily="18" charset="0"/>
                <a:ea typeface="MS Mincho" panose="02020609040205080304" pitchFamily="49" charset="-128"/>
              </a:rPr>
              <a:t>onvert the user’s spoken words into text, which allows the voice assistant to understand what the user is saying. </a:t>
            </a:r>
            <a:endParaRPr lang="en-IN" sz="2000" dirty="0">
              <a:effectLst/>
              <a:latin typeface="Times New Roman" panose="02020603050405020304" pitchFamily="18" charset="0"/>
              <a:ea typeface="MS Mincho" panose="02020609040205080304" pitchFamily="49" charset="-128"/>
            </a:endParaRPr>
          </a:p>
          <a:p>
            <a:pPr marL="742950" marR="0" lvl="1" indent="-285750" algn="just">
              <a:lnSpc>
                <a:spcPct val="115000"/>
              </a:lnSpc>
              <a:spcBef>
                <a:spcPts val="0"/>
              </a:spcBef>
              <a:spcAft>
                <a:spcPts val="600"/>
              </a:spcAft>
              <a:buFont typeface="+mj-lt"/>
              <a:buAutoNum type="arabicPeriod" startAt="4"/>
            </a:pPr>
            <a:r>
              <a:rPr lang="en-US" i="1" dirty="0">
                <a:solidFill>
                  <a:srgbClr val="000000"/>
                </a:solidFill>
                <a:effectLst/>
                <a:latin typeface="Times New Roman" panose="02020603050405020304" pitchFamily="18" charset="0"/>
                <a:ea typeface="SimSun" panose="02010600030101010101" pitchFamily="2" charset="-122"/>
              </a:rPr>
              <a:t>Text to Speech Using Pyttsx3.</a:t>
            </a:r>
          </a:p>
          <a:p>
            <a:pPr marL="857250" lvl="2" indent="0" algn="just">
              <a:lnSpc>
                <a:spcPct val="115000"/>
              </a:lnSpc>
              <a:spcBef>
                <a:spcPts val="0"/>
              </a:spcBef>
              <a:spcAft>
                <a:spcPts val="600"/>
              </a:spcAft>
              <a:buNone/>
            </a:pPr>
            <a:r>
              <a:rPr lang="en-US" sz="2000" dirty="0">
                <a:solidFill>
                  <a:srgbClr val="000000"/>
                </a:solidFill>
                <a:effectLst/>
                <a:latin typeface="Times New Roman" panose="02020603050405020304" pitchFamily="18" charset="0"/>
                <a:ea typeface="SimSun" panose="02010600030101010101" pitchFamily="2" charset="-122"/>
              </a:rPr>
              <a:t>Pyttsx3 is a Python library, used for text-to-speech conversion. When integrated into the voice assistant it can be used to provide spoken responses to users about the results of their diagnosis.</a:t>
            </a:r>
            <a:endParaRPr lang="en-IN" sz="2000" dirty="0">
              <a:effectLst/>
              <a:latin typeface="Times New Roman" panose="02020603050405020304" pitchFamily="18" charset="0"/>
              <a:ea typeface="MS Mincho" panose="02020609040205080304" pitchFamily="49" charset="-128"/>
            </a:endParaRPr>
          </a:p>
          <a:p>
            <a:pPr marL="742950" marR="0" lvl="1" indent="-285750" algn="just">
              <a:lnSpc>
                <a:spcPct val="115000"/>
              </a:lnSpc>
              <a:spcBef>
                <a:spcPts val="0"/>
              </a:spcBef>
              <a:spcAft>
                <a:spcPts val="600"/>
              </a:spcAft>
              <a:buFont typeface="+mj-lt"/>
              <a:buAutoNum type="arabicPeriod" startAt="4"/>
            </a:pPr>
            <a:r>
              <a:rPr lang="en-US" i="1" dirty="0">
                <a:solidFill>
                  <a:srgbClr val="000000"/>
                </a:solidFill>
                <a:effectLst/>
                <a:latin typeface="Times New Roman" panose="02020603050405020304" pitchFamily="18" charset="0"/>
                <a:ea typeface="SimSun" panose="02010600030101010101" pitchFamily="2" charset="-122"/>
              </a:rPr>
              <a:t>Information Retrieval Using </a:t>
            </a:r>
            <a:r>
              <a:rPr lang="en-US" i="1" dirty="0" err="1">
                <a:solidFill>
                  <a:srgbClr val="000000"/>
                </a:solidFill>
                <a:effectLst/>
                <a:latin typeface="Times New Roman" panose="02020603050405020304" pitchFamily="18" charset="0"/>
                <a:ea typeface="SimSun" panose="02010600030101010101" pitchFamily="2" charset="-122"/>
              </a:rPr>
              <a:t>OpenAI</a:t>
            </a:r>
            <a:r>
              <a:rPr lang="en-US" i="1" dirty="0">
                <a:solidFill>
                  <a:srgbClr val="000000"/>
                </a:solidFill>
                <a:effectLst/>
                <a:latin typeface="Times New Roman" panose="02020603050405020304" pitchFamily="18" charset="0"/>
                <a:ea typeface="SimSun" panose="02010600030101010101" pitchFamily="2" charset="-122"/>
              </a:rPr>
              <a:t>. </a:t>
            </a:r>
          </a:p>
          <a:p>
            <a:pPr marL="857250" lvl="2" indent="0" algn="just">
              <a:lnSpc>
                <a:spcPct val="115000"/>
              </a:lnSpc>
              <a:spcBef>
                <a:spcPts val="0"/>
              </a:spcBef>
              <a:spcAft>
                <a:spcPts val="600"/>
              </a:spcAft>
              <a:buNone/>
            </a:pPr>
            <a:r>
              <a:rPr lang="en-US" sz="2000" dirty="0">
                <a:solidFill>
                  <a:srgbClr val="000000"/>
                </a:solidFill>
                <a:effectLst/>
                <a:latin typeface="Times New Roman" panose="02020603050405020304" pitchFamily="18" charset="0"/>
                <a:ea typeface="SimSun" panose="02010600030101010101" pitchFamily="2" charset="-122"/>
              </a:rPr>
              <a:t>This </a:t>
            </a:r>
            <a:r>
              <a:rPr lang="en-US" sz="2000" dirty="0" err="1">
                <a:solidFill>
                  <a:srgbClr val="000000"/>
                </a:solidFill>
                <a:effectLst/>
                <a:latin typeface="Times New Roman" panose="02020603050405020304" pitchFamily="18" charset="0"/>
                <a:ea typeface="SimSun" panose="02010600030101010101" pitchFamily="2" charset="-122"/>
              </a:rPr>
              <a:t>OpenAI</a:t>
            </a:r>
            <a:r>
              <a:rPr lang="en-US" sz="2000" dirty="0">
                <a:solidFill>
                  <a:srgbClr val="000000"/>
                </a:solidFill>
                <a:effectLst/>
                <a:latin typeface="Times New Roman" panose="02020603050405020304" pitchFamily="18" charset="0"/>
                <a:ea typeface="SimSun" panose="02010600030101010101" pitchFamily="2" charset="-122"/>
              </a:rPr>
              <a:t> library helps in retrieval of information from the internet on treatment plans, diet charts and so on from the GPT model.</a:t>
            </a:r>
            <a:endParaRPr lang="en-IN" sz="2000" dirty="0">
              <a:effectLst/>
              <a:latin typeface="Times New Roman" panose="02020603050405020304" pitchFamily="18" charset="0"/>
              <a:ea typeface="MS Mincho" panose="02020609040205080304" pitchFamily="49" charset="-128"/>
            </a:endParaRPr>
          </a:p>
          <a:p>
            <a:pPr marL="0" indent="0">
              <a:buNone/>
            </a:pPr>
            <a:endParaRPr lang="en-GB" dirty="0"/>
          </a:p>
        </p:txBody>
      </p:sp>
    </p:spTree>
    <p:extLst>
      <p:ext uri="{BB962C8B-B14F-4D97-AF65-F5344CB8AC3E}">
        <p14:creationId xmlns:p14="http://schemas.microsoft.com/office/powerpoint/2010/main" val="2656819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D103-A12C-802C-9B0B-FEE9BB82B169}"/>
              </a:ext>
            </a:extLst>
          </p:cNvPr>
          <p:cNvSpPr>
            <a:spLocks noGrp="1"/>
          </p:cNvSpPr>
          <p:nvPr>
            <p:ph type="title"/>
          </p:nvPr>
        </p:nvSpPr>
        <p:spPr/>
        <p:txBody>
          <a:bodyPr/>
          <a:lstStyle/>
          <a:p>
            <a:r>
              <a:rPr lang="en-US" dirty="0"/>
              <a:t>Results Achieved </a:t>
            </a:r>
            <a:endParaRPr lang="en-IN" dirty="0"/>
          </a:p>
        </p:txBody>
      </p:sp>
      <p:sp>
        <p:nvSpPr>
          <p:cNvPr id="3" name="Content Placeholder 2">
            <a:extLst>
              <a:ext uri="{FF2B5EF4-FFF2-40B4-BE49-F238E27FC236}">
                <a16:creationId xmlns:a16="http://schemas.microsoft.com/office/drawing/2014/main" id="{39CFADBF-A55B-EC04-BBC0-ACF8F3FB5E1A}"/>
              </a:ext>
            </a:extLst>
          </p:cNvPr>
          <p:cNvSpPr>
            <a:spLocks noGrp="1"/>
          </p:cNvSpPr>
          <p:nvPr>
            <p:ph idx="1"/>
          </p:nvPr>
        </p:nvSpPr>
        <p:spPr/>
        <p:txBody>
          <a:bodyPr>
            <a:normAutofit/>
          </a:bodyPr>
          <a:lstStyle/>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When tested on the test dataset </a:t>
            </a:r>
            <a:r>
              <a:rPr lang="en-US" sz="2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an</a:t>
            </a: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accuracy of 92.68% was achieved, </a:t>
            </a:r>
            <a:r>
              <a:rPr lang="en-US" sz="2000" dirty="0">
                <a:solidFill>
                  <a:srgbClr val="000000"/>
                </a:solidFill>
                <a:effectLst/>
                <a:latin typeface="Times New Roman" panose="02020603050405020304" pitchFamily="18" charset="0"/>
                <a:ea typeface="SimSun" panose="02010600030101010101" pitchFamily="2" charset="-122"/>
              </a:rPr>
              <a:t>which is a promising result for predicting acute diseases.</a:t>
            </a:r>
            <a:endPar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We were able to achieve desired outcomes on the system’s speech-to-text and Text-to-speech conversion, which benefitted in easier communications.</a:t>
            </a:r>
          </a:p>
          <a:p>
            <a:pPr>
              <a:lnSpc>
                <a:spcPct val="150000"/>
              </a:lnSpc>
            </a:pPr>
            <a:r>
              <a:rPr lang="en-IN" sz="2000" dirty="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information retrieved using the </a:t>
            </a:r>
            <a:r>
              <a:rPr lang="en-US" sz="2000" dirty="0" err="1">
                <a:latin typeface="Times New Roman" panose="02020603050405020304" pitchFamily="18" charset="0"/>
                <a:cs typeface="Times New Roman" panose="02020603050405020304" pitchFamily="18" charset="0"/>
              </a:rPr>
              <a:t>OpenAI</a:t>
            </a:r>
            <a:r>
              <a:rPr lang="en-US" sz="2000" dirty="0">
                <a:latin typeface="Times New Roman" panose="02020603050405020304" pitchFamily="18" charset="0"/>
                <a:cs typeface="Times New Roman" panose="02020603050405020304" pitchFamily="18" charset="0"/>
              </a:rPr>
              <a:t> library was a success and provided necessary treatment and diet plan.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8320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D103-A12C-802C-9B0B-FEE9BB82B169}"/>
              </a:ext>
            </a:extLst>
          </p:cNvPr>
          <p:cNvSpPr>
            <a:spLocks noGrp="1"/>
          </p:cNvSpPr>
          <p:nvPr>
            <p:ph type="title"/>
          </p:nvPr>
        </p:nvSpPr>
        <p:spPr/>
        <p:txBody>
          <a:bodyPr/>
          <a:lstStyle/>
          <a:p>
            <a:r>
              <a:rPr lang="en-US" dirty="0"/>
              <a:t>Results Achieved </a:t>
            </a:r>
            <a:endParaRPr lang="en-IN" dirty="0"/>
          </a:p>
        </p:txBody>
      </p:sp>
      <p:sp>
        <p:nvSpPr>
          <p:cNvPr id="5" name="Content Placeholder 4">
            <a:extLst>
              <a:ext uri="{FF2B5EF4-FFF2-40B4-BE49-F238E27FC236}">
                <a16:creationId xmlns:a16="http://schemas.microsoft.com/office/drawing/2014/main" id="{FD3CC90B-3FAA-5823-DD28-7A58F5E77D8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Prompt: “Hello doctor”</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86234C1-1DFF-4AAC-E6C2-8D2D01D9527E}"/>
              </a:ext>
            </a:extLst>
          </p:cNvPr>
          <p:cNvPicPr>
            <a:picLocks noChangeAspect="1"/>
          </p:cNvPicPr>
          <p:nvPr/>
        </p:nvPicPr>
        <p:blipFill rotWithShape="1">
          <a:blip r:embed="rId2">
            <a:extLst>
              <a:ext uri="{28A0092B-C50C-407E-A947-70E740481C1C}">
                <a14:useLocalDpi xmlns:a14="http://schemas.microsoft.com/office/drawing/2010/main" val="0"/>
              </a:ext>
            </a:extLst>
          </a:blip>
          <a:srcRect l="12500" t="62692" r="13318" b="25219"/>
          <a:stretch/>
        </p:blipFill>
        <p:spPr>
          <a:xfrm>
            <a:off x="1573823" y="1828799"/>
            <a:ext cx="9044354" cy="1151793"/>
          </a:xfrm>
          <a:prstGeom prst="rect">
            <a:avLst/>
          </a:prstGeom>
          <a:ln>
            <a:solidFill>
              <a:schemeClr val="tx1"/>
            </a:solidFill>
          </a:ln>
        </p:spPr>
      </p:pic>
      <p:pic>
        <p:nvPicPr>
          <p:cNvPr id="11" name="Picture 10">
            <a:extLst>
              <a:ext uri="{FF2B5EF4-FFF2-40B4-BE49-F238E27FC236}">
                <a16:creationId xmlns:a16="http://schemas.microsoft.com/office/drawing/2014/main" id="{79983DA3-820D-7335-4E96-BA191E2EBECC}"/>
              </a:ext>
            </a:extLst>
          </p:cNvPr>
          <p:cNvPicPr>
            <a:picLocks noChangeAspect="1"/>
          </p:cNvPicPr>
          <p:nvPr/>
        </p:nvPicPr>
        <p:blipFill rotWithShape="1">
          <a:blip r:embed="rId3">
            <a:extLst>
              <a:ext uri="{28A0092B-C50C-407E-A947-70E740481C1C}">
                <a14:useLocalDpi xmlns:a14="http://schemas.microsoft.com/office/drawing/2010/main" val="0"/>
              </a:ext>
            </a:extLst>
          </a:blip>
          <a:srcRect l="12500" t="68462" r="13318" b="18589"/>
          <a:stretch/>
        </p:blipFill>
        <p:spPr>
          <a:xfrm>
            <a:off x="1573822" y="3650271"/>
            <a:ext cx="9044355" cy="1414098"/>
          </a:xfrm>
          <a:prstGeom prst="rect">
            <a:avLst/>
          </a:prstGeom>
          <a:ln>
            <a:solidFill>
              <a:schemeClr val="tx1"/>
            </a:solidFill>
          </a:ln>
        </p:spPr>
      </p:pic>
    </p:spTree>
    <p:extLst>
      <p:ext uri="{BB962C8B-B14F-4D97-AF65-F5344CB8AC3E}">
        <p14:creationId xmlns:p14="http://schemas.microsoft.com/office/powerpoint/2010/main" val="3902263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D103-A12C-802C-9B0B-FEE9BB82B169}"/>
              </a:ext>
            </a:extLst>
          </p:cNvPr>
          <p:cNvSpPr>
            <a:spLocks noGrp="1"/>
          </p:cNvSpPr>
          <p:nvPr>
            <p:ph type="title"/>
          </p:nvPr>
        </p:nvSpPr>
        <p:spPr/>
        <p:txBody>
          <a:bodyPr/>
          <a:lstStyle/>
          <a:p>
            <a:r>
              <a:rPr lang="en-US" dirty="0"/>
              <a:t>Results Achieved </a:t>
            </a:r>
            <a:endParaRPr lang="en-IN" dirty="0"/>
          </a:p>
        </p:txBody>
      </p:sp>
      <p:sp>
        <p:nvSpPr>
          <p:cNvPr id="5" name="Content Placeholder 4">
            <a:extLst>
              <a:ext uri="{FF2B5EF4-FFF2-40B4-BE49-F238E27FC236}">
                <a16:creationId xmlns:a16="http://schemas.microsoft.com/office/drawing/2014/main" id="{FD3CC90B-3FAA-5823-DD28-7A58F5E77D8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Prompt: “Predict my symptoms/ predict disease/ symptoms/ predict symptoms”</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D5EF2D9-0C81-B68D-19F4-F563C74C41FC}"/>
              </a:ext>
            </a:extLst>
          </p:cNvPr>
          <p:cNvPicPr>
            <a:picLocks noChangeAspect="1"/>
          </p:cNvPicPr>
          <p:nvPr/>
        </p:nvPicPr>
        <p:blipFill rotWithShape="1">
          <a:blip r:embed="rId2">
            <a:extLst>
              <a:ext uri="{28A0092B-C50C-407E-A947-70E740481C1C}">
                <a14:useLocalDpi xmlns:a14="http://schemas.microsoft.com/office/drawing/2010/main" val="0"/>
              </a:ext>
            </a:extLst>
          </a:blip>
          <a:srcRect l="13846" t="62564" r="14399" b="16667"/>
          <a:stretch/>
        </p:blipFill>
        <p:spPr>
          <a:xfrm>
            <a:off x="1380390" y="2092569"/>
            <a:ext cx="8748347" cy="2848707"/>
          </a:xfrm>
          <a:prstGeom prst="rect">
            <a:avLst/>
          </a:prstGeom>
          <a:ln w="12700">
            <a:solidFill>
              <a:schemeClr val="tx1"/>
            </a:solidFill>
          </a:ln>
        </p:spPr>
      </p:pic>
    </p:spTree>
    <p:extLst>
      <p:ext uri="{BB962C8B-B14F-4D97-AF65-F5344CB8AC3E}">
        <p14:creationId xmlns:p14="http://schemas.microsoft.com/office/powerpoint/2010/main" val="3320554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D103-A12C-802C-9B0B-FEE9BB82B169}"/>
              </a:ext>
            </a:extLst>
          </p:cNvPr>
          <p:cNvSpPr>
            <a:spLocks noGrp="1"/>
          </p:cNvSpPr>
          <p:nvPr>
            <p:ph type="title"/>
          </p:nvPr>
        </p:nvSpPr>
        <p:spPr/>
        <p:txBody>
          <a:bodyPr/>
          <a:lstStyle/>
          <a:p>
            <a:r>
              <a:rPr lang="en-US" dirty="0"/>
              <a:t>Results Achieved </a:t>
            </a:r>
            <a:endParaRPr lang="en-IN" dirty="0"/>
          </a:p>
        </p:txBody>
      </p:sp>
      <p:pic>
        <p:nvPicPr>
          <p:cNvPr id="4" name="Content Placeholder 3">
            <a:extLst>
              <a:ext uri="{FF2B5EF4-FFF2-40B4-BE49-F238E27FC236}">
                <a16:creationId xmlns:a16="http://schemas.microsoft.com/office/drawing/2014/main" id="{4C93EA2C-94B1-AEC4-8608-0421A49895B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2544" t="59645" r="37374" b="23136"/>
          <a:stretch/>
        </p:blipFill>
        <p:spPr>
          <a:xfrm>
            <a:off x="812800" y="2277209"/>
            <a:ext cx="5130800" cy="1899137"/>
          </a:xfrm>
          <a:ln w="12700">
            <a:solidFill>
              <a:schemeClr val="tx1"/>
            </a:solidFill>
          </a:ln>
        </p:spPr>
      </p:pic>
      <p:pic>
        <p:nvPicPr>
          <p:cNvPr id="7" name="Picture 6">
            <a:extLst>
              <a:ext uri="{FF2B5EF4-FFF2-40B4-BE49-F238E27FC236}">
                <a16:creationId xmlns:a16="http://schemas.microsoft.com/office/drawing/2014/main" id="{DA4F97EF-9325-42E4-A2D9-62557881A9C0}"/>
              </a:ext>
            </a:extLst>
          </p:cNvPr>
          <p:cNvPicPr>
            <a:picLocks noChangeAspect="1"/>
          </p:cNvPicPr>
          <p:nvPr/>
        </p:nvPicPr>
        <p:blipFill rotWithShape="1">
          <a:blip r:embed="rId3">
            <a:extLst>
              <a:ext uri="{28A0092B-C50C-407E-A947-70E740481C1C}">
                <a14:useLocalDpi xmlns:a14="http://schemas.microsoft.com/office/drawing/2010/main" val="0"/>
              </a:ext>
            </a:extLst>
          </a:blip>
          <a:srcRect l="13918" t="40227" r="41226" b="22046"/>
          <a:stretch/>
        </p:blipFill>
        <p:spPr>
          <a:xfrm>
            <a:off x="6096000" y="1248508"/>
            <a:ext cx="5468816" cy="3657600"/>
          </a:xfrm>
          <a:prstGeom prst="rect">
            <a:avLst/>
          </a:prstGeom>
          <a:ln w="12700">
            <a:solidFill>
              <a:schemeClr val="tx1"/>
            </a:solidFill>
          </a:ln>
        </p:spPr>
      </p:pic>
      <p:sp>
        <p:nvSpPr>
          <p:cNvPr id="8" name="TextBox 7">
            <a:extLst>
              <a:ext uri="{FF2B5EF4-FFF2-40B4-BE49-F238E27FC236}">
                <a16:creationId xmlns:a16="http://schemas.microsoft.com/office/drawing/2014/main" id="{355AD21D-1AEC-6327-AF51-3891D6C3F35B}"/>
              </a:ext>
            </a:extLst>
          </p:cNvPr>
          <p:cNvSpPr txBox="1"/>
          <p:nvPr/>
        </p:nvSpPr>
        <p:spPr>
          <a:xfrm>
            <a:off x="812800" y="1165661"/>
            <a:ext cx="4079631" cy="707886"/>
          </a:xfrm>
          <a:prstGeom prst="rect">
            <a:avLst/>
          </a:prstGeom>
          <a:noFill/>
        </p:spPr>
        <p:txBody>
          <a:bodyPr wrap="square" rtlCol="0">
            <a:spAutoFit/>
          </a:bodyPr>
          <a:lstStyle/>
          <a:p>
            <a:r>
              <a:rPr lang="en-US" sz="2000" b="1" i="1" dirty="0">
                <a:latin typeface="Times New Roman" panose="02020603050405020304" pitchFamily="18" charset="0"/>
                <a:cs typeface="Times New Roman" panose="02020603050405020304" pitchFamily="18" charset="0"/>
              </a:rPr>
              <a:t>Recommendation of treatments for the predicted disease.</a:t>
            </a:r>
            <a:endParaRPr lang="en-IN" sz="2000" b="1" i="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2995E82-DA53-D994-AA87-5630C5736F06}"/>
              </a:ext>
            </a:extLst>
          </p:cNvPr>
          <p:cNvSpPr txBox="1"/>
          <p:nvPr/>
        </p:nvSpPr>
        <p:spPr>
          <a:xfrm>
            <a:off x="7104183" y="5131014"/>
            <a:ext cx="4739055" cy="707886"/>
          </a:xfrm>
          <a:prstGeom prst="rect">
            <a:avLst/>
          </a:prstGeom>
          <a:noFill/>
        </p:spPr>
        <p:txBody>
          <a:bodyPr wrap="square" rtlCol="0">
            <a:spAutoFit/>
          </a:bodyPr>
          <a:lstStyle/>
          <a:p>
            <a:pPr algn="r"/>
            <a:r>
              <a:rPr lang="en-US" sz="2000" b="1" i="1" dirty="0">
                <a:latin typeface="Times New Roman" panose="02020603050405020304" pitchFamily="18" charset="0"/>
                <a:cs typeface="Times New Roman" panose="02020603050405020304" pitchFamily="18" charset="0"/>
              </a:rPr>
              <a:t>Diet chart recommendation for the predicted disease.</a:t>
            </a:r>
            <a:endParaRPr lang="en-IN" sz="20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5769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D103-A12C-802C-9B0B-FEE9BB82B169}"/>
              </a:ext>
            </a:extLst>
          </p:cNvPr>
          <p:cNvSpPr>
            <a:spLocks noGrp="1"/>
          </p:cNvSpPr>
          <p:nvPr>
            <p:ph type="title"/>
          </p:nvPr>
        </p:nvSpPr>
        <p:spPr/>
        <p:txBody>
          <a:bodyPr/>
          <a:lstStyle/>
          <a:p>
            <a:r>
              <a:rPr lang="en-US" dirty="0"/>
              <a:t>Results Achieved </a:t>
            </a:r>
            <a:endParaRPr lang="en-IN" dirty="0"/>
          </a:p>
        </p:txBody>
      </p:sp>
      <p:sp>
        <p:nvSpPr>
          <p:cNvPr id="5" name="Content Placeholder 4">
            <a:extLst>
              <a:ext uri="{FF2B5EF4-FFF2-40B4-BE49-F238E27FC236}">
                <a16:creationId xmlns:a16="http://schemas.microsoft.com/office/drawing/2014/main" id="{FD3CC90B-3FAA-5823-DD28-7A58F5E77D8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Prompt: “Prepare a diet chart/ diet chart/ create a diet chart”</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466FC37-1F85-AE70-10C6-C26FEDBB2E38}"/>
              </a:ext>
            </a:extLst>
          </p:cNvPr>
          <p:cNvPicPr>
            <a:picLocks noChangeAspect="1"/>
          </p:cNvPicPr>
          <p:nvPr/>
        </p:nvPicPr>
        <p:blipFill rotWithShape="1">
          <a:blip r:embed="rId2">
            <a:extLst>
              <a:ext uri="{28A0092B-C50C-407E-A947-70E740481C1C}">
                <a14:useLocalDpi xmlns:a14="http://schemas.microsoft.com/office/drawing/2010/main" val="0"/>
              </a:ext>
            </a:extLst>
          </a:blip>
          <a:srcRect l="13670" t="35287" r="32388" b="25995"/>
          <a:stretch/>
        </p:blipFill>
        <p:spPr>
          <a:xfrm>
            <a:off x="812800" y="1926979"/>
            <a:ext cx="6576647" cy="3385039"/>
          </a:xfrm>
          <a:prstGeom prst="rect">
            <a:avLst/>
          </a:prstGeom>
          <a:ln>
            <a:solidFill>
              <a:schemeClr val="tx1"/>
            </a:solidFill>
          </a:ln>
        </p:spPr>
      </p:pic>
      <p:pic>
        <p:nvPicPr>
          <p:cNvPr id="10" name="Picture 9">
            <a:extLst>
              <a:ext uri="{FF2B5EF4-FFF2-40B4-BE49-F238E27FC236}">
                <a16:creationId xmlns:a16="http://schemas.microsoft.com/office/drawing/2014/main" id="{29F6D166-1C80-6500-D6F3-033422642EB0}"/>
              </a:ext>
            </a:extLst>
          </p:cNvPr>
          <p:cNvPicPr>
            <a:picLocks noChangeAspect="1"/>
          </p:cNvPicPr>
          <p:nvPr/>
        </p:nvPicPr>
        <p:blipFill rotWithShape="1">
          <a:blip r:embed="rId3">
            <a:extLst>
              <a:ext uri="{28A0092B-C50C-407E-A947-70E740481C1C}">
                <a14:useLocalDpi xmlns:a14="http://schemas.microsoft.com/office/drawing/2010/main" val="0"/>
              </a:ext>
            </a:extLst>
          </a:blip>
          <a:srcRect l="18750" t="35128" r="47068" b="26154"/>
          <a:stretch/>
        </p:blipFill>
        <p:spPr>
          <a:xfrm>
            <a:off x="7649307" y="1926979"/>
            <a:ext cx="4167554" cy="3385039"/>
          </a:xfrm>
          <a:prstGeom prst="rect">
            <a:avLst/>
          </a:prstGeom>
          <a:ln>
            <a:solidFill>
              <a:schemeClr val="tx1"/>
            </a:solidFill>
          </a:ln>
        </p:spPr>
      </p:pic>
    </p:spTree>
    <p:extLst>
      <p:ext uri="{BB962C8B-B14F-4D97-AF65-F5344CB8AC3E}">
        <p14:creationId xmlns:p14="http://schemas.microsoft.com/office/powerpoint/2010/main" val="1717158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D103-A12C-802C-9B0B-FEE9BB82B169}"/>
              </a:ext>
            </a:extLst>
          </p:cNvPr>
          <p:cNvSpPr>
            <a:spLocks noGrp="1"/>
          </p:cNvSpPr>
          <p:nvPr>
            <p:ph type="title"/>
          </p:nvPr>
        </p:nvSpPr>
        <p:spPr/>
        <p:txBody>
          <a:bodyPr/>
          <a:lstStyle/>
          <a:p>
            <a:r>
              <a:rPr lang="en-US" dirty="0"/>
              <a:t>Results Achieved </a:t>
            </a:r>
            <a:endParaRPr lang="en-IN" dirty="0"/>
          </a:p>
        </p:txBody>
      </p:sp>
      <p:sp>
        <p:nvSpPr>
          <p:cNvPr id="5" name="Content Placeholder 4">
            <a:extLst>
              <a:ext uri="{FF2B5EF4-FFF2-40B4-BE49-F238E27FC236}">
                <a16:creationId xmlns:a16="http://schemas.microsoft.com/office/drawing/2014/main" id="{FD3CC90B-3FAA-5823-DD28-7A58F5E77D89}"/>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Prompt: “what are the treatments/ how can I cure this/ treatments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607B04-E764-2E76-76DC-A46B11B3560F}"/>
              </a:ext>
            </a:extLst>
          </p:cNvPr>
          <p:cNvPicPr>
            <a:picLocks noChangeAspect="1"/>
          </p:cNvPicPr>
          <p:nvPr/>
        </p:nvPicPr>
        <p:blipFill rotWithShape="1">
          <a:blip r:embed="rId2">
            <a:extLst>
              <a:ext uri="{28A0092B-C50C-407E-A947-70E740481C1C}">
                <a14:useLocalDpi xmlns:a14="http://schemas.microsoft.com/office/drawing/2010/main" val="0"/>
              </a:ext>
            </a:extLst>
          </a:blip>
          <a:srcRect l="17164" t="86410" r="29110" b="4005"/>
          <a:stretch/>
        </p:blipFill>
        <p:spPr>
          <a:xfrm>
            <a:off x="4390047" y="4555469"/>
            <a:ext cx="6550270" cy="1240333"/>
          </a:xfrm>
          <a:prstGeom prst="rect">
            <a:avLst/>
          </a:prstGeom>
          <a:ln>
            <a:solidFill>
              <a:schemeClr val="tx1"/>
            </a:solidFill>
          </a:ln>
        </p:spPr>
      </p:pic>
      <p:sp>
        <p:nvSpPr>
          <p:cNvPr id="6" name="TextBox 5">
            <a:extLst>
              <a:ext uri="{FF2B5EF4-FFF2-40B4-BE49-F238E27FC236}">
                <a16:creationId xmlns:a16="http://schemas.microsoft.com/office/drawing/2014/main" id="{202202AC-8F04-3154-C6D6-0B0DC577B9C6}"/>
              </a:ext>
            </a:extLst>
          </p:cNvPr>
          <p:cNvSpPr txBox="1"/>
          <p:nvPr/>
        </p:nvSpPr>
        <p:spPr>
          <a:xfrm>
            <a:off x="812799" y="4055218"/>
            <a:ext cx="4418135"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Prompt: “stop/ exit/ bye”</a:t>
            </a:r>
          </a:p>
        </p:txBody>
      </p:sp>
      <p:pic>
        <p:nvPicPr>
          <p:cNvPr id="11" name="Picture 10">
            <a:extLst>
              <a:ext uri="{FF2B5EF4-FFF2-40B4-BE49-F238E27FC236}">
                <a16:creationId xmlns:a16="http://schemas.microsoft.com/office/drawing/2014/main" id="{F48AA5B2-B361-3E4E-49B8-DBCD233FDD71}"/>
              </a:ext>
            </a:extLst>
          </p:cNvPr>
          <p:cNvPicPr>
            <a:picLocks noChangeAspect="1"/>
          </p:cNvPicPr>
          <p:nvPr/>
        </p:nvPicPr>
        <p:blipFill rotWithShape="1">
          <a:blip r:embed="rId3">
            <a:extLst>
              <a:ext uri="{28A0092B-C50C-407E-A947-70E740481C1C}">
                <a14:useLocalDpi xmlns:a14="http://schemas.microsoft.com/office/drawing/2010/main" val="0"/>
              </a:ext>
            </a:extLst>
          </a:blip>
          <a:srcRect l="12332" t="84359" r="44327" b="11111"/>
          <a:stretch/>
        </p:blipFill>
        <p:spPr>
          <a:xfrm>
            <a:off x="4390047" y="1552897"/>
            <a:ext cx="6550270" cy="749633"/>
          </a:xfrm>
          <a:prstGeom prst="rect">
            <a:avLst/>
          </a:prstGeom>
          <a:ln>
            <a:solidFill>
              <a:schemeClr val="tx1"/>
            </a:solidFill>
          </a:ln>
        </p:spPr>
      </p:pic>
      <p:sp>
        <p:nvSpPr>
          <p:cNvPr id="12" name="TextBox 11">
            <a:extLst>
              <a:ext uri="{FF2B5EF4-FFF2-40B4-BE49-F238E27FC236}">
                <a16:creationId xmlns:a16="http://schemas.microsoft.com/office/drawing/2014/main" id="{F3EA0D24-EE8B-2B14-92F3-1FE9A7660C4C}"/>
              </a:ext>
            </a:extLst>
          </p:cNvPr>
          <p:cNvSpPr txBox="1"/>
          <p:nvPr/>
        </p:nvSpPr>
        <p:spPr>
          <a:xfrm>
            <a:off x="812799" y="2539809"/>
            <a:ext cx="4418135"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Prompt: “ ”</a:t>
            </a:r>
          </a:p>
        </p:txBody>
      </p:sp>
      <p:pic>
        <p:nvPicPr>
          <p:cNvPr id="16" name="Picture 15">
            <a:extLst>
              <a:ext uri="{FF2B5EF4-FFF2-40B4-BE49-F238E27FC236}">
                <a16:creationId xmlns:a16="http://schemas.microsoft.com/office/drawing/2014/main" id="{D02F9AB2-CDE0-311B-53E8-3FE55DA3C92D}"/>
              </a:ext>
            </a:extLst>
          </p:cNvPr>
          <p:cNvPicPr>
            <a:picLocks noChangeAspect="1"/>
          </p:cNvPicPr>
          <p:nvPr/>
        </p:nvPicPr>
        <p:blipFill rotWithShape="1">
          <a:blip r:embed="rId4">
            <a:extLst>
              <a:ext uri="{28A0092B-C50C-407E-A947-70E740481C1C}">
                <a14:useLocalDpi xmlns:a14="http://schemas.microsoft.com/office/drawing/2010/main" val="0"/>
              </a:ext>
            </a:extLst>
          </a:blip>
          <a:srcRect l="18916" t="74102" r="27358" b="16667"/>
          <a:stretch/>
        </p:blipFill>
        <p:spPr>
          <a:xfrm>
            <a:off x="4390047" y="2808833"/>
            <a:ext cx="6550270" cy="1240333"/>
          </a:xfrm>
          <a:prstGeom prst="rect">
            <a:avLst/>
          </a:prstGeom>
          <a:ln>
            <a:solidFill>
              <a:schemeClr val="tx1"/>
            </a:solidFill>
          </a:ln>
        </p:spPr>
      </p:pic>
    </p:spTree>
    <p:extLst>
      <p:ext uri="{BB962C8B-B14F-4D97-AF65-F5344CB8AC3E}">
        <p14:creationId xmlns:p14="http://schemas.microsoft.com/office/powerpoint/2010/main" val="26310698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D7C8F-91A4-49D6-C728-7F8FFBF6CDB4}"/>
              </a:ext>
            </a:extLst>
          </p:cNvPr>
          <p:cNvSpPr>
            <a:spLocks noGrp="1"/>
          </p:cNvSpPr>
          <p:nvPr>
            <p:ph type="title"/>
          </p:nvPr>
        </p:nvSpPr>
        <p:spPr/>
        <p:txBody>
          <a:bodyPr/>
          <a:lstStyle/>
          <a:p>
            <a:r>
              <a:rPr lang="en-US" dirty="0"/>
              <a:t>Advantage of the Proposed System</a:t>
            </a:r>
            <a:endParaRPr lang="en-IN" dirty="0"/>
          </a:p>
        </p:txBody>
      </p:sp>
      <p:sp>
        <p:nvSpPr>
          <p:cNvPr id="3" name="Content Placeholder 2">
            <a:extLst>
              <a:ext uri="{FF2B5EF4-FFF2-40B4-BE49-F238E27FC236}">
                <a16:creationId xmlns:a16="http://schemas.microsoft.com/office/drawing/2014/main" id="{1E2E1A6E-8D29-704A-2485-6ED8308C98EA}"/>
              </a:ext>
            </a:extLst>
          </p:cNvPr>
          <p:cNvSpPr>
            <a:spLocks noGrp="1"/>
          </p:cNvSpPr>
          <p:nvPr>
            <p:ph idx="1"/>
          </p:nvPr>
        </p:nvSpPr>
        <p:spPr>
          <a:xfrm>
            <a:off x="812800" y="1143001"/>
            <a:ext cx="10668000" cy="4167553"/>
          </a:xfrm>
        </p:spPr>
        <p:txBody>
          <a:bodyPr>
            <a:normAutofit/>
          </a:bodyPr>
          <a:lstStyle/>
          <a:p>
            <a:pPr algn="l">
              <a:buFont typeface="+mj-lt"/>
              <a:buAutoNum type="arabicPeriod"/>
            </a:pPr>
            <a:endParaRPr lang="en-US" sz="20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Unlike Siri, Alexa, Google this provides accurate diagnosis based on the patient's symptoms as it is trained.</a:t>
            </a:r>
          </a:p>
          <a:p>
            <a:pPr algn="l">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Can help healthcare professionals save time by analyzing the patient's data quickly and efficiently.</a:t>
            </a:r>
          </a:p>
          <a:p>
            <a:pPr algn="l">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Provides necessary information on treatments and diet plans in accordance to predicted disease.</a:t>
            </a:r>
          </a:p>
          <a:p>
            <a:pPr algn="l">
              <a:lnSpc>
                <a:spcPct val="150000"/>
              </a:lnSpc>
              <a:buFont typeface="+mj-lt"/>
              <a:buAutoNum type="arabicPeriod"/>
            </a:pPr>
            <a:r>
              <a:rPr lang="en-US" sz="2000" b="0" i="0" dirty="0">
                <a:effectLst/>
                <a:latin typeface="Times New Roman" panose="02020603050405020304" pitchFamily="18" charset="0"/>
                <a:cs typeface="Times New Roman" panose="02020603050405020304" pitchFamily="18" charset="0"/>
              </a:rPr>
              <a:t>Can be used in remote areas where healthcare facilities are scarce, providing access to medical diagnosis and treatment information.</a:t>
            </a:r>
          </a:p>
        </p:txBody>
      </p:sp>
    </p:spTree>
    <p:extLst>
      <p:ext uri="{BB962C8B-B14F-4D97-AF65-F5344CB8AC3E}">
        <p14:creationId xmlns:p14="http://schemas.microsoft.com/office/powerpoint/2010/main" val="263530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Team"/>
          <p:cNvSpPr txBox="1">
            <a:spLocks noGrp="1"/>
          </p:cNvSpPr>
          <p:nvPr>
            <p:ph type="title" idx="4294967295"/>
          </p:nvPr>
        </p:nvSpPr>
        <p:spPr>
          <a:xfrm>
            <a:off x="790586" y="310231"/>
            <a:ext cx="7721600" cy="487362"/>
          </a:xfrm>
          <a:prstGeom prst="rect">
            <a:avLst/>
          </a:prstGeom>
        </p:spPr>
        <p:txBody>
          <a:bodyPr/>
          <a:lstStyle/>
          <a:p>
            <a:r>
              <a:rPr dirty="0">
                <a:solidFill>
                  <a:schemeClr val="tx2">
                    <a:lumMod val="75000"/>
                  </a:schemeClr>
                </a:solidFill>
                <a:cs typeface="Times New Roman" panose="02020603050405020304" pitchFamily="18" charset="0"/>
              </a:rPr>
              <a:t>Team</a:t>
            </a:r>
          </a:p>
        </p:txBody>
      </p:sp>
      <p:graphicFrame>
        <p:nvGraphicFramePr>
          <p:cNvPr id="187" name="Table 1"/>
          <p:cNvGraphicFramePr/>
          <p:nvPr>
            <p:extLst>
              <p:ext uri="{D42A27DB-BD31-4B8C-83A1-F6EECF244321}">
                <p14:modId xmlns:p14="http://schemas.microsoft.com/office/powerpoint/2010/main" val="2374780757"/>
              </p:ext>
            </p:extLst>
          </p:nvPr>
        </p:nvGraphicFramePr>
        <p:xfrm>
          <a:off x="825037" y="1624839"/>
          <a:ext cx="10541926" cy="3608321"/>
        </p:xfrm>
        <a:graphic>
          <a:graphicData uri="http://schemas.openxmlformats.org/drawingml/2006/table">
            <a:tbl>
              <a:tblPr firstRow="1" bandCol="1">
                <a:tableStyleId>{2D5ABB26-0587-4C30-8999-92F81FD0307C}</a:tableStyleId>
              </a:tblPr>
              <a:tblGrid>
                <a:gridCol w="949991">
                  <a:extLst>
                    <a:ext uri="{9D8B030D-6E8A-4147-A177-3AD203B41FA5}">
                      <a16:colId xmlns:a16="http://schemas.microsoft.com/office/drawing/2014/main" val="20000"/>
                    </a:ext>
                  </a:extLst>
                </a:gridCol>
                <a:gridCol w="2694210">
                  <a:extLst>
                    <a:ext uri="{9D8B030D-6E8A-4147-A177-3AD203B41FA5}">
                      <a16:colId xmlns:a16="http://schemas.microsoft.com/office/drawing/2014/main" val="20001"/>
                    </a:ext>
                  </a:extLst>
                </a:gridCol>
                <a:gridCol w="2429934">
                  <a:extLst>
                    <a:ext uri="{9D8B030D-6E8A-4147-A177-3AD203B41FA5}">
                      <a16:colId xmlns:a16="http://schemas.microsoft.com/office/drawing/2014/main" val="20002"/>
                    </a:ext>
                  </a:extLst>
                </a:gridCol>
                <a:gridCol w="4467791">
                  <a:extLst>
                    <a:ext uri="{9D8B030D-6E8A-4147-A177-3AD203B41FA5}">
                      <a16:colId xmlns:a16="http://schemas.microsoft.com/office/drawing/2014/main" val="20003"/>
                    </a:ext>
                  </a:extLst>
                </a:gridCol>
              </a:tblGrid>
              <a:tr h="509954">
                <a:tc>
                  <a:txBody>
                    <a:bodyPr/>
                    <a:lstStyle/>
                    <a:p>
                      <a:pPr algn="ctr" defTabSz="914400">
                        <a:tabLst>
                          <a:tab pos="1663700" algn="l"/>
                        </a:tabLst>
                        <a:defRPr sz="1800">
                          <a:solidFill>
                            <a:srgbClr val="000000"/>
                          </a:solidFill>
                        </a:defRPr>
                      </a:pPr>
                      <a:r>
                        <a:rPr sz="1400" b="1" i="0" dirty="0">
                          <a:solidFill>
                            <a:schemeClr val="tx1">
                              <a:lumMod val="85000"/>
                              <a:lumOff val="15000"/>
                            </a:schemeClr>
                          </a:solidFill>
                          <a:sym typeface="Graphik Medium"/>
                        </a:rPr>
                        <a:t>SI NO</a:t>
                      </a:r>
                      <a:endParaRPr sz="1400" b="1" i="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6">
                        <a:lumMod val="60000"/>
                        <a:lumOff val="40000"/>
                      </a:schemeClr>
                    </a:solidFill>
                  </a:tcPr>
                </a:tc>
                <a:tc>
                  <a:txBody>
                    <a:bodyPr/>
                    <a:lstStyle/>
                    <a:p>
                      <a:pPr algn="ctr" defTabSz="914400">
                        <a:tabLst>
                          <a:tab pos="1663700" algn="l"/>
                        </a:tabLst>
                        <a:defRPr sz="1800">
                          <a:solidFill>
                            <a:srgbClr val="000000"/>
                          </a:solidFill>
                        </a:defRPr>
                      </a:pPr>
                      <a:r>
                        <a:rPr lang="en-US" sz="1400" b="1" i="0" dirty="0">
                          <a:solidFill>
                            <a:schemeClr val="tx1">
                              <a:lumMod val="85000"/>
                              <a:lumOff val="15000"/>
                            </a:schemeClr>
                          </a:solidFill>
                          <a:sym typeface="Graphik Medium"/>
                        </a:rPr>
                        <a:t>NAME</a:t>
                      </a:r>
                      <a:endParaRPr sz="1400" b="1" i="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6">
                        <a:lumMod val="60000"/>
                        <a:lumOff val="40000"/>
                      </a:schemeClr>
                    </a:solidFill>
                  </a:tcPr>
                </a:tc>
                <a:tc>
                  <a:txBody>
                    <a:bodyPr/>
                    <a:lstStyle/>
                    <a:p>
                      <a:pPr algn="ctr" defTabSz="914400">
                        <a:tabLst>
                          <a:tab pos="1663700" algn="l"/>
                        </a:tabLst>
                        <a:defRPr sz="1800">
                          <a:solidFill>
                            <a:srgbClr val="000000"/>
                          </a:solidFill>
                        </a:defRPr>
                      </a:pPr>
                      <a:r>
                        <a:rPr sz="1400" b="1" i="0" dirty="0">
                          <a:solidFill>
                            <a:schemeClr val="tx1">
                              <a:lumMod val="85000"/>
                              <a:lumOff val="15000"/>
                            </a:schemeClr>
                          </a:solidFill>
                          <a:sym typeface="Graphik Medium"/>
                        </a:rPr>
                        <a:t>ROLL NO</a:t>
                      </a:r>
                      <a:endParaRPr sz="1400" b="1" i="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6">
                        <a:lumMod val="60000"/>
                        <a:lumOff val="40000"/>
                      </a:schemeClr>
                    </a:solidFill>
                  </a:tcPr>
                </a:tc>
                <a:tc>
                  <a:txBody>
                    <a:bodyPr/>
                    <a:lstStyle/>
                    <a:p>
                      <a:pPr algn="ctr" defTabSz="914400">
                        <a:tabLst>
                          <a:tab pos="1663700" algn="l"/>
                        </a:tabLst>
                        <a:defRPr sz="1800">
                          <a:solidFill>
                            <a:srgbClr val="000000"/>
                          </a:solidFill>
                        </a:defRPr>
                      </a:pPr>
                      <a:r>
                        <a:rPr sz="1400" b="1" i="0" dirty="0">
                          <a:solidFill>
                            <a:schemeClr val="tx1">
                              <a:lumMod val="85000"/>
                              <a:lumOff val="15000"/>
                            </a:schemeClr>
                          </a:solidFill>
                          <a:sym typeface="Graphik Medium"/>
                        </a:rPr>
                        <a:t>Email/Mobile</a:t>
                      </a:r>
                      <a:endParaRPr sz="1400" b="1" i="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r h="760584">
                <a:tc>
                  <a:txBody>
                    <a:bodyPr/>
                    <a:lstStyle/>
                    <a:p>
                      <a:pPr algn="ctr" defTabSz="914400">
                        <a:defRPr sz="1800">
                          <a:solidFill>
                            <a:srgbClr val="000000"/>
                          </a:solidFill>
                        </a:defRPr>
                      </a:pPr>
                      <a:r>
                        <a:rPr sz="1400">
                          <a:solidFill>
                            <a:schemeClr val="tx1">
                              <a:lumMod val="85000"/>
                              <a:lumOff val="15000"/>
                            </a:schemeClr>
                          </a:solidFill>
                          <a:sym typeface="Graphik Medium"/>
                        </a:rPr>
                        <a:t>1</a:t>
                      </a:r>
                      <a:endParaRPr sz="140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dirty="0">
                          <a:solidFill>
                            <a:schemeClr val="tx1">
                              <a:lumMod val="85000"/>
                              <a:lumOff val="15000"/>
                            </a:schemeClr>
                          </a:solidFill>
                          <a:sym typeface="Graphik Medium"/>
                        </a:rPr>
                        <a:t>SHILPA N</a:t>
                      </a:r>
                      <a:endParaRPr sz="140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dirty="0">
                          <a:solidFill>
                            <a:schemeClr val="tx1">
                              <a:lumMod val="85000"/>
                              <a:lumOff val="15000"/>
                            </a:schemeClr>
                          </a:solidFill>
                          <a:sym typeface="Graphik Medium"/>
                        </a:rPr>
                        <a:t>20191CCE0058</a:t>
                      </a:r>
                      <a:endParaRPr sz="140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dirty="0">
                          <a:solidFill>
                            <a:schemeClr val="tx1">
                              <a:lumMod val="85000"/>
                              <a:lumOff val="15000"/>
                            </a:schemeClr>
                          </a:solidFill>
                          <a:sym typeface="Graphik Medium"/>
                          <a:hlinkClick r:id="rId2">
                            <a:extLst>
                              <a:ext uri="{A12FA001-AC4F-418D-AE19-62706E023703}">
                                <ahyp:hlinkClr xmlns:ahyp="http://schemas.microsoft.com/office/drawing/2018/hyperlinkcolor" val="tx"/>
                              </a:ext>
                            </a:extLst>
                          </a:hlinkClick>
                        </a:rPr>
                        <a:t>201910100306@presidencyuniversity.in</a:t>
                      </a:r>
                      <a:r>
                        <a:rPr lang="en-US" sz="1400" dirty="0">
                          <a:solidFill>
                            <a:schemeClr val="tx1">
                              <a:lumMod val="85000"/>
                              <a:lumOff val="15000"/>
                            </a:schemeClr>
                          </a:solidFill>
                          <a:sym typeface="Graphik Medium"/>
                        </a:rPr>
                        <a:t> </a:t>
                      </a:r>
                      <a:r>
                        <a:rPr sz="1400" dirty="0">
                          <a:solidFill>
                            <a:schemeClr val="tx1">
                              <a:lumMod val="85000"/>
                              <a:lumOff val="15000"/>
                            </a:schemeClr>
                          </a:solidFill>
                          <a:sym typeface="Graphik Medium"/>
                        </a:rPr>
                        <a:t>/ 
7892773105</a:t>
                      </a:r>
                      <a:endParaRPr sz="140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1"/>
                  </a:ext>
                </a:extLst>
              </a:tr>
              <a:tr h="816615">
                <a:tc>
                  <a:txBody>
                    <a:bodyPr/>
                    <a:lstStyle/>
                    <a:p>
                      <a:pPr algn="ctr" defTabSz="914400">
                        <a:defRPr sz="1800">
                          <a:solidFill>
                            <a:srgbClr val="000000"/>
                          </a:solidFill>
                        </a:defRPr>
                      </a:pPr>
                      <a:r>
                        <a:rPr sz="1400">
                          <a:solidFill>
                            <a:schemeClr val="tx1">
                              <a:lumMod val="85000"/>
                              <a:lumOff val="15000"/>
                            </a:schemeClr>
                          </a:solidFill>
                          <a:sym typeface="Graphik Medium"/>
                        </a:rPr>
                        <a:t>2</a:t>
                      </a:r>
                      <a:endParaRPr sz="140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dirty="0">
                          <a:solidFill>
                            <a:schemeClr val="tx1">
                              <a:lumMod val="85000"/>
                              <a:lumOff val="15000"/>
                            </a:schemeClr>
                          </a:solidFill>
                          <a:sym typeface="Graphik Medium"/>
                        </a:rPr>
                        <a:t>SMITHA REDDY S</a:t>
                      </a:r>
                      <a:endParaRPr sz="140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a:solidFill>
                            <a:schemeClr val="tx1">
                              <a:lumMod val="85000"/>
                              <a:lumOff val="15000"/>
                            </a:schemeClr>
                          </a:solidFill>
                          <a:sym typeface="Graphik Medium"/>
                        </a:rPr>
                        <a:t>20191CCE0061</a:t>
                      </a:r>
                      <a:endParaRPr sz="140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3200">
                          <a:sym typeface="Graphik Medium"/>
                        </a:defRPr>
                      </a:pPr>
                      <a:r>
                        <a:rPr sz="1400" u="sng" dirty="0">
                          <a:solidFill>
                            <a:schemeClr val="tx1">
                              <a:lumMod val="85000"/>
                              <a:lumOff val="15000"/>
                            </a:schemeClr>
                          </a:solidFill>
                          <a:hlinkClick r:id="rId3">
                            <a:extLst>
                              <a:ext uri="{A12FA001-AC4F-418D-AE19-62706E023703}">
                                <ahyp:hlinkClr xmlns:ahyp="http://schemas.microsoft.com/office/drawing/2018/hyperlinkcolor" val="tx"/>
                              </a:ext>
                            </a:extLst>
                          </a:hlinkClick>
                        </a:rPr>
                        <a:t>201910100730@presidencyuniversity.in</a:t>
                      </a:r>
                      <a:r>
                        <a:rPr sz="1400" dirty="0">
                          <a:solidFill>
                            <a:schemeClr val="tx1">
                              <a:lumMod val="85000"/>
                              <a:lumOff val="15000"/>
                            </a:schemeClr>
                          </a:solidFill>
                        </a:rPr>
                        <a:t>/</a:t>
                      </a:r>
                    </a:p>
                    <a:p>
                      <a:pPr algn="ctr" defTabSz="914400">
                        <a:defRPr sz="3200">
                          <a:sym typeface="Graphik Medium"/>
                        </a:defRPr>
                      </a:pPr>
                      <a:r>
                        <a:rPr sz="1400" dirty="0">
                          <a:solidFill>
                            <a:schemeClr val="tx1">
                              <a:lumMod val="85000"/>
                              <a:lumOff val="15000"/>
                            </a:schemeClr>
                          </a:solidFill>
                        </a:rPr>
                        <a:t>8722053459</a:t>
                      </a:r>
                      <a:endParaRPr sz="140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2"/>
                  </a:ext>
                </a:extLst>
              </a:tr>
              <a:tr h="760584">
                <a:tc>
                  <a:txBody>
                    <a:bodyPr/>
                    <a:lstStyle/>
                    <a:p>
                      <a:pPr algn="ctr" defTabSz="914400">
                        <a:defRPr sz="1800">
                          <a:solidFill>
                            <a:srgbClr val="000000"/>
                          </a:solidFill>
                        </a:defRPr>
                      </a:pPr>
                      <a:r>
                        <a:rPr sz="1400">
                          <a:solidFill>
                            <a:schemeClr val="tx1">
                              <a:lumMod val="85000"/>
                              <a:lumOff val="15000"/>
                            </a:schemeClr>
                          </a:solidFill>
                          <a:sym typeface="Graphik Medium"/>
                        </a:rPr>
                        <a:t>3</a:t>
                      </a:r>
                      <a:endParaRPr sz="140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a:solidFill>
                            <a:schemeClr val="tx1">
                              <a:lumMod val="85000"/>
                              <a:lumOff val="15000"/>
                            </a:schemeClr>
                          </a:solidFill>
                          <a:sym typeface="Graphik Medium"/>
                        </a:rPr>
                        <a:t>SOWHARDH C K</a:t>
                      </a:r>
                      <a:endParaRPr sz="140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a:solidFill>
                            <a:schemeClr val="tx1">
                              <a:lumMod val="85000"/>
                              <a:lumOff val="15000"/>
                            </a:schemeClr>
                          </a:solidFill>
                          <a:sym typeface="Graphik Medium"/>
                        </a:rPr>
                        <a:t>20191CCE0065</a:t>
                      </a:r>
                      <a:endParaRPr sz="140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dirty="0">
                          <a:solidFill>
                            <a:schemeClr val="tx1">
                              <a:lumMod val="85000"/>
                              <a:lumOff val="15000"/>
                            </a:schemeClr>
                          </a:solidFill>
                          <a:sym typeface="Graphik Medium"/>
                          <a:hlinkClick r:id="rId4">
                            <a:extLst>
                              <a:ext uri="{A12FA001-AC4F-418D-AE19-62706E023703}">
                                <ahyp:hlinkClr xmlns:ahyp="http://schemas.microsoft.com/office/drawing/2018/hyperlinkcolor" val="tx"/>
                              </a:ext>
                            </a:extLst>
                          </a:hlinkClick>
                        </a:rPr>
                        <a:t>201910100737@presidencyuniversity.in</a:t>
                      </a:r>
                      <a:r>
                        <a:rPr lang="en-US" sz="1400" dirty="0">
                          <a:solidFill>
                            <a:schemeClr val="tx1">
                              <a:lumMod val="85000"/>
                              <a:lumOff val="15000"/>
                            </a:schemeClr>
                          </a:solidFill>
                          <a:sym typeface="Graphik Medium"/>
                        </a:rPr>
                        <a:t> </a:t>
                      </a:r>
                      <a:r>
                        <a:rPr sz="1400" dirty="0">
                          <a:solidFill>
                            <a:schemeClr val="tx1">
                              <a:lumMod val="85000"/>
                              <a:lumOff val="15000"/>
                            </a:schemeClr>
                          </a:solidFill>
                          <a:sym typeface="Graphik Medium"/>
                        </a:rPr>
                        <a:t>/ 
9108054148</a:t>
                      </a:r>
                      <a:endParaRPr sz="140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3"/>
                  </a:ext>
                </a:extLst>
              </a:tr>
              <a:tr h="760584">
                <a:tc>
                  <a:txBody>
                    <a:bodyPr/>
                    <a:lstStyle/>
                    <a:p>
                      <a:pPr algn="ctr" defTabSz="914400">
                        <a:defRPr sz="1800">
                          <a:solidFill>
                            <a:srgbClr val="000000"/>
                          </a:solidFill>
                        </a:defRPr>
                      </a:pPr>
                      <a:r>
                        <a:rPr sz="1400" dirty="0">
                          <a:solidFill>
                            <a:schemeClr val="tx1">
                              <a:lumMod val="85000"/>
                              <a:lumOff val="15000"/>
                            </a:schemeClr>
                          </a:solidFill>
                          <a:sym typeface="Graphik Medium"/>
                        </a:rPr>
                        <a:t>4</a:t>
                      </a:r>
                      <a:endParaRPr sz="140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dirty="0">
                          <a:solidFill>
                            <a:schemeClr val="tx1">
                              <a:lumMod val="85000"/>
                              <a:lumOff val="15000"/>
                            </a:schemeClr>
                          </a:solidFill>
                          <a:sym typeface="Graphik Medium"/>
                        </a:rPr>
                        <a:t>THANUSHA M</a:t>
                      </a:r>
                      <a:endParaRPr sz="140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a:solidFill>
                            <a:schemeClr val="tx1">
                              <a:lumMod val="85000"/>
                              <a:lumOff val="15000"/>
                            </a:schemeClr>
                          </a:solidFill>
                          <a:sym typeface="Graphik Medium"/>
                        </a:rPr>
                        <a:t>20191CCE0076</a:t>
                      </a:r>
                      <a:endParaRPr sz="140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tc>
                  <a:txBody>
                    <a:bodyPr/>
                    <a:lstStyle/>
                    <a:p>
                      <a:pPr algn="ctr" defTabSz="914400">
                        <a:defRPr sz="1800">
                          <a:solidFill>
                            <a:srgbClr val="000000"/>
                          </a:solidFill>
                        </a:defRPr>
                      </a:pPr>
                      <a:r>
                        <a:rPr sz="1400" dirty="0">
                          <a:solidFill>
                            <a:schemeClr val="tx1">
                              <a:lumMod val="85000"/>
                              <a:lumOff val="15000"/>
                            </a:schemeClr>
                          </a:solidFill>
                          <a:sym typeface="Graphik Medium"/>
                          <a:hlinkClick r:id="rId5">
                            <a:extLst>
                              <a:ext uri="{A12FA001-AC4F-418D-AE19-62706E023703}">
                                <ahyp:hlinkClr xmlns:ahyp="http://schemas.microsoft.com/office/drawing/2018/hyperlinkcolor" val="tx"/>
                              </a:ext>
                            </a:extLst>
                          </a:hlinkClick>
                        </a:rPr>
                        <a:t>201910100204@presidencyuniversity.in</a:t>
                      </a:r>
                      <a:r>
                        <a:rPr lang="en-US" sz="1400" dirty="0">
                          <a:solidFill>
                            <a:schemeClr val="tx1">
                              <a:lumMod val="85000"/>
                              <a:lumOff val="15000"/>
                            </a:schemeClr>
                          </a:solidFill>
                          <a:sym typeface="Graphik Medium"/>
                        </a:rPr>
                        <a:t> </a:t>
                      </a:r>
                      <a:r>
                        <a:rPr sz="1400" dirty="0">
                          <a:solidFill>
                            <a:schemeClr val="tx1">
                              <a:lumMod val="85000"/>
                              <a:lumOff val="15000"/>
                            </a:schemeClr>
                          </a:solidFill>
                          <a:sym typeface="Graphik Medium"/>
                        </a:rPr>
                        <a:t>/
9632398273</a:t>
                      </a:r>
                      <a:endParaRPr sz="1400" dirty="0">
                        <a:solidFill>
                          <a:schemeClr val="tx1">
                            <a:lumMod val="85000"/>
                            <a:lumOff val="15000"/>
                          </a:schemeClr>
                        </a:solidFill>
                        <a:latin typeface="Times New Roman" panose="02020603050405020304" pitchFamily="18" charset="0"/>
                        <a:ea typeface="Verdana" panose="020B0604030504040204" pitchFamily="34" charset="0"/>
                        <a:cs typeface="Times New Roman" panose="02020603050405020304" pitchFamily="18" charset="0"/>
                        <a:sym typeface="Graphik Medium"/>
                      </a:endParaRPr>
                    </a:p>
                  </a:txBody>
                  <a:tcPr marL="25400" marR="25400" marT="25400" marB="25400" anchor="ctr" horzOverflow="overflow">
                    <a:lnL w="12700" cap="flat" cmpd="sng" algn="ctr">
                      <a:solidFill>
                        <a:schemeClr val="accent6">
                          <a:lumMod val="60000"/>
                          <a:lumOff val="40000"/>
                        </a:schemeClr>
                      </a:solidFill>
                      <a:prstDash val="solid"/>
                      <a:round/>
                      <a:headEnd type="none" w="med" len="med"/>
                      <a:tailEnd type="none" w="med" len="med"/>
                    </a:lnL>
                    <a:lnR w="12700" cap="flat" cmpd="sng" algn="ctr">
                      <a:solidFill>
                        <a:schemeClr val="accent6">
                          <a:lumMod val="60000"/>
                          <a:lumOff val="40000"/>
                        </a:schemeClr>
                      </a:solidFill>
                      <a:prstDash val="solid"/>
                      <a:round/>
                      <a:headEnd type="none" w="med" len="med"/>
                      <a:tailEnd type="none" w="med" len="med"/>
                    </a:lnR>
                    <a:lnT w="12700" cap="flat" cmpd="sng" algn="ctr">
                      <a:solidFill>
                        <a:schemeClr val="accent6">
                          <a:lumMod val="60000"/>
                          <a:lumOff val="40000"/>
                        </a:schemeClr>
                      </a:solidFill>
                      <a:prstDash val="solid"/>
                      <a:round/>
                      <a:headEnd type="none" w="med" len="med"/>
                      <a:tailEnd type="none" w="med" len="med"/>
                    </a:lnT>
                    <a:lnB w="12700" cap="flat" cmpd="sng" algn="ctr">
                      <a:solidFill>
                        <a:schemeClr val="accent6">
                          <a:lumMod val="60000"/>
                          <a:lumOff val="40000"/>
                        </a:scheme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EDEA8-85AA-A68A-4E76-7C1B238C26D7}"/>
              </a:ext>
            </a:extLst>
          </p:cNvPr>
          <p:cNvSpPr>
            <a:spLocks noGrp="1"/>
          </p:cNvSpPr>
          <p:nvPr>
            <p:ph type="title"/>
          </p:nvPr>
        </p:nvSpPr>
        <p:spPr/>
        <p:txBody>
          <a:bodyPr/>
          <a:lstStyle/>
          <a:p>
            <a:r>
              <a:rPr lang="en-US" dirty="0"/>
              <a:t>Future Enhancement</a:t>
            </a:r>
            <a:endParaRPr lang="en-IN" dirty="0"/>
          </a:p>
        </p:txBody>
      </p:sp>
      <p:sp>
        <p:nvSpPr>
          <p:cNvPr id="3" name="Content Placeholder 2">
            <a:extLst>
              <a:ext uri="{FF2B5EF4-FFF2-40B4-BE49-F238E27FC236}">
                <a16:creationId xmlns:a16="http://schemas.microsoft.com/office/drawing/2014/main" id="{EB32208A-7190-E349-C59C-69833E0A6236}"/>
              </a:ext>
            </a:extLst>
          </p:cNvPr>
          <p:cNvSpPr>
            <a:spLocks noGrp="1"/>
          </p:cNvSpPr>
          <p:nvPr>
            <p:ph idx="1"/>
          </p:nvPr>
        </p:nvSpPr>
        <p:spPr>
          <a:xfrm>
            <a:off x="812800" y="952501"/>
            <a:ext cx="10668000" cy="4952997"/>
          </a:xfrm>
        </p:spPr>
        <p:txBody>
          <a:bodyPr/>
          <a:lstStyle/>
          <a:p>
            <a:pPr marL="0" indent="0">
              <a:buNone/>
            </a:pPr>
            <a:endParaRPr lang="en-US" sz="1800" dirty="0">
              <a:solidFill>
                <a:srgbClr val="000000"/>
              </a:solidFill>
              <a:effectLst/>
              <a:latin typeface="Times New Roman" panose="02020603050405020304" pitchFamily="18" charset="0"/>
              <a:ea typeface="SimSun" panose="02010600030101010101" pitchFamily="2" charset="-122"/>
            </a:endParaRPr>
          </a:p>
          <a:p>
            <a:pPr marL="0" indent="0">
              <a:buNone/>
            </a:pPr>
            <a:r>
              <a:rPr lang="en-US" sz="2000" dirty="0">
                <a:solidFill>
                  <a:srgbClr val="000000"/>
                </a:solidFill>
                <a:effectLst/>
                <a:latin typeface="Times New Roman" panose="02020603050405020304" pitchFamily="18" charset="0"/>
                <a:ea typeface="SimSun" panose="02010600030101010101" pitchFamily="2" charset="-122"/>
              </a:rPr>
              <a:t>Future work can involve,</a:t>
            </a:r>
          </a:p>
          <a:p>
            <a:pPr marL="0" indent="0">
              <a:buNone/>
            </a:pPr>
            <a:endParaRPr lang="en-US" sz="2000" dirty="0">
              <a:solidFill>
                <a:srgbClr val="000000"/>
              </a:solidFill>
              <a:effectLst/>
              <a:latin typeface="Times New Roman" panose="02020603050405020304" pitchFamily="18" charset="0"/>
              <a:ea typeface="SimSun" panose="02010600030101010101" pitchFamily="2" charset="-122"/>
            </a:endParaRPr>
          </a:p>
          <a:p>
            <a:pPr>
              <a:lnSpc>
                <a:spcPct val="150000"/>
              </a:lnSpc>
            </a:pPr>
            <a:r>
              <a:rPr lang="en-US" sz="2000" dirty="0">
                <a:solidFill>
                  <a:srgbClr val="000000"/>
                </a:solidFill>
                <a:latin typeface="Times New Roman" panose="02020603050405020304" pitchFamily="18" charset="0"/>
                <a:ea typeface="SimSun" panose="02010600030101010101" pitchFamily="2" charset="-122"/>
              </a:rPr>
              <a:t>E</a:t>
            </a:r>
            <a:r>
              <a:rPr lang="en-US" sz="2000" dirty="0">
                <a:solidFill>
                  <a:srgbClr val="000000"/>
                </a:solidFill>
                <a:effectLst/>
                <a:latin typeface="Times New Roman" panose="02020603050405020304" pitchFamily="18" charset="0"/>
                <a:ea typeface="SimSun" panose="02010600030101010101" pitchFamily="2" charset="-122"/>
              </a:rPr>
              <a:t>xpanding of dataset to include a wider range of diseases and symptoms, and incorporating other technologies such as image recognition. </a:t>
            </a:r>
          </a:p>
          <a:p>
            <a:pPr>
              <a:lnSpc>
                <a:spcPct val="150000"/>
              </a:lnSpc>
            </a:pPr>
            <a:r>
              <a:rPr lang="en-US" sz="2000" dirty="0">
                <a:solidFill>
                  <a:srgbClr val="000000"/>
                </a:solidFill>
                <a:latin typeface="Times New Roman" panose="02020603050405020304" pitchFamily="18" charset="0"/>
                <a:ea typeface="SimSun" panose="02010600030101010101" pitchFamily="2" charset="-122"/>
              </a:rPr>
              <a:t>I</a:t>
            </a:r>
            <a:r>
              <a:rPr lang="en-US" sz="2000" dirty="0">
                <a:solidFill>
                  <a:srgbClr val="000000"/>
                </a:solidFill>
                <a:effectLst/>
                <a:latin typeface="Times New Roman" panose="02020603050405020304" pitchFamily="18" charset="0"/>
                <a:ea typeface="SimSun" panose="02010600030101010101" pitchFamily="2" charset="-122"/>
              </a:rPr>
              <a:t>ncorporation with neural networks to achieve better understanding of user’s input and generate more accurate disease diagnosis. </a:t>
            </a:r>
          </a:p>
          <a:p>
            <a:pPr>
              <a:lnSpc>
                <a:spcPct val="150000"/>
              </a:lnSpc>
            </a:pPr>
            <a:r>
              <a:rPr lang="en-US" sz="2000" dirty="0">
                <a:solidFill>
                  <a:srgbClr val="000000"/>
                </a:solidFill>
                <a:effectLst/>
                <a:latin typeface="Times New Roman" panose="02020603050405020304" pitchFamily="18" charset="0"/>
                <a:ea typeface="SimSun" panose="02010600030101010101" pitchFamily="2" charset="-122"/>
              </a:rPr>
              <a:t>To include other regional and international languages. </a:t>
            </a:r>
          </a:p>
          <a:p>
            <a:pPr>
              <a:lnSpc>
                <a:spcPct val="150000"/>
              </a:lnSpc>
            </a:pPr>
            <a:r>
              <a:rPr lang="en-US" sz="2000" dirty="0">
                <a:solidFill>
                  <a:srgbClr val="000000"/>
                </a:solidFill>
                <a:effectLst/>
                <a:latin typeface="Times New Roman" panose="02020603050405020304" pitchFamily="18" charset="0"/>
                <a:ea typeface="SimSun" panose="02010600030101010101" pitchFamily="2" charset="-122"/>
              </a:rPr>
              <a:t>Future systems could explore the potential use of the system in clinical settings, where it could aid healthcare professionals in making more informed diagnosis and treatment decisions.</a:t>
            </a:r>
            <a:endParaRPr lang="en-IN" sz="2000" dirty="0">
              <a:effectLst/>
              <a:latin typeface="Times New Roman" panose="02020603050405020304" pitchFamily="18" charset="0"/>
              <a:ea typeface="MS Mincho" panose="02020609040205080304" pitchFamily="49" charset="-128"/>
            </a:endParaRPr>
          </a:p>
          <a:p>
            <a:endParaRPr lang="en-IN" dirty="0"/>
          </a:p>
        </p:txBody>
      </p:sp>
    </p:spTree>
    <p:extLst>
      <p:ext uri="{BB962C8B-B14F-4D97-AF65-F5344CB8AC3E}">
        <p14:creationId xmlns:p14="http://schemas.microsoft.com/office/powerpoint/2010/main" val="1411409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	</a:t>
            </a:r>
            <a:r>
              <a:rPr lang="en-US" sz="1800" dirty="0">
                <a:solidFill>
                  <a:srgbClr val="000000"/>
                </a:solidFill>
                <a:effectLst/>
                <a:latin typeface="Times New Roman" panose="02020603050405020304" pitchFamily="18" charset="0"/>
                <a:ea typeface="SimSun" panose="02010600030101010101" pitchFamily="2" charset="-122"/>
              </a:rPr>
              <a:t>In this paper, we proposed a voice assistant system to predict diseases and make recommendations on treatments and diets based on the user’s symptoms. It seeks to convert the input audio to machine understandable form using NLP techniques, predict symptoms using the Random Forest algorithm, and make recommendation using the </a:t>
            </a:r>
            <a:r>
              <a:rPr lang="en-US" sz="1800" dirty="0" err="1">
                <a:solidFill>
                  <a:srgbClr val="000000"/>
                </a:solidFill>
                <a:effectLst/>
                <a:latin typeface="Times New Roman" panose="02020603050405020304" pitchFamily="18" charset="0"/>
                <a:ea typeface="SimSun" panose="02010600030101010101" pitchFamily="2" charset="-122"/>
              </a:rPr>
              <a:t>OpenAI</a:t>
            </a:r>
            <a:r>
              <a:rPr lang="en-US" sz="1800" dirty="0">
                <a:solidFill>
                  <a:srgbClr val="000000"/>
                </a:solidFill>
                <a:effectLst/>
                <a:latin typeface="Times New Roman" panose="02020603050405020304" pitchFamily="18" charset="0"/>
                <a:ea typeface="SimSun" panose="02010600030101010101" pitchFamily="2" charset="-122"/>
              </a:rPr>
              <a:t>.  </a:t>
            </a:r>
          </a:p>
          <a:p>
            <a:pPr marL="0" indent="0">
              <a:lnSpc>
                <a:spcPct val="150000"/>
              </a:lnSpc>
              <a:buNone/>
            </a:pPr>
            <a:r>
              <a:rPr lang="en-US" sz="1800" dirty="0">
                <a:latin typeface="Times New Roman" panose="02020603050405020304" pitchFamily="18" charset="0"/>
                <a:cs typeface="Times New Roman" panose="02020603050405020304" pitchFamily="18" charset="0"/>
              </a:rPr>
              <a:t>In conclusion, this is an innovative approach that has the potential to revolutionize the healthcare industry. By providing accurate diagnoses based on patient symptoms and medical history, voice assistants can help healthcare professionals save time, reduce costs, and provide accessible healthcare to patients. With further development and integration into healthcare systems, voice assistants have the potential to improve patient outcomes and the overall healthcare experience in urban and rural areas.</a:t>
            </a: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References</a:t>
            </a:r>
          </a:p>
        </p:txBody>
      </p:sp>
      <p:sp>
        <p:nvSpPr>
          <p:cNvPr id="4" name="There is a shortage of 83.2% of surgeons, 74.2% of obstetricians and gynaecologists, 79.1% of physicians and 81.6% of paediatricians.…">
            <a:extLst>
              <a:ext uri="{FF2B5EF4-FFF2-40B4-BE49-F238E27FC236}">
                <a16:creationId xmlns:a16="http://schemas.microsoft.com/office/drawing/2014/main" id="{9E1E6D89-2F94-6BA1-FEF1-5771DB755042}"/>
              </a:ext>
            </a:extLst>
          </p:cNvPr>
          <p:cNvSpPr txBox="1">
            <a:spLocks/>
          </p:cNvSpPr>
          <p:nvPr/>
        </p:nvSpPr>
        <p:spPr>
          <a:xfrm>
            <a:off x="1021787" y="975777"/>
            <a:ext cx="10459013" cy="4671314"/>
          </a:xfrm>
          <a:prstGeom prst="rect">
            <a:avLst/>
          </a:prstGeom>
        </p:spPr>
        <p:txBody>
          <a:bodyPr vert="horz" lIns="91440" tIns="45720" rIns="91440" bIns="45720" numCol="1" spcCol="38100" rtlCol="0" anchor="ctr">
            <a:norm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57175" indent="-257175">
              <a:buFont typeface="Arial" pitchFamily="34" charset="0"/>
              <a:buAutoNum type="arabicPeriod"/>
              <a:defRPr sz="3000" spc="29"/>
            </a:pPr>
            <a:r>
              <a:rPr lang="en-US" sz="1700" spc="29" dirty="0">
                <a:latin typeface="Times New Roman" panose="02020603050405020304" pitchFamily="18" charset="0"/>
                <a:cs typeface="Times New Roman" panose="02020603050405020304" pitchFamily="18" charset="0"/>
              </a:rPr>
              <a:t>Rayan </a:t>
            </a:r>
            <a:r>
              <a:rPr lang="en-US" sz="1700" spc="29" dirty="0" err="1">
                <a:latin typeface="Times New Roman" panose="02020603050405020304" pitchFamily="18" charset="0"/>
                <a:cs typeface="Times New Roman" panose="02020603050405020304" pitchFamily="18" charset="0"/>
              </a:rPr>
              <a:t>Alanazi</a:t>
            </a:r>
            <a:r>
              <a:rPr lang="en-US" sz="1700" spc="29" dirty="0">
                <a:latin typeface="Times New Roman" panose="02020603050405020304" pitchFamily="18" charset="0"/>
                <a:cs typeface="Times New Roman" panose="02020603050405020304" pitchFamily="18" charset="0"/>
              </a:rPr>
              <a:t>, “Identification and Prediction of Chronic Diseases Using Machine Learning Approach”, </a:t>
            </a:r>
            <a:r>
              <a:rPr lang="en-US" sz="1700" i="1" spc="29" dirty="0" err="1">
                <a:latin typeface="Times New Roman" panose="02020603050405020304" pitchFamily="18" charset="0"/>
                <a:cs typeface="Times New Roman" panose="02020603050405020304" pitchFamily="18" charset="0"/>
              </a:rPr>
              <a:t>Hindawi</a:t>
            </a:r>
            <a:r>
              <a:rPr lang="en-US" sz="1700" i="1" spc="29" dirty="0">
                <a:latin typeface="Times New Roman" panose="02020603050405020304" pitchFamily="18" charset="0"/>
                <a:cs typeface="Times New Roman" panose="02020603050405020304" pitchFamily="18" charset="0"/>
              </a:rPr>
              <a:t> Journal of Healthcare Engineering, Volume 2022</a:t>
            </a:r>
            <a:r>
              <a:rPr lang="en-US" sz="1700" spc="29" dirty="0">
                <a:latin typeface="Times New Roman" panose="02020603050405020304" pitchFamily="18" charset="0"/>
                <a:cs typeface="Times New Roman" panose="02020603050405020304" pitchFamily="18" charset="0"/>
              </a:rPr>
              <a:t>.</a:t>
            </a:r>
          </a:p>
          <a:p>
            <a:pPr marL="257175" indent="-257175">
              <a:buFont typeface="Arial" pitchFamily="34" charset="0"/>
              <a:buAutoNum type="arabicPeriod"/>
              <a:defRPr sz="3000" spc="29"/>
            </a:pPr>
            <a:endParaRPr lang="en-US" sz="1700" spc="29" dirty="0">
              <a:latin typeface="Times New Roman" panose="02020603050405020304" pitchFamily="18" charset="0"/>
              <a:cs typeface="Times New Roman" panose="02020603050405020304" pitchFamily="18" charset="0"/>
            </a:endParaRPr>
          </a:p>
          <a:p>
            <a:pPr marL="257175" indent="-257175">
              <a:buFont typeface="Arial" pitchFamily="34" charset="0"/>
              <a:buAutoNum type="arabicPeriod"/>
              <a:defRPr sz="3000" spc="29"/>
            </a:pPr>
            <a:r>
              <a:rPr lang="en-US" sz="1700" spc="29" dirty="0">
                <a:latin typeface="Times New Roman" panose="02020603050405020304" pitchFamily="18" charset="0"/>
                <a:cs typeface="Times New Roman" panose="02020603050405020304" pitchFamily="18" charset="0"/>
              </a:rPr>
              <a:t>Shahadat Uddin1 , Arif Khan, Md </a:t>
            </a:r>
            <a:r>
              <a:rPr lang="en-US" sz="1700" spc="29" dirty="0" err="1">
                <a:latin typeface="Times New Roman" panose="02020603050405020304" pitchFamily="18" charset="0"/>
                <a:cs typeface="Times New Roman" panose="02020603050405020304" pitchFamily="18" charset="0"/>
              </a:rPr>
              <a:t>Ekramul</a:t>
            </a:r>
            <a:r>
              <a:rPr lang="en-US" sz="1700" spc="29" dirty="0">
                <a:latin typeface="Times New Roman" panose="02020603050405020304" pitchFamily="18" charset="0"/>
                <a:cs typeface="Times New Roman" panose="02020603050405020304" pitchFamily="18" charset="0"/>
              </a:rPr>
              <a:t> Hossain and Mohammad Ali Moni, “Comparing different supervised machine learning algorithms for disease prediction”, </a:t>
            </a:r>
            <a:r>
              <a:rPr lang="en-US" sz="1700" i="1" spc="29" dirty="0">
                <a:latin typeface="Times New Roman" panose="02020603050405020304" pitchFamily="18" charset="0"/>
                <a:cs typeface="Times New Roman" panose="02020603050405020304" pitchFamily="18" charset="0"/>
              </a:rPr>
              <a:t>BMC Medical Informatics and Decision Making, 2019</a:t>
            </a:r>
            <a:r>
              <a:rPr lang="en-US" sz="1700" spc="29" dirty="0">
                <a:latin typeface="Times New Roman" panose="02020603050405020304" pitchFamily="18" charset="0"/>
                <a:cs typeface="Times New Roman" panose="02020603050405020304" pitchFamily="18" charset="0"/>
              </a:rPr>
              <a:t>.</a:t>
            </a:r>
          </a:p>
          <a:p>
            <a:pPr marL="257175" indent="-257175">
              <a:buFont typeface="Arial" pitchFamily="34" charset="0"/>
              <a:buAutoNum type="arabicPeriod"/>
              <a:defRPr sz="3000" spc="29"/>
            </a:pPr>
            <a:endParaRPr lang="en-US" sz="1700" spc="29" dirty="0">
              <a:latin typeface="Times New Roman" panose="02020603050405020304" pitchFamily="18" charset="0"/>
              <a:cs typeface="Times New Roman" panose="02020603050405020304" pitchFamily="18" charset="0"/>
            </a:endParaRPr>
          </a:p>
          <a:p>
            <a:pPr marL="257175" indent="-257175">
              <a:buFont typeface="Arial" pitchFamily="34" charset="0"/>
              <a:buAutoNum type="arabicPeriod"/>
              <a:defRPr sz="3000" spc="29"/>
            </a:pPr>
            <a:r>
              <a:rPr lang="en-US" sz="1700" spc="29" dirty="0">
                <a:latin typeface="Times New Roman" panose="02020603050405020304" pitchFamily="18" charset="0"/>
                <a:cs typeface="Times New Roman" panose="02020603050405020304" pitchFamily="18" charset="0"/>
              </a:rPr>
              <a:t>Ayushi </a:t>
            </a:r>
            <a:r>
              <a:rPr lang="en-US" sz="1700" spc="29" dirty="0" err="1">
                <a:latin typeface="Times New Roman" panose="02020603050405020304" pitchFamily="18" charset="0"/>
                <a:cs typeface="Times New Roman" panose="02020603050405020304" pitchFamily="18" charset="0"/>
              </a:rPr>
              <a:t>Trivedi,Navya</a:t>
            </a:r>
            <a:r>
              <a:rPr lang="en-US" sz="1700" spc="29" dirty="0">
                <a:latin typeface="Times New Roman" panose="02020603050405020304" pitchFamily="18" charset="0"/>
                <a:cs typeface="Times New Roman" panose="02020603050405020304" pitchFamily="18" charset="0"/>
              </a:rPr>
              <a:t> Pant, Pinal </a:t>
            </a:r>
            <a:r>
              <a:rPr lang="en-US" sz="1700" spc="29" dirty="0" err="1">
                <a:latin typeface="Times New Roman" panose="02020603050405020304" pitchFamily="18" charset="0"/>
                <a:cs typeface="Times New Roman" panose="02020603050405020304" pitchFamily="18" charset="0"/>
              </a:rPr>
              <a:t>Shah,Simran</a:t>
            </a:r>
            <a:r>
              <a:rPr lang="en-US" sz="1700" spc="29" dirty="0">
                <a:latin typeface="Times New Roman" panose="02020603050405020304" pitchFamily="18" charset="0"/>
                <a:cs typeface="Times New Roman" panose="02020603050405020304" pitchFamily="18" charset="0"/>
              </a:rPr>
              <a:t> </a:t>
            </a:r>
            <a:r>
              <a:rPr lang="en-US" sz="1700" spc="29" dirty="0" err="1">
                <a:latin typeface="Times New Roman" panose="02020603050405020304" pitchFamily="18" charset="0"/>
                <a:cs typeface="Times New Roman" panose="02020603050405020304" pitchFamily="18" charset="0"/>
              </a:rPr>
              <a:t>Sonik</a:t>
            </a:r>
            <a:r>
              <a:rPr lang="en-US" sz="1700" spc="29" dirty="0">
                <a:latin typeface="Times New Roman" panose="02020603050405020304" pitchFamily="18" charset="0"/>
                <a:cs typeface="Times New Roman" panose="02020603050405020304" pitchFamily="18" charset="0"/>
              </a:rPr>
              <a:t>, Supriya Agrawal, “Speech to text and text to speech recognition systems-</a:t>
            </a:r>
            <a:r>
              <a:rPr lang="en-US" sz="1700" spc="29" dirty="0" err="1">
                <a:latin typeface="Times New Roman" panose="02020603050405020304" pitchFamily="18" charset="0"/>
                <a:cs typeface="Times New Roman" panose="02020603050405020304" pitchFamily="18" charset="0"/>
              </a:rPr>
              <a:t>Areview</a:t>
            </a:r>
            <a:r>
              <a:rPr lang="en-US" sz="1700" spc="29" dirty="0">
                <a:latin typeface="Times New Roman" panose="02020603050405020304" pitchFamily="18" charset="0"/>
                <a:cs typeface="Times New Roman" panose="02020603050405020304" pitchFamily="18" charset="0"/>
              </a:rPr>
              <a:t>”, </a:t>
            </a:r>
            <a:r>
              <a:rPr lang="en-US" sz="1700" i="1" spc="29" dirty="0">
                <a:latin typeface="Times New Roman" panose="02020603050405020304" pitchFamily="18" charset="0"/>
                <a:cs typeface="Times New Roman" panose="02020603050405020304" pitchFamily="18" charset="0"/>
              </a:rPr>
              <a:t>IOSR Journal of Computer Engineering, 2018</a:t>
            </a:r>
            <a:r>
              <a:rPr lang="en-US" sz="1700" spc="29" dirty="0">
                <a:latin typeface="Times New Roman" panose="02020603050405020304" pitchFamily="18" charset="0"/>
                <a:cs typeface="Times New Roman" panose="02020603050405020304" pitchFamily="18" charset="0"/>
              </a:rPr>
              <a:t>.</a:t>
            </a:r>
          </a:p>
          <a:p>
            <a:pPr marL="257175" indent="-257175">
              <a:buFont typeface="Arial" pitchFamily="34" charset="0"/>
              <a:buAutoNum type="arabicPeriod"/>
              <a:defRPr sz="3000" spc="29"/>
            </a:pPr>
            <a:endParaRPr lang="en-US" sz="1700" spc="29" dirty="0">
              <a:latin typeface="Times New Roman" panose="02020603050405020304" pitchFamily="18" charset="0"/>
              <a:cs typeface="Times New Roman" panose="02020603050405020304" pitchFamily="18" charset="0"/>
            </a:endParaRPr>
          </a:p>
          <a:p>
            <a:pPr marL="257175" indent="-257175">
              <a:buFont typeface="Arial" pitchFamily="34" charset="0"/>
              <a:buAutoNum type="arabicPeriod"/>
              <a:defRPr sz="3000" spc="29"/>
            </a:pPr>
            <a:r>
              <a:rPr lang="en-US" sz="1700" spc="29" dirty="0">
                <a:latin typeface="Times New Roman" panose="02020603050405020304" pitchFamily="18" charset="0"/>
                <a:cs typeface="Times New Roman" panose="02020603050405020304" pitchFamily="18" charset="0"/>
              </a:rPr>
              <a:t>Xu Tan∗ , Jiawei Chen∗ , </a:t>
            </a:r>
            <a:r>
              <a:rPr lang="en-US" sz="1700" spc="29" dirty="0" err="1">
                <a:latin typeface="Times New Roman" panose="02020603050405020304" pitchFamily="18" charset="0"/>
                <a:cs typeface="Times New Roman" panose="02020603050405020304" pitchFamily="18" charset="0"/>
              </a:rPr>
              <a:t>Haohe</a:t>
            </a:r>
            <a:r>
              <a:rPr lang="en-US" sz="1700" spc="29" dirty="0">
                <a:latin typeface="Times New Roman" panose="02020603050405020304" pitchFamily="18" charset="0"/>
                <a:cs typeface="Times New Roman" panose="02020603050405020304" pitchFamily="18" charset="0"/>
              </a:rPr>
              <a:t> Liu∗ , Jian Cong, Chen Zhang, Yanqing Liu, Xi Wang </a:t>
            </a:r>
            <a:r>
              <a:rPr lang="en-US" sz="1700" spc="29" dirty="0" err="1">
                <a:latin typeface="Times New Roman" panose="02020603050405020304" pitchFamily="18" charset="0"/>
                <a:cs typeface="Times New Roman" panose="02020603050405020304" pitchFamily="18" charset="0"/>
              </a:rPr>
              <a:t>Yichong</a:t>
            </a:r>
            <a:r>
              <a:rPr lang="en-US" sz="1700" spc="29" dirty="0">
                <a:latin typeface="Times New Roman" panose="02020603050405020304" pitchFamily="18" charset="0"/>
                <a:cs typeface="Times New Roman" panose="02020603050405020304" pitchFamily="18" charset="0"/>
              </a:rPr>
              <a:t> </a:t>
            </a:r>
            <a:r>
              <a:rPr lang="en-US" sz="1700" spc="29" dirty="0" err="1">
                <a:latin typeface="Times New Roman" panose="02020603050405020304" pitchFamily="18" charset="0"/>
                <a:cs typeface="Times New Roman" panose="02020603050405020304" pitchFamily="18" charset="0"/>
              </a:rPr>
              <a:t>Leng</a:t>
            </a:r>
            <a:r>
              <a:rPr lang="en-US" sz="1700" spc="29" dirty="0">
                <a:latin typeface="Times New Roman" panose="02020603050405020304" pitchFamily="18" charset="0"/>
                <a:cs typeface="Times New Roman" panose="02020603050405020304" pitchFamily="18" charset="0"/>
              </a:rPr>
              <a:t>, </a:t>
            </a:r>
            <a:r>
              <a:rPr lang="en-US" sz="1700" spc="29" dirty="0" err="1">
                <a:latin typeface="Times New Roman" panose="02020603050405020304" pitchFamily="18" charset="0"/>
                <a:cs typeface="Times New Roman" panose="02020603050405020304" pitchFamily="18" charset="0"/>
              </a:rPr>
              <a:t>Yuanhao</a:t>
            </a:r>
            <a:r>
              <a:rPr lang="en-US" sz="1700" spc="29" dirty="0">
                <a:latin typeface="Times New Roman" panose="02020603050405020304" pitchFamily="18" charset="0"/>
                <a:cs typeface="Times New Roman" panose="02020603050405020304" pitchFamily="18" charset="0"/>
              </a:rPr>
              <a:t> Yi, Lei He, Frank Soong Tao Qin, Sheng Zhao, Tie-Yan Liu, “</a:t>
            </a:r>
            <a:r>
              <a:rPr lang="en-US" sz="1700" spc="29" dirty="0" err="1">
                <a:latin typeface="Times New Roman" panose="02020603050405020304" pitchFamily="18" charset="0"/>
                <a:cs typeface="Times New Roman" panose="02020603050405020304" pitchFamily="18" charset="0"/>
              </a:rPr>
              <a:t>NaturalSpeech</a:t>
            </a:r>
            <a:r>
              <a:rPr lang="en-US" sz="1700" spc="29" dirty="0">
                <a:latin typeface="Times New Roman" panose="02020603050405020304" pitchFamily="18" charset="0"/>
                <a:cs typeface="Times New Roman" panose="02020603050405020304" pitchFamily="18" charset="0"/>
              </a:rPr>
              <a:t>: End-to-End Text to Speech Synthesis with Human-Level Quality”, </a:t>
            </a:r>
            <a:r>
              <a:rPr lang="en-US" sz="1700" i="1" spc="29" dirty="0" err="1">
                <a:latin typeface="Times New Roman" panose="02020603050405020304" pitchFamily="18" charset="0"/>
                <a:cs typeface="Times New Roman" panose="02020603050405020304" pitchFamily="18" charset="0"/>
              </a:rPr>
              <a:t>arXiv</a:t>
            </a:r>
            <a:r>
              <a:rPr lang="en-US" sz="1700" i="1" spc="29" dirty="0">
                <a:latin typeface="Times New Roman" panose="02020603050405020304" pitchFamily="18" charset="0"/>
                <a:cs typeface="Times New Roman" panose="02020603050405020304" pitchFamily="18" charset="0"/>
              </a:rPr>
              <a:t> preprint arXiv:2205.04421, 2022</a:t>
            </a:r>
            <a:r>
              <a:rPr lang="en-US" sz="1700" spc="29" dirty="0">
                <a:latin typeface="Times New Roman" panose="02020603050405020304" pitchFamily="18" charset="0"/>
                <a:cs typeface="Times New Roman" panose="02020603050405020304" pitchFamily="18" charset="0"/>
              </a:rPr>
              <a:t>.</a:t>
            </a:r>
          </a:p>
          <a:p>
            <a:pPr marL="257175" indent="-257175">
              <a:buFont typeface="Arial" pitchFamily="34" charset="0"/>
              <a:buAutoNum type="arabicPeriod"/>
              <a:defRPr sz="3000" spc="29"/>
            </a:pPr>
            <a:endParaRPr lang="en-US" sz="1700" spc="29" dirty="0">
              <a:latin typeface="Times New Roman" panose="02020603050405020304" pitchFamily="18" charset="0"/>
              <a:cs typeface="Times New Roman" panose="02020603050405020304" pitchFamily="18" charset="0"/>
            </a:endParaRPr>
          </a:p>
          <a:p>
            <a:pPr marL="257175" indent="-257175">
              <a:buFont typeface="Arial" pitchFamily="34" charset="0"/>
              <a:buAutoNum type="arabicPeriod"/>
              <a:defRPr sz="3000" spc="29"/>
            </a:pPr>
            <a:r>
              <a:rPr lang="en-US" sz="1700" spc="29" dirty="0">
                <a:latin typeface="Times New Roman" panose="02020603050405020304" pitchFamily="18" charset="0"/>
                <a:cs typeface="Times New Roman" panose="02020603050405020304" pitchFamily="18" charset="0"/>
              </a:rPr>
              <a:t>Divya S , </a:t>
            </a:r>
            <a:r>
              <a:rPr lang="en-US" sz="1700" spc="29" dirty="0" err="1">
                <a:latin typeface="Times New Roman" panose="02020603050405020304" pitchFamily="18" charset="0"/>
                <a:cs typeface="Times New Roman" panose="02020603050405020304" pitchFamily="18" charset="0"/>
              </a:rPr>
              <a:t>Indumathi</a:t>
            </a:r>
            <a:r>
              <a:rPr lang="en-US" sz="1700" spc="29" dirty="0">
                <a:latin typeface="Times New Roman" panose="02020603050405020304" pitchFamily="18" charset="0"/>
                <a:cs typeface="Times New Roman" panose="02020603050405020304" pitchFamily="18" charset="0"/>
              </a:rPr>
              <a:t> V , </a:t>
            </a:r>
            <a:r>
              <a:rPr lang="en-US" sz="1700" spc="29" dirty="0" err="1">
                <a:latin typeface="Times New Roman" panose="02020603050405020304" pitchFamily="18" charset="0"/>
                <a:cs typeface="Times New Roman" panose="02020603050405020304" pitchFamily="18" charset="0"/>
              </a:rPr>
              <a:t>Ishwarya</a:t>
            </a:r>
            <a:r>
              <a:rPr lang="en-US" sz="1700" spc="29" dirty="0">
                <a:latin typeface="Times New Roman" panose="02020603050405020304" pitchFamily="18" charset="0"/>
                <a:cs typeface="Times New Roman" panose="02020603050405020304" pitchFamily="18" charset="0"/>
              </a:rPr>
              <a:t> S , </a:t>
            </a:r>
            <a:r>
              <a:rPr lang="en-US" sz="1700" spc="29" dirty="0" err="1">
                <a:latin typeface="Times New Roman" panose="02020603050405020304" pitchFamily="18" charset="0"/>
                <a:cs typeface="Times New Roman" panose="02020603050405020304" pitchFamily="18" charset="0"/>
              </a:rPr>
              <a:t>Priyasankari</a:t>
            </a:r>
            <a:r>
              <a:rPr lang="en-US" sz="1700" spc="29" dirty="0">
                <a:latin typeface="Times New Roman" panose="02020603050405020304" pitchFamily="18" charset="0"/>
                <a:cs typeface="Times New Roman" panose="02020603050405020304" pitchFamily="18" charset="0"/>
              </a:rPr>
              <a:t> M , Kalpana Devi S, “A Self-Diagnosis Medical Chatbot Using Artificial Intelligence ”, </a:t>
            </a:r>
            <a:r>
              <a:rPr lang="en-US" sz="1700" i="1" spc="29" dirty="0">
                <a:latin typeface="Times New Roman" panose="02020603050405020304" pitchFamily="18" charset="0"/>
                <a:cs typeface="Times New Roman" panose="02020603050405020304" pitchFamily="18" charset="0"/>
              </a:rPr>
              <a:t>Journal of Web Development and Web Designing Volume 3 Issue 1, 2018</a:t>
            </a:r>
            <a:r>
              <a:rPr lang="en-US" sz="1700" spc="29"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92849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References</a:t>
            </a:r>
          </a:p>
        </p:txBody>
      </p:sp>
      <p:sp>
        <p:nvSpPr>
          <p:cNvPr id="5" name="TextBox 4">
            <a:extLst>
              <a:ext uri="{FF2B5EF4-FFF2-40B4-BE49-F238E27FC236}">
                <a16:creationId xmlns:a16="http://schemas.microsoft.com/office/drawing/2014/main" id="{A03E9D30-D943-F932-20A9-E55D0434976E}"/>
              </a:ext>
            </a:extLst>
          </p:cNvPr>
          <p:cNvSpPr txBox="1"/>
          <p:nvPr/>
        </p:nvSpPr>
        <p:spPr>
          <a:xfrm>
            <a:off x="762000" y="1228397"/>
            <a:ext cx="10668000" cy="3631763"/>
          </a:xfrm>
          <a:prstGeom prst="rect">
            <a:avLst/>
          </a:prstGeom>
          <a:noFill/>
        </p:spPr>
        <p:txBody>
          <a:bodyPr wrap="square">
            <a:spAutoFit/>
          </a:bodyPr>
          <a:lstStyle/>
          <a:p>
            <a:pPr marL="514350" indent="-514350">
              <a:buFont typeface="+mj-lt"/>
              <a:buAutoNum type="arabicPeriod" startAt="6"/>
              <a:defRPr sz="3000" spc="29"/>
            </a:pPr>
            <a:r>
              <a:rPr lang="en-US" sz="1700" spc="29" dirty="0">
                <a:latin typeface="Times New Roman" panose="02020603050405020304" pitchFamily="18" charset="0"/>
                <a:cs typeface="Times New Roman" panose="02020603050405020304" pitchFamily="18" charset="0"/>
              </a:rPr>
              <a:t>Dr. Meera Gandhi, Vishal Kumar Singh, Vivek Kumar, “</a:t>
            </a:r>
            <a:r>
              <a:rPr lang="en-US" sz="1700" spc="29" dirty="0" err="1">
                <a:latin typeface="Times New Roman" panose="02020603050405020304" pitchFamily="18" charset="0"/>
                <a:cs typeface="Times New Roman" panose="02020603050405020304" pitchFamily="18" charset="0"/>
              </a:rPr>
              <a:t>IntelliDoctor</a:t>
            </a:r>
            <a:r>
              <a:rPr lang="en-US" sz="1700" spc="29" dirty="0">
                <a:latin typeface="Times New Roman" panose="02020603050405020304" pitchFamily="18" charset="0"/>
                <a:cs typeface="Times New Roman" panose="02020603050405020304" pitchFamily="18" charset="0"/>
              </a:rPr>
              <a:t> – AI based Medical Assistant”, </a:t>
            </a:r>
            <a:r>
              <a:rPr lang="en-US" sz="1700" i="1" spc="29" dirty="0">
                <a:latin typeface="Times New Roman" panose="02020603050405020304" pitchFamily="18" charset="0"/>
                <a:cs typeface="Times New Roman" panose="02020603050405020304" pitchFamily="18" charset="0"/>
              </a:rPr>
              <a:t>Fifth International Conference on Science Technology Engineering and Mathematics, 2019</a:t>
            </a:r>
            <a:r>
              <a:rPr lang="en-US" sz="1700" spc="29" dirty="0">
                <a:latin typeface="Times New Roman" panose="02020603050405020304" pitchFamily="18" charset="0"/>
                <a:cs typeface="Times New Roman" panose="02020603050405020304" pitchFamily="18" charset="0"/>
              </a:rPr>
              <a:t>.</a:t>
            </a:r>
          </a:p>
          <a:p>
            <a:pPr marL="514350" indent="-514350">
              <a:buFont typeface="+mj-lt"/>
              <a:buAutoNum type="arabicPeriod" startAt="6"/>
              <a:defRPr sz="3000" spc="29"/>
            </a:pPr>
            <a:endParaRPr lang="en-US" sz="1700" dirty="0">
              <a:latin typeface="Times New Roman" panose="02020603050405020304" pitchFamily="18" charset="0"/>
              <a:cs typeface="Times New Roman" panose="02020603050405020304" pitchFamily="18" charset="0"/>
            </a:endParaRPr>
          </a:p>
          <a:p>
            <a:pPr marL="514350" indent="-514350">
              <a:buFont typeface="+mj-lt"/>
              <a:buAutoNum type="arabicPeriod" startAt="6"/>
              <a:defRPr sz="3000" spc="29"/>
            </a:pPr>
            <a:r>
              <a:rPr lang="en-US" sz="1700" dirty="0">
                <a:latin typeface="Times New Roman" panose="02020603050405020304" pitchFamily="18" charset="0"/>
                <a:cs typeface="Times New Roman" panose="02020603050405020304" pitchFamily="18" charset="0"/>
              </a:rPr>
              <a:t>Nicholas A. I. </a:t>
            </a:r>
            <a:r>
              <a:rPr lang="en-US" sz="1700" dirty="0" err="1">
                <a:latin typeface="Times New Roman" panose="02020603050405020304" pitchFamily="18" charset="0"/>
                <a:cs typeface="Times New Roman" panose="02020603050405020304" pitchFamily="18" charset="0"/>
              </a:rPr>
              <a:t>Omoregbe</a:t>
            </a:r>
            <a:r>
              <a:rPr lang="en-US" sz="1700" dirty="0">
                <a:latin typeface="Times New Roman" panose="02020603050405020304" pitchFamily="18" charset="0"/>
                <a:cs typeface="Times New Roman" panose="02020603050405020304" pitchFamily="18" charset="0"/>
              </a:rPr>
              <a:t>, Israel O. </a:t>
            </a:r>
            <a:r>
              <a:rPr lang="en-US" sz="1700" dirty="0" err="1">
                <a:latin typeface="Times New Roman" panose="02020603050405020304" pitchFamily="18" charset="0"/>
                <a:cs typeface="Times New Roman" panose="02020603050405020304" pitchFamily="18" charset="0"/>
              </a:rPr>
              <a:t>Ndaman</a:t>
            </a:r>
            <a:r>
              <a:rPr lang="en-US" sz="1700" dirty="0">
                <a:latin typeface="Times New Roman" panose="02020603050405020304" pitchFamily="18" charset="0"/>
                <a:cs typeface="Times New Roman" panose="02020603050405020304" pitchFamily="18" charset="0"/>
              </a:rPr>
              <a:t>, Sanjay Misra, Olusola O. Abayomi-Alli, </a:t>
            </a:r>
            <a:r>
              <a:rPr lang="en-US" sz="1700" dirty="0" err="1">
                <a:latin typeface="Times New Roman" panose="02020603050405020304" pitchFamily="18" charset="0"/>
                <a:cs typeface="Times New Roman" panose="02020603050405020304" pitchFamily="18" charset="0"/>
              </a:rPr>
              <a:t>Robertas</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Damasevicius</a:t>
            </a:r>
            <a:r>
              <a:rPr lang="en-US" sz="1700" dirty="0">
                <a:latin typeface="Times New Roman" panose="02020603050405020304" pitchFamily="18" charset="0"/>
                <a:cs typeface="Times New Roman" panose="02020603050405020304" pitchFamily="18" charset="0"/>
              </a:rPr>
              <a:t>, “Text Messaging Based Medical Diagnosis Using Natural Processing and Fuzzy Logic”, </a:t>
            </a:r>
            <a:r>
              <a:rPr lang="en-US" sz="1700" i="1" dirty="0" err="1">
                <a:latin typeface="Times New Roman" panose="02020603050405020304" pitchFamily="18" charset="0"/>
                <a:cs typeface="Times New Roman" panose="02020603050405020304" pitchFamily="18" charset="0"/>
              </a:rPr>
              <a:t>Hindawi</a:t>
            </a:r>
            <a:r>
              <a:rPr lang="en-US" sz="1700" i="1" dirty="0">
                <a:latin typeface="Times New Roman" panose="02020603050405020304" pitchFamily="18" charset="0"/>
                <a:cs typeface="Times New Roman" panose="02020603050405020304" pitchFamily="18" charset="0"/>
              </a:rPr>
              <a:t> Journal of Healthcare Engineering, Volume 2020</a:t>
            </a:r>
            <a:r>
              <a:rPr lang="en-US" sz="1700" dirty="0">
                <a:latin typeface="Times New Roman" panose="02020603050405020304" pitchFamily="18" charset="0"/>
                <a:cs typeface="Times New Roman" panose="02020603050405020304" pitchFamily="18" charset="0"/>
              </a:rPr>
              <a:t>.</a:t>
            </a:r>
          </a:p>
          <a:p>
            <a:pPr marL="514350" indent="-514350">
              <a:buFont typeface="+mj-lt"/>
              <a:buAutoNum type="arabicPeriod" startAt="6"/>
              <a:defRPr sz="3000" spc="29"/>
            </a:pPr>
            <a:endParaRPr lang="en-US" sz="1700" dirty="0">
              <a:latin typeface="Times New Roman" panose="02020603050405020304" pitchFamily="18" charset="0"/>
              <a:cs typeface="Times New Roman" panose="02020603050405020304" pitchFamily="18" charset="0"/>
            </a:endParaRPr>
          </a:p>
          <a:p>
            <a:pPr marL="514350" indent="-514350">
              <a:buFont typeface="+mj-lt"/>
              <a:buAutoNum type="arabicPeriod" startAt="6"/>
              <a:defRPr sz="3000" spc="29"/>
            </a:pPr>
            <a:r>
              <a:rPr lang="en-US" sz="1700" dirty="0">
                <a:latin typeface="Times New Roman" panose="02020603050405020304" pitchFamily="18" charset="0"/>
                <a:cs typeface="Times New Roman" panose="02020603050405020304" pitchFamily="18" charset="0"/>
              </a:rPr>
              <a:t>Dong </a:t>
            </a:r>
            <a:r>
              <a:rPr lang="en-US" sz="1700" dirty="0" err="1">
                <a:latin typeface="Times New Roman" panose="02020603050405020304" pitchFamily="18" charset="0"/>
                <a:cs typeface="Times New Roman" panose="02020603050405020304" pitchFamily="18" charset="0"/>
              </a:rPr>
              <a:t>Jin</a:t>
            </a:r>
            <a:r>
              <a:rPr lang="en-US" sz="1700" dirty="0">
                <a:latin typeface="Times New Roman" panose="02020603050405020304" pitchFamily="18" charset="0"/>
                <a:cs typeface="Times New Roman" panose="02020603050405020304" pitchFamily="18" charset="0"/>
              </a:rPr>
              <a:t> Park , Min Woo Park , </a:t>
            </a:r>
            <a:r>
              <a:rPr lang="en-US" sz="1700" dirty="0" err="1">
                <a:latin typeface="Times New Roman" panose="02020603050405020304" pitchFamily="18" charset="0"/>
                <a:cs typeface="Times New Roman" panose="02020603050405020304" pitchFamily="18" charset="0"/>
              </a:rPr>
              <a:t>Homin</a:t>
            </a:r>
            <a:r>
              <a:rPr lang="en-US" sz="1700" dirty="0">
                <a:latin typeface="Times New Roman" panose="02020603050405020304" pitchFamily="18" charset="0"/>
                <a:cs typeface="Times New Roman" panose="02020603050405020304" pitchFamily="18" charset="0"/>
              </a:rPr>
              <a:t> Lee , Young‑</a:t>
            </a:r>
            <a:r>
              <a:rPr lang="en-US" sz="1700" dirty="0" err="1">
                <a:latin typeface="Times New Roman" panose="02020603050405020304" pitchFamily="18" charset="0"/>
                <a:cs typeface="Times New Roman" panose="02020603050405020304" pitchFamily="18" charset="0"/>
              </a:rPr>
              <a:t>Jin</a:t>
            </a:r>
            <a:r>
              <a:rPr lang="en-US" sz="1700" dirty="0">
                <a:latin typeface="Times New Roman" panose="02020603050405020304" pitchFamily="18" charset="0"/>
                <a:cs typeface="Times New Roman" panose="02020603050405020304" pitchFamily="18" charset="0"/>
              </a:rPr>
              <a:t> Kim , </a:t>
            </a:r>
            <a:r>
              <a:rPr lang="en-US" sz="1700" dirty="0" err="1">
                <a:latin typeface="Times New Roman" panose="02020603050405020304" pitchFamily="18" charset="0"/>
                <a:cs typeface="Times New Roman" panose="02020603050405020304" pitchFamily="18" charset="0"/>
              </a:rPr>
              <a:t>Yeongsic</a:t>
            </a:r>
            <a:r>
              <a:rPr lang="en-US" sz="1700" dirty="0">
                <a:latin typeface="Times New Roman" panose="02020603050405020304" pitchFamily="18" charset="0"/>
                <a:cs typeface="Times New Roman" panose="02020603050405020304" pitchFamily="18" charset="0"/>
              </a:rPr>
              <a:t> Kim &amp; Young </a:t>
            </a:r>
            <a:r>
              <a:rPr lang="en-US" sz="1700" dirty="0" err="1">
                <a:latin typeface="Times New Roman" panose="02020603050405020304" pitchFamily="18" charset="0"/>
                <a:cs typeface="Times New Roman" panose="02020603050405020304" pitchFamily="18" charset="0"/>
              </a:rPr>
              <a:t>Hoon</a:t>
            </a:r>
            <a:r>
              <a:rPr lang="en-US" sz="1700" dirty="0">
                <a:latin typeface="Times New Roman" panose="02020603050405020304" pitchFamily="18" charset="0"/>
                <a:cs typeface="Times New Roman" panose="02020603050405020304" pitchFamily="18" charset="0"/>
              </a:rPr>
              <a:t> Park, “Development of machine learning model for diagnostic disease prediction based on laboratory tests”, </a:t>
            </a:r>
            <a:r>
              <a:rPr lang="en-US" sz="1700" i="1" dirty="0">
                <a:latin typeface="Times New Roman" panose="02020603050405020304" pitchFamily="18" charset="0"/>
                <a:cs typeface="Times New Roman" panose="02020603050405020304" pitchFamily="18" charset="0"/>
              </a:rPr>
              <a:t>Nature Portfolio, 2021.</a:t>
            </a:r>
          </a:p>
          <a:p>
            <a:pPr marL="257175" indent="-257175">
              <a:buFont typeface="+mj-lt"/>
              <a:buAutoNum type="arabicPeriod" startAt="6"/>
              <a:defRPr sz="3000" spc="29"/>
            </a:pPr>
            <a:endParaRPr lang="en-US" sz="2000" b="0" dirty="0">
              <a:latin typeface="Times New Roman" panose="02020603050405020304" pitchFamily="18" charset="0"/>
              <a:cs typeface="Times New Roman" panose="02020603050405020304" pitchFamily="18" charset="0"/>
            </a:endParaRPr>
          </a:p>
          <a:p>
            <a:pPr marL="257175" indent="-257175">
              <a:buFont typeface="+mj-lt"/>
              <a:buAutoNum type="arabicPeriod" startAt="6"/>
              <a:defRPr sz="3000" spc="29"/>
            </a:pPr>
            <a:endParaRPr lang="en-US" sz="2000" b="0" dirty="0">
              <a:latin typeface="Times New Roman" panose="02020603050405020304" pitchFamily="18" charset="0"/>
              <a:cs typeface="Times New Roman" panose="02020603050405020304" pitchFamily="18" charset="0"/>
            </a:endParaRPr>
          </a:p>
          <a:p>
            <a:pPr marL="257175" indent="-257175">
              <a:buAutoNum type="arabicPeriod" startAt="6"/>
              <a:defRPr sz="3000" spc="29"/>
            </a:pPr>
            <a:endParaRPr lang="en-US"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619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4" name="The primary objective of this project is to build a voice assistant to detect acute diseases and provide health recommendations to people in remote areas using Artificial Intelligence and Natural Language Processing.…">
            <a:extLst>
              <a:ext uri="{FF2B5EF4-FFF2-40B4-BE49-F238E27FC236}">
                <a16:creationId xmlns:a16="http://schemas.microsoft.com/office/drawing/2014/main" id="{28A86781-7DD9-EF5F-756E-C33472B1B573}"/>
              </a:ext>
            </a:extLst>
          </p:cNvPr>
          <p:cNvSpPr txBox="1">
            <a:spLocks noGrp="1"/>
          </p:cNvSpPr>
          <p:nvPr>
            <p:ph idx="1"/>
          </p:nvPr>
        </p:nvSpPr>
        <p:spPr>
          <a:xfrm>
            <a:off x="762000" y="1511300"/>
            <a:ext cx="10668000" cy="4953000"/>
          </a:xfrm>
          <a:prstGeom prst="rect">
            <a:avLst/>
          </a:prstGeom>
        </p:spPr>
        <p:txBody>
          <a:bodyPr>
            <a:noAutofit/>
          </a:bodyPr>
          <a:lstStyle/>
          <a:p>
            <a:pPr marL="0" indent="0" algn="just">
              <a:lnSpc>
                <a:spcPct val="150000"/>
              </a:lnSpc>
              <a:buNone/>
            </a:pPr>
            <a:r>
              <a:rPr lang="en-US" sz="2000" b="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This project presents the development of a </a:t>
            </a:r>
            <a:r>
              <a:rPr lang="en-US" sz="2000" b="1" i="1" dirty="0">
                <a:solidFill>
                  <a:srgbClr val="374151"/>
                </a:solidFill>
                <a:effectLst/>
                <a:latin typeface="Times New Roman" panose="02020603050405020304" pitchFamily="18" charset="0"/>
                <a:cs typeface="Times New Roman" panose="02020603050405020304" pitchFamily="18" charset="0"/>
              </a:rPr>
              <a:t>voice assistant to predict acute diseases</a:t>
            </a:r>
            <a:r>
              <a:rPr lang="en-US" sz="2000" b="0" i="0" dirty="0">
                <a:solidFill>
                  <a:srgbClr val="374151"/>
                </a:solidFill>
                <a:effectLst/>
                <a:latin typeface="Times New Roman" panose="02020603050405020304" pitchFamily="18" charset="0"/>
                <a:cs typeface="Times New Roman" panose="02020603050405020304" pitchFamily="18" charset="0"/>
              </a:rPr>
              <a:t> </a:t>
            </a:r>
            <a:r>
              <a:rPr lang="en-US" sz="2000" dirty="0">
                <a:solidFill>
                  <a:srgbClr val="374151"/>
                </a:solidFill>
                <a:latin typeface="Times New Roman" panose="02020603050405020304" pitchFamily="18" charset="0"/>
                <a:cs typeface="Times New Roman" panose="02020603050405020304" pitchFamily="18" charset="0"/>
              </a:rPr>
              <a:t>based on the symptoms provided by the user by making use of </a:t>
            </a:r>
            <a:r>
              <a:rPr lang="en-US" sz="2000" b="1" i="1" dirty="0">
                <a:solidFill>
                  <a:srgbClr val="374151"/>
                </a:solidFill>
                <a:latin typeface="Times New Roman" panose="02020603050405020304" pitchFamily="18" charset="0"/>
                <a:cs typeface="Times New Roman" panose="02020603050405020304" pitchFamily="18" charset="0"/>
              </a:rPr>
              <a:t>A</a:t>
            </a:r>
            <a:r>
              <a:rPr lang="en-US" sz="2000" b="1" i="1" dirty="0">
                <a:solidFill>
                  <a:srgbClr val="374151"/>
                </a:solidFill>
                <a:effectLst/>
                <a:latin typeface="Times New Roman" panose="02020603050405020304" pitchFamily="18" charset="0"/>
                <a:cs typeface="Times New Roman" panose="02020603050405020304" pitchFamily="18" charset="0"/>
              </a:rPr>
              <a:t>rtificial </a:t>
            </a:r>
            <a:r>
              <a:rPr lang="en-US" sz="2000" b="1" i="1" dirty="0">
                <a:solidFill>
                  <a:srgbClr val="374151"/>
                </a:solidFill>
                <a:latin typeface="Times New Roman" panose="02020603050405020304" pitchFamily="18" charset="0"/>
                <a:cs typeface="Times New Roman" panose="02020603050405020304" pitchFamily="18" charset="0"/>
              </a:rPr>
              <a:t>I</a:t>
            </a:r>
            <a:r>
              <a:rPr lang="en-US" sz="2000" b="1" i="1" dirty="0">
                <a:solidFill>
                  <a:srgbClr val="374151"/>
                </a:solidFill>
                <a:effectLst/>
                <a:latin typeface="Times New Roman" panose="02020603050405020304" pitchFamily="18" charset="0"/>
                <a:cs typeface="Times New Roman" panose="02020603050405020304" pitchFamily="18" charset="0"/>
              </a:rPr>
              <a:t>ntelligence </a:t>
            </a:r>
            <a:r>
              <a:rPr lang="en-US" sz="2000" b="0" i="0" dirty="0">
                <a:solidFill>
                  <a:srgbClr val="374151"/>
                </a:solidFill>
                <a:effectLst/>
                <a:latin typeface="Times New Roman" panose="02020603050405020304" pitchFamily="18" charset="0"/>
                <a:cs typeface="Times New Roman" panose="02020603050405020304" pitchFamily="18" charset="0"/>
              </a:rPr>
              <a:t>(AI) and </a:t>
            </a:r>
            <a:r>
              <a:rPr lang="en-US" sz="2000" b="1" i="1" dirty="0">
                <a:solidFill>
                  <a:srgbClr val="374151"/>
                </a:solidFill>
                <a:effectLst/>
                <a:latin typeface="Times New Roman" panose="02020603050405020304" pitchFamily="18" charset="0"/>
                <a:cs typeface="Times New Roman" panose="02020603050405020304" pitchFamily="18" charset="0"/>
              </a:rPr>
              <a:t>Natural </a:t>
            </a:r>
            <a:r>
              <a:rPr lang="en-US" sz="2000" b="1" i="1" dirty="0">
                <a:solidFill>
                  <a:srgbClr val="374151"/>
                </a:solidFill>
                <a:latin typeface="Times New Roman" panose="02020603050405020304" pitchFamily="18" charset="0"/>
                <a:cs typeface="Times New Roman" panose="02020603050405020304" pitchFamily="18" charset="0"/>
              </a:rPr>
              <a:t>L</a:t>
            </a:r>
            <a:r>
              <a:rPr lang="en-US" sz="2000" b="1" i="1" dirty="0">
                <a:solidFill>
                  <a:srgbClr val="374151"/>
                </a:solidFill>
                <a:effectLst/>
                <a:latin typeface="Times New Roman" panose="02020603050405020304" pitchFamily="18" charset="0"/>
                <a:cs typeface="Times New Roman" panose="02020603050405020304" pitchFamily="18" charset="0"/>
              </a:rPr>
              <a:t>anguage </a:t>
            </a:r>
            <a:r>
              <a:rPr lang="en-US" sz="2000" b="1" i="1" dirty="0">
                <a:solidFill>
                  <a:srgbClr val="374151"/>
                </a:solidFill>
                <a:latin typeface="Times New Roman" panose="02020603050405020304" pitchFamily="18" charset="0"/>
                <a:cs typeface="Times New Roman" panose="02020603050405020304" pitchFamily="18" charset="0"/>
              </a:rPr>
              <a:t>P</a:t>
            </a:r>
            <a:r>
              <a:rPr lang="en-US" sz="2000" b="1" i="1" dirty="0">
                <a:solidFill>
                  <a:srgbClr val="374151"/>
                </a:solidFill>
                <a:effectLst/>
                <a:latin typeface="Times New Roman" panose="02020603050405020304" pitchFamily="18" charset="0"/>
                <a:cs typeface="Times New Roman" panose="02020603050405020304" pitchFamily="18" charset="0"/>
              </a:rPr>
              <a:t>rocessing</a:t>
            </a:r>
            <a:r>
              <a:rPr lang="en-US" sz="2000" b="0" i="0" dirty="0">
                <a:solidFill>
                  <a:srgbClr val="374151"/>
                </a:solidFill>
                <a:effectLst/>
                <a:latin typeface="Times New Roman" panose="02020603050405020304" pitchFamily="18" charset="0"/>
                <a:cs typeface="Times New Roman" panose="02020603050405020304" pitchFamily="18" charset="0"/>
              </a:rPr>
              <a:t> (NLP) techniques. The proposed system aims to address the lack of access to quality healthcare in </a:t>
            </a:r>
            <a:r>
              <a:rPr lang="en-US" sz="2000" dirty="0">
                <a:solidFill>
                  <a:srgbClr val="374151"/>
                </a:solidFill>
                <a:latin typeface="Times New Roman" panose="02020603050405020304" pitchFamily="18" charset="0"/>
                <a:cs typeface="Times New Roman" panose="02020603050405020304" pitchFamily="18" charset="0"/>
              </a:rPr>
              <a:t>remote</a:t>
            </a:r>
            <a:r>
              <a:rPr lang="en-US" sz="2000" b="0" i="0" dirty="0">
                <a:solidFill>
                  <a:srgbClr val="374151"/>
                </a:solidFill>
                <a:effectLst/>
                <a:latin typeface="Times New Roman" panose="02020603050405020304" pitchFamily="18" charset="0"/>
                <a:cs typeface="Times New Roman" panose="02020603050405020304" pitchFamily="18" charset="0"/>
              </a:rPr>
              <a:t> areas by enabling early diagnosis of common acute diseases. The system uses machine learning algorithms to analyze patient symptoms and provide accurate diagnoses, while NLP techniques are employed to facilitate communication between patients and </a:t>
            </a:r>
            <a:r>
              <a:rPr lang="en-US" sz="2000" dirty="0">
                <a:solidFill>
                  <a:srgbClr val="374151"/>
                </a:solidFill>
                <a:latin typeface="Times New Roman" panose="02020603050405020304" pitchFamily="18" charset="0"/>
                <a:cs typeface="Times New Roman" panose="02020603050405020304" pitchFamily="18" charset="0"/>
              </a:rPr>
              <a:t>voice assistant</a:t>
            </a:r>
            <a:r>
              <a:rPr lang="en-US" sz="2000" b="0" i="0" dirty="0">
                <a:solidFill>
                  <a:srgbClr val="374151"/>
                </a:solidFill>
                <a:effectLst/>
                <a:latin typeface="Times New Roman" panose="02020603050405020304" pitchFamily="18" charset="0"/>
                <a:cs typeface="Times New Roman" panose="02020603050405020304" pitchFamily="18" charset="0"/>
              </a:rPr>
              <a:t>. The system has the potential to improve healthcare outcomes in </a:t>
            </a:r>
            <a:r>
              <a:rPr lang="en-US" sz="2000">
                <a:solidFill>
                  <a:srgbClr val="374151"/>
                </a:solidFill>
                <a:latin typeface="Times New Roman" panose="02020603050405020304" pitchFamily="18" charset="0"/>
                <a:cs typeface="Times New Roman" panose="02020603050405020304" pitchFamily="18" charset="0"/>
              </a:rPr>
              <a:t>remote areas</a:t>
            </a:r>
            <a:r>
              <a:rPr lang="en-US" sz="2000" b="0" i="0">
                <a:solidFill>
                  <a:srgbClr val="374151"/>
                </a:solidFill>
                <a:effectLst/>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where access to medical professionals is often limited.</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Literature</a:t>
            </a:r>
            <a:r>
              <a:rPr lang="en-GB" dirty="0"/>
              <a:t> </a:t>
            </a:r>
            <a:r>
              <a:rPr lang="en-GB" dirty="0">
                <a:cs typeface="Times New Roman" panose="02020603050405020304" pitchFamily="18" charset="0"/>
              </a:rPr>
              <a:t>Review</a:t>
            </a:r>
          </a:p>
        </p:txBody>
      </p:sp>
      <p:graphicFrame>
        <p:nvGraphicFramePr>
          <p:cNvPr id="4" name="Table 4">
            <a:extLst>
              <a:ext uri="{FF2B5EF4-FFF2-40B4-BE49-F238E27FC236}">
                <a16:creationId xmlns:a16="http://schemas.microsoft.com/office/drawing/2014/main" id="{358F61B4-B2E5-FCDF-C2F2-0076B198BABD}"/>
              </a:ext>
            </a:extLst>
          </p:cNvPr>
          <p:cNvGraphicFramePr>
            <a:graphicFrameLocks noGrp="1"/>
          </p:cNvGraphicFramePr>
          <p:nvPr/>
        </p:nvGraphicFramePr>
        <p:xfrm>
          <a:off x="812800" y="1096965"/>
          <a:ext cx="10668000" cy="4590315"/>
        </p:xfrm>
        <a:graphic>
          <a:graphicData uri="http://schemas.openxmlformats.org/drawingml/2006/table">
            <a:tbl>
              <a:tblPr firstRow="1" bandRow="1">
                <a:tableStyleId>{5940675A-B579-460E-94D1-54222C63F5DA}</a:tableStyleId>
              </a:tblPr>
              <a:tblGrid>
                <a:gridCol w="1563927">
                  <a:extLst>
                    <a:ext uri="{9D8B030D-6E8A-4147-A177-3AD203B41FA5}">
                      <a16:colId xmlns:a16="http://schemas.microsoft.com/office/drawing/2014/main" val="3673837763"/>
                    </a:ext>
                  </a:extLst>
                </a:gridCol>
                <a:gridCol w="3443016">
                  <a:extLst>
                    <a:ext uri="{9D8B030D-6E8A-4147-A177-3AD203B41FA5}">
                      <a16:colId xmlns:a16="http://schemas.microsoft.com/office/drawing/2014/main" val="2630511833"/>
                    </a:ext>
                  </a:extLst>
                </a:gridCol>
                <a:gridCol w="1980181">
                  <a:extLst>
                    <a:ext uri="{9D8B030D-6E8A-4147-A177-3AD203B41FA5}">
                      <a16:colId xmlns:a16="http://schemas.microsoft.com/office/drawing/2014/main" val="3079333581"/>
                    </a:ext>
                  </a:extLst>
                </a:gridCol>
                <a:gridCol w="3680876">
                  <a:extLst>
                    <a:ext uri="{9D8B030D-6E8A-4147-A177-3AD203B41FA5}">
                      <a16:colId xmlns:a16="http://schemas.microsoft.com/office/drawing/2014/main" val="2811024952"/>
                    </a:ext>
                  </a:extLst>
                </a:gridCol>
              </a:tblGrid>
              <a:tr h="299719">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SI No</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Paper</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Published year</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Review</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4048652060"/>
                  </a:ext>
                </a:extLst>
              </a:tr>
              <a:tr h="1832788">
                <a:tc>
                  <a:txBody>
                    <a:bodyPr/>
                    <a:lstStyle/>
                    <a:p>
                      <a:pPr algn="ctr"/>
                      <a:r>
                        <a:rPr lang="en-US" sz="1400" dirty="0">
                          <a:latin typeface="Times New Roman" panose="02020603050405020304" pitchFamily="18" charset="0"/>
                          <a:ea typeface="Verdana" panose="020B0604030504040204" pitchFamily="34" charset="0"/>
                          <a:cs typeface="Times New Roman" panose="02020603050405020304" pitchFamily="18" charset="0"/>
                        </a:rPr>
                        <a:t>1</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1400" b="0" dirty="0">
                          <a:latin typeface="Times New Roman" panose="02020603050405020304" pitchFamily="18" charset="0"/>
                          <a:ea typeface="Verdana" panose="020B0604030504040204" pitchFamily="34" charset="0"/>
                          <a:cs typeface="Times New Roman" panose="02020603050405020304" pitchFamily="18" charset="0"/>
                        </a:rPr>
                        <a:t>Identification and Prediction of Chronic Diseases Using Machine Learning Approach</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ea typeface="Verdana" panose="020B0604030504040204" pitchFamily="34" charset="0"/>
                          <a:cs typeface="Times New Roman" panose="02020603050405020304" pitchFamily="18" charset="0"/>
                        </a:rPr>
                        <a:t>2022</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US" sz="1400" b="0" i="1" dirty="0">
                          <a:solidFill>
                            <a:srgbClr val="163F7C"/>
                          </a:solidFill>
                          <a:latin typeface="Times New Roman" panose="02020603050405020304" pitchFamily="18" charset="0"/>
                          <a:ea typeface="Verdana" panose="020B0604030504040204" pitchFamily="34" charset="0"/>
                          <a:cs typeface="Times New Roman" panose="02020603050405020304" pitchFamily="18" charset="0"/>
                        </a:rPr>
                        <a:t>The suggested system delivers disease prognosis based on patient's symptoms by employing machine learning (ML) algorithms such as convolutional neural network (CNN) for automatic feature extraction and disease prediction and K-nearest neighbor (KNN) with an accuracy of 96%.</a:t>
                      </a:r>
                    </a:p>
                  </a:txBody>
                  <a:tcPr anchor="ctr"/>
                </a:tc>
                <a:extLst>
                  <a:ext uri="{0D108BD9-81ED-4DB2-BD59-A6C34878D82A}">
                    <a16:rowId xmlns:a16="http://schemas.microsoft.com/office/drawing/2014/main" val="1296847168"/>
                  </a:ext>
                </a:extLst>
              </a:tr>
              <a:tr h="953650">
                <a:tc>
                  <a:txBody>
                    <a:bodyPr/>
                    <a:lstStyle/>
                    <a:p>
                      <a:pPr algn="ctr"/>
                      <a:r>
                        <a:rPr lang="en-US" sz="1400" dirty="0">
                          <a:latin typeface="Times New Roman" panose="02020603050405020304" pitchFamily="18" charset="0"/>
                          <a:ea typeface="Verdana" panose="020B0604030504040204" pitchFamily="34" charset="0"/>
                          <a:cs typeface="Times New Roman" panose="02020603050405020304" pitchFamily="18" charset="0"/>
                        </a:rPr>
                        <a:t>2</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1400" b="0" dirty="0">
                          <a:latin typeface="Times New Roman" panose="02020603050405020304" pitchFamily="18" charset="0"/>
                          <a:ea typeface="Verdana" panose="020B0604030504040204" pitchFamily="34" charset="0"/>
                          <a:cs typeface="Times New Roman" panose="02020603050405020304" pitchFamily="18" charset="0"/>
                        </a:rPr>
                        <a:t>Comparing different supervised machine learning algorithms for disease prediction</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ea typeface="Verdana" panose="020B0604030504040204" pitchFamily="34" charset="0"/>
                          <a:cs typeface="Times New Roman" panose="02020603050405020304" pitchFamily="18" charset="0"/>
                        </a:rPr>
                        <a:t>2019</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US" sz="1400" b="0" i="1" dirty="0">
                          <a:solidFill>
                            <a:srgbClr val="163F7C"/>
                          </a:solidFill>
                          <a:latin typeface="Times New Roman" panose="02020603050405020304" pitchFamily="18" charset="0"/>
                          <a:ea typeface="Verdana" panose="020B0604030504040204" pitchFamily="34" charset="0"/>
                          <a:cs typeface="Times New Roman" panose="02020603050405020304" pitchFamily="18" charset="0"/>
                        </a:rPr>
                        <a:t>This paper offers a thorough analysis of the relative efficacy of various supervised machine learning algorithm models for disease prediction. Random Forest provided the highest accuracy.</a:t>
                      </a:r>
                    </a:p>
                  </a:txBody>
                  <a:tcPr anchor="ctr"/>
                </a:tc>
                <a:extLst>
                  <a:ext uri="{0D108BD9-81ED-4DB2-BD59-A6C34878D82A}">
                    <a16:rowId xmlns:a16="http://schemas.microsoft.com/office/drawing/2014/main" val="1871498113"/>
                  </a:ext>
                </a:extLst>
              </a:tr>
              <a:tr h="1294487">
                <a:tc>
                  <a:txBody>
                    <a:bodyPr/>
                    <a:lstStyle/>
                    <a:p>
                      <a:pPr algn="ctr"/>
                      <a:r>
                        <a:rPr lang="en-US" sz="1400" dirty="0">
                          <a:latin typeface="Times New Roman" panose="02020603050405020304" pitchFamily="18" charset="0"/>
                          <a:ea typeface="Verdana" panose="020B0604030504040204" pitchFamily="34" charset="0"/>
                          <a:cs typeface="Times New Roman" panose="02020603050405020304" pitchFamily="18" charset="0"/>
                        </a:rPr>
                        <a:t>3</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1400" b="0" dirty="0">
                          <a:latin typeface="Times New Roman" panose="02020603050405020304" pitchFamily="18" charset="0"/>
                          <a:ea typeface="Verdana" panose="020B0604030504040204" pitchFamily="34" charset="0"/>
                          <a:cs typeface="Times New Roman" panose="02020603050405020304" pitchFamily="18" charset="0"/>
                        </a:rPr>
                        <a:t>Speech to text and text to speech recognition systems-</a:t>
                      </a:r>
                      <a:r>
                        <a:rPr lang="en-US" sz="1400" b="0" dirty="0" err="1">
                          <a:latin typeface="Times New Roman" panose="02020603050405020304" pitchFamily="18" charset="0"/>
                          <a:ea typeface="Verdana" panose="020B0604030504040204" pitchFamily="34" charset="0"/>
                          <a:cs typeface="Times New Roman" panose="02020603050405020304" pitchFamily="18" charset="0"/>
                        </a:rPr>
                        <a:t>Areview</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ea typeface="Verdana" panose="020B0604030504040204" pitchFamily="34" charset="0"/>
                          <a:cs typeface="Times New Roman" panose="02020603050405020304" pitchFamily="18" charset="0"/>
                        </a:rPr>
                        <a:t>2018</a:t>
                      </a:r>
                      <a:endParaRPr lang="en-IN" sz="1400" dirty="0">
                        <a:latin typeface="Times New Roman" panose="02020603050405020304" pitchFamily="18" charset="0"/>
                        <a:ea typeface="Verdana" panose="020B0604030504040204" pitchFamily="34" charset="0"/>
                        <a:cs typeface="Times New Roman" panose="02020603050405020304" pitchFamily="18" charset="0"/>
                      </a:endParaRPr>
                    </a:p>
                  </a:txBody>
                  <a:tcPr anchor="ct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US" sz="1400" b="0" i="1" dirty="0">
                          <a:solidFill>
                            <a:srgbClr val="163F7C"/>
                          </a:solidFill>
                          <a:latin typeface="Times New Roman" panose="02020603050405020304" pitchFamily="18" charset="0"/>
                          <a:ea typeface="Verdana" panose="020B0604030504040204" pitchFamily="34" charset="0"/>
                          <a:cs typeface="Times New Roman" panose="02020603050405020304" pitchFamily="18" charset="0"/>
                        </a:rPr>
                        <a:t>Various</a:t>
                      </a:r>
                      <a:r>
                        <a:rPr lang="en-US" sz="1400" b="0" i="1" dirty="0">
                          <a:solidFill>
                            <a:srgbClr val="163F7C"/>
                          </a:solidFill>
                          <a:effectLst/>
                          <a:latin typeface="Times New Roman" panose="02020603050405020304" pitchFamily="18" charset="0"/>
                          <a:ea typeface="Verdana" panose="020B0604030504040204" pitchFamily="34" charset="0"/>
                          <a:cs typeface="Times New Roman" panose="02020603050405020304" pitchFamily="18" charset="0"/>
                        </a:rPr>
                        <a:t> text-to-speech (TTS) and speech-to-text (STT) conversion techniques are reviewed and it is concluded that Format </a:t>
                      </a:r>
                      <a:r>
                        <a:rPr lang="en-US" sz="1400" b="0" i="1" dirty="0">
                          <a:solidFill>
                            <a:srgbClr val="163F7C"/>
                          </a:solidFill>
                          <a:latin typeface="Times New Roman" panose="02020603050405020304" pitchFamily="18" charset="0"/>
                          <a:ea typeface="Verdana" panose="020B0604030504040204" pitchFamily="34" charset="0"/>
                          <a:cs typeface="Times New Roman" panose="02020603050405020304" pitchFamily="18" charset="0"/>
                        </a:rPr>
                        <a:t>S</a:t>
                      </a:r>
                      <a:r>
                        <a:rPr lang="en-US" sz="1400" b="0" i="1" dirty="0">
                          <a:solidFill>
                            <a:srgbClr val="163F7C"/>
                          </a:solidFill>
                          <a:effectLst/>
                          <a:latin typeface="Times New Roman" panose="02020603050405020304" pitchFamily="18" charset="0"/>
                          <a:ea typeface="Verdana" panose="020B0604030504040204" pitchFamily="34" charset="0"/>
                          <a:cs typeface="Times New Roman" panose="02020603050405020304" pitchFamily="18" charset="0"/>
                        </a:rPr>
                        <a:t>ynthesis and Hybrid Machine Translation (HMT) works best respectively</a:t>
                      </a:r>
                      <a:r>
                        <a:rPr lang="en-IN" sz="1400" b="0" i="1" dirty="0">
                          <a:solidFill>
                            <a:srgbClr val="163F7C"/>
                          </a:solidFill>
                          <a:effectLst/>
                          <a:latin typeface="Times New Roman" panose="02020603050405020304" pitchFamily="18" charset="0"/>
                          <a:ea typeface="Verdana" panose="020B0604030504040204" pitchFamily="34" charset="0"/>
                          <a:cs typeface="Times New Roman" panose="02020603050405020304" pitchFamily="18" charset="0"/>
                        </a:rPr>
                        <a:t>.</a:t>
                      </a:r>
                      <a:endParaRPr lang="en-US" sz="1400" b="0" i="1" dirty="0">
                        <a:solidFill>
                          <a:srgbClr val="163F7C"/>
                        </a:solidFill>
                        <a:effectLst/>
                        <a:latin typeface="Times New Roman" panose="02020603050405020304" pitchFamily="18" charset="0"/>
                        <a:ea typeface="Verdana" panose="020B0604030504040204" pitchFamily="34" charset="0"/>
                        <a:cs typeface="Times New Roman" panose="02020603050405020304" pitchFamily="18" charset="0"/>
                      </a:endParaRPr>
                    </a:p>
                  </a:txBody>
                  <a:tcPr anchor="ctr"/>
                </a:tc>
                <a:extLst>
                  <a:ext uri="{0D108BD9-81ED-4DB2-BD59-A6C34878D82A}">
                    <a16:rowId xmlns:a16="http://schemas.microsoft.com/office/drawing/2014/main" val="822251323"/>
                  </a:ext>
                </a:extLst>
              </a:tr>
            </a:tbl>
          </a:graphicData>
        </a:graphic>
      </p:graphicFrame>
    </p:spTree>
    <p:extLst>
      <p:ext uri="{BB962C8B-B14F-4D97-AF65-F5344CB8AC3E}">
        <p14:creationId xmlns:p14="http://schemas.microsoft.com/office/powerpoint/2010/main" val="142276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Literature Review</a:t>
            </a:r>
          </a:p>
        </p:txBody>
      </p:sp>
      <p:graphicFrame>
        <p:nvGraphicFramePr>
          <p:cNvPr id="4" name="Table 4">
            <a:extLst>
              <a:ext uri="{FF2B5EF4-FFF2-40B4-BE49-F238E27FC236}">
                <a16:creationId xmlns:a16="http://schemas.microsoft.com/office/drawing/2014/main" id="{358F61B4-B2E5-FCDF-C2F2-0076B198BABD}"/>
              </a:ext>
            </a:extLst>
          </p:cNvPr>
          <p:cNvGraphicFramePr>
            <a:graphicFrameLocks noGrp="1"/>
          </p:cNvGraphicFramePr>
          <p:nvPr/>
        </p:nvGraphicFramePr>
        <p:xfrm>
          <a:off x="812800" y="1096963"/>
          <a:ext cx="10668000" cy="4391980"/>
        </p:xfrm>
        <a:graphic>
          <a:graphicData uri="http://schemas.openxmlformats.org/drawingml/2006/table">
            <a:tbl>
              <a:tblPr firstRow="1" bandRow="1">
                <a:tableStyleId>{5940675A-B579-460E-94D1-54222C63F5DA}</a:tableStyleId>
              </a:tblPr>
              <a:tblGrid>
                <a:gridCol w="1563927">
                  <a:extLst>
                    <a:ext uri="{9D8B030D-6E8A-4147-A177-3AD203B41FA5}">
                      <a16:colId xmlns:a16="http://schemas.microsoft.com/office/drawing/2014/main" val="3673837763"/>
                    </a:ext>
                  </a:extLst>
                </a:gridCol>
                <a:gridCol w="3443016">
                  <a:extLst>
                    <a:ext uri="{9D8B030D-6E8A-4147-A177-3AD203B41FA5}">
                      <a16:colId xmlns:a16="http://schemas.microsoft.com/office/drawing/2014/main" val="2630511833"/>
                    </a:ext>
                  </a:extLst>
                </a:gridCol>
                <a:gridCol w="1980181">
                  <a:extLst>
                    <a:ext uri="{9D8B030D-6E8A-4147-A177-3AD203B41FA5}">
                      <a16:colId xmlns:a16="http://schemas.microsoft.com/office/drawing/2014/main" val="3079333581"/>
                    </a:ext>
                  </a:extLst>
                </a:gridCol>
                <a:gridCol w="3680876">
                  <a:extLst>
                    <a:ext uri="{9D8B030D-6E8A-4147-A177-3AD203B41FA5}">
                      <a16:colId xmlns:a16="http://schemas.microsoft.com/office/drawing/2014/main" val="2811024952"/>
                    </a:ext>
                  </a:extLst>
                </a:gridCol>
              </a:tblGrid>
              <a:tr h="309890">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SI No</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Paper</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Published year</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Review</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4048652060"/>
                  </a:ext>
                </a:extLst>
              </a:tr>
              <a:tr h="1585433">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dirty="0" err="1">
                          <a:latin typeface="Times New Roman" panose="02020603050405020304" pitchFamily="18" charset="0"/>
                          <a:cs typeface="Times New Roman" panose="02020603050405020304" pitchFamily="18" charset="0"/>
                        </a:rPr>
                        <a:t>NaturalSpeech</a:t>
                      </a:r>
                      <a:r>
                        <a:rPr lang="en-US" sz="1400" b="0" dirty="0">
                          <a:latin typeface="Times New Roman" panose="02020603050405020304" pitchFamily="18" charset="0"/>
                          <a:cs typeface="Times New Roman" panose="02020603050405020304" pitchFamily="18" charset="0"/>
                        </a:rPr>
                        <a:t>: End-to-End Text to Speech Synthesis with Human-Level Quality</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2022</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US" sz="1400" b="0" i="1" dirty="0">
                          <a:solidFill>
                            <a:srgbClr val="163F7C"/>
                          </a:solidFill>
                          <a:latin typeface="Times New Roman" panose="02020603050405020304" pitchFamily="18" charset="0"/>
                          <a:cs typeface="Times New Roman" panose="02020603050405020304" pitchFamily="18" charset="0"/>
                        </a:rPr>
                        <a:t>In this paper a human-level quality TTS model called </a:t>
                      </a:r>
                      <a:r>
                        <a:rPr lang="en-US" sz="1400" b="0" i="1" dirty="0" err="1">
                          <a:solidFill>
                            <a:srgbClr val="163F7C"/>
                          </a:solidFill>
                          <a:latin typeface="Times New Roman" panose="02020603050405020304" pitchFamily="18" charset="0"/>
                          <a:cs typeface="Times New Roman" panose="02020603050405020304" pitchFamily="18" charset="0"/>
                        </a:rPr>
                        <a:t>NaturalSpeech</a:t>
                      </a:r>
                      <a:r>
                        <a:rPr lang="en-US" sz="1400" b="0" i="1" dirty="0">
                          <a:solidFill>
                            <a:srgbClr val="163F7C"/>
                          </a:solidFill>
                          <a:latin typeface="Times New Roman" panose="02020603050405020304" pitchFamily="18" charset="0"/>
                          <a:cs typeface="Times New Roman" panose="02020603050405020304" pitchFamily="18" charset="0"/>
                        </a:rPr>
                        <a:t> is developed. It is demonstrated that the model achieves human-level quality with </a:t>
                      </a:r>
                      <a:r>
                        <a:rPr lang="en-US" sz="1400" b="0" i="1" dirty="0">
                          <a:solidFill>
                            <a:srgbClr val="163F7C"/>
                          </a:solidFill>
                          <a:effectLst/>
                          <a:latin typeface="Times New Roman" panose="02020603050405020304" pitchFamily="18" charset="0"/>
                          <a:cs typeface="Times New Roman" panose="02020603050405020304" pitchFamily="18" charset="0"/>
                        </a:rPr>
                        <a:t>Comparative Mean Opinion Score</a:t>
                      </a:r>
                      <a:r>
                        <a:rPr lang="en-US" sz="1400" b="0" i="1" dirty="0">
                          <a:solidFill>
                            <a:srgbClr val="163F7C"/>
                          </a:solidFill>
                          <a:latin typeface="Times New Roman" panose="02020603050405020304" pitchFamily="18" charset="0"/>
                          <a:cs typeface="Times New Roman" panose="02020603050405020304" pitchFamily="18" charset="0"/>
                        </a:rPr>
                        <a:t> (CMOS) evaluation.</a:t>
                      </a:r>
                    </a:p>
                  </a:txBody>
                  <a:tcPr anchor="ctr"/>
                </a:tc>
                <a:extLst>
                  <a:ext uri="{0D108BD9-81ED-4DB2-BD59-A6C34878D82A}">
                    <a16:rowId xmlns:a16="http://schemas.microsoft.com/office/drawing/2014/main" val="1296847168"/>
                  </a:ext>
                </a:extLst>
              </a:tr>
              <a:tr h="1146904">
                <a:tc>
                  <a:txBody>
                    <a:bodyPr/>
                    <a:lstStyle/>
                    <a:p>
                      <a:pPr algn="ctr"/>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dirty="0">
                          <a:latin typeface="Times New Roman" panose="02020603050405020304" pitchFamily="18" charset="0"/>
                          <a:cs typeface="Times New Roman" panose="02020603050405020304" pitchFamily="18" charset="0"/>
                        </a:rPr>
                        <a:t>A Self-Diagnosis Medical Chatbot Using Artificial Intelligence</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2018</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US" sz="1400" b="0" i="1" dirty="0">
                          <a:solidFill>
                            <a:srgbClr val="163F7C"/>
                          </a:solidFill>
                          <a:effectLst/>
                          <a:latin typeface="Times New Roman" panose="02020603050405020304" pitchFamily="18" charset="0"/>
                          <a:cs typeface="Times New Roman" panose="02020603050405020304" pitchFamily="18" charset="0"/>
                        </a:rPr>
                        <a:t>A medical chatbot using Artificial Intelligence is proposed to diagnose and provide basic details about diseases before consulting a doctor, in order to reduce healthcare costs and improve accessibility to medical knowledge.</a:t>
                      </a:r>
                      <a:endParaRPr lang="en-US" sz="1400" b="0" i="1" dirty="0">
                        <a:solidFill>
                          <a:srgbClr val="163F7C"/>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71498113"/>
                  </a:ext>
                </a:extLst>
              </a:tr>
              <a:tr h="1338417">
                <a:tc>
                  <a:txBody>
                    <a:bodyPr/>
                    <a:lstStyle/>
                    <a:p>
                      <a:pPr algn="ctr"/>
                      <a:r>
                        <a:rPr lang="en-US" sz="1400" dirty="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b="0" dirty="0" err="1">
                          <a:latin typeface="Times New Roman" panose="02020603050405020304" pitchFamily="18" charset="0"/>
                          <a:cs typeface="Times New Roman" panose="02020603050405020304" pitchFamily="18" charset="0"/>
                        </a:rPr>
                        <a:t>IntelliDoctor</a:t>
                      </a:r>
                      <a:r>
                        <a:rPr lang="en-IN" sz="1400" b="0" dirty="0">
                          <a:latin typeface="Times New Roman" panose="02020603050405020304" pitchFamily="18" charset="0"/>
                          <a:cs typeface="Times New Roman" panose="02020603050405020304" pitchFamily="18" charset="0"/>
                        </a:rPr>
                        <a:t> – AI based Medical Assistant</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US" sz="1400" b="0" i="1" dirty="0">
                          <a:solidFill>
                            <a:srgbClr val="163F7C"/>
                          </a:solidFill>
                          <a:effectLst/>
                          <a:latin typeface="Times New Roman" panose="02020603050405020304" pitchFamily="18" charset="0"/>
                          <a:cs typeface="Times New Roman" panose="02020603050405020304" pitchFamily="18" charset="0"/>
                        </a:rPr>
                        <a:t>An AI-based personal medical assistant known as </a:t>
                      </a:r>
                      <a:r>
                        <a:rPr lang="en-US" sz="1400" b="0" i="1" dirty="0" err="1">
                          <a:solidFill>
                            <a:srgbClr val="163F7C"/>
                          </a:solidFill>
                          <a:effectLst/>
                          <a:latin typeface="Times New Roman" panose="02020603050405020304" pitchFamily="18" charset="0"/>
                          <a:cs typeface="Times New Roman" panose="02020603050405020304" pitchFamily="18" charset="0"/>
                        </a:rPr>
                        <a:t>IntelliDoctor</a:t>
                      </a:r>
                      <a:r>
                        <a:rPr lang="en-US" sz="1400" b="0" i="1" dirty="0">
                          <a:solidFill>
                            <a:srgbClr val="163F7C"/>
                          </a:solidFill>
                          <a:effectLst/>
                          <a:latin typeface="Times New Roman" panose="02020603050405020304" pitchFamily="18" charset="0"/>
                          <a:cs typeface="Times New Roman" panose="02020603050405020304" pitchFamily="18" charset="0"/>
                        </a:rPr>
                        <a:t> is designed to analyze symptoms, predict medical conditions, generates treatments, tracks user's health activities, and displays periodic health reports.</a:t>
                      </a:r>
                    </a:p>
                  </a:txBody>
                  <a:tcPr anchor="ctr"/>
                </a:tc>
                <a:extLst>
                  <a:ext uri="{0D108BD9-81ED-4DB2-BD59-A6C34878D82A}">
                    <a16:rowId xmlns:a16="http://schemas.microsoft.com/office/drawing/2014/main" val="822251323"/>
                  </a:ext>
                </a:extLst>
              </a:tr>
            </a:tbl>
          </a:graphicData>
        </a:graphic>
      </p:graphicFrame>
    </p:spTree>
    <p:extLst>
      <p:ext uri="{BB962C8B-B14F-4D97-AF65-F5344CB8AC3E}">
        <p14:creationId xmlns:p14="http://schemas.microsoft.com/office/powerpoint/2010/main" val="176438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Literature</a:t>
            </a:r>
            <a:r>
              <a:rPr lang="en-GB" dirty="0">
                <a:latin typeface="Times New Roman" panose="02020603050405020304" pitchFamily="18" charset="0"/>
                <a:cs typeface="Times New Roman" panose="02020603050405020304" pitchFamily="18" charset="0"/>
              </a:rPr>
              <a:t> </a:t>
            </a:r>
            <a:r>
              <a:rPr lang="en-GB" dirty="0">
                <a:cs typeface="Times New Roman" panose="02020603050405020304" pitchFamily="18" charset="0"/>
              </a:rPr>
              <a:t>Review</a:t>
            </a:r>
          </a:p>
        </p:txBody>
      </p:sp>
      <p:graphicFrame>
        <p:nvGraphicFramePr>
          <p:cNvPr id="4" name="Table 4">
            <a:extLst>
              <a:ext uri="{FF2B5EF4-FFF2-40B4-BE49-F238E27FC236}">
                <a16:creationId xmlns:a16="http://schemas.microsoft.com/office/drawing/2014/main" id="{358F61B4-B2E5-FCDF-C2F2-0076B198BABD}"/>
              </a:ext>
            </a:extLst>
          </p:cNvPr>
          <p:cNvGraphicFramePr>
            <a:graphicFrameLocks noGrp="1"/>
          </p:cNvGraphicFramePr>
          <p:nvPr/>
        </p:nvGraphicFramePr>
        <p:xfrm>
          <a:off x="762000" y="1509459"/>
          <a:ext cx="10668000" cy="3612924"/>
        </p:xfrm>
        <a:graphic>
          <a:graphicData uri="http://schemas.openxmlformats.org/drawingml/2006/table">
            <a:tbl>
              <a:tblPr firstRow="1" bandRow="1">
                <a:tableStyleId>{5940675A-B579-460E-94D1-54222C63F5DA}</a:tableStyleId>
              </a:tblPr>
              <a:tblGrid>
                <a:gridCol w="1563927">
                  <a:extLst>
                    <a:ext uri="{9D8B030D-6E8A-4147-A177-3AD203B41FA5}">
                      <a16:colId xmlns:a16="http://schemas.microsoft.com/office/drawing/2014/main" val="3673837763"/>
                    </a:ext>
                  </a:extLst>
                </a:gridCol>
                <a:gridCol w="3443016">
                  <a:extLst>
                    <a:ext uri="{9D8B030D-6E8A-4147-A177-3AD203B41FA5}">
                      <a16:colId xmlns:a16="http://schemas.microsoft.com/office/drawing/2014/main" val="2630511833"/>
                    </a:ext>
                  </a:extLst>
                </a:gridCol>
                <a:gridCol w="1980181">
                  <a:extLst>
                    <a:ext uri="{9D8B030D-6E8A-4147-A177-3AD203B41FA5}">
                      <a16:colId xmlns:a16="http://schemas.microsoft.com/office/drawing/2014/main" val="3079333581"/>
                    </a:ext>
                  </a:extLst>
                </a:gridCol>
                <a:gridCol w="3680876">
                  <a:extLst>
                    <a:ext uri="{9D8B030D-6E8A-4147-A177-3AD203B41FA5}">
                      <a16:colId xmlns:a16="http://schemas.microsoft.com/office/drawing/2014/main" val="2811024952"/>
                    </a:ext>
                  </a:extLst>
                </a:gridCol>
              </a:tblGrid>
              <a:tr h="298798">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SI No</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Paper</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Published year</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tc>
                  <a:txBody>
                    <a:bodyPr/>
                    <a:lstStyle/>
                    <a:p>
                      <a:pPr algn="ctr"/>
                      <a:r>
                        <a:rPr lang="en-US"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rPr>
                        <a:t>Review</a:t>
                      </a:r>
                      <a:endParaRPr lang="en-IN" sz="1400" b="1" dirty="0">
                        <a:solidFill>
                          <a:schemeClr val="tx1"/>
                        </a:solidFill>
                        <a:latin typeface="Times New Roman" panose="02020603050405020304" pitchFamily="18" charset="0"/>
                        <a:ea typeface="Verdana" panose="020B0604030504040204" pitchFamily="34" charset="0"/>
                        <a:cs typeface="Times New Roman" panose="02020603050405020304" pitchFamily="18" charset="0"/>
                      </a:endParaRPr>
                    </a:p>
                  </a:txBody>
                  <a:tcPr anchor="ctr">
                    <a:solidFill>
                      <a:schemeClr val="accent6">
                        <a:lumMod val="60000"/>
                        <a:lumOff val="40000"/>
                      </a:schemeClr>
                    </a:solidFill>
                  </a:tcPr>
                </a:tc>
                <a:extLst>
                  <a:ext uri="{0D108BD9-81ED-4DB2-BD59-A6C34878D82A}">
                    <a16:rowId xmlns:a16="http://schemas.microsoft.com/office/drawing/2014/main" val="4048652060"/>
                  </a:ext>
                </a:extLst>
              </a:tr>
              <a:tr h="1705482">
                <a:tc>
                  <a:txBody>
                    <a:bodyPr/>
                    <a:lstStyle/>
                    <a:p>
                      <a:pPr algn="ctr"/>
                      <a:r>
                        <a:rPr lang="en-US" sz="1400" dirty="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b="0" dirty="0">
                          <a:latin typeface="Times New Roman" panose="02020603050405020304" pitchFamily="18" charset="0"/>
                          <a:cs typeface="Times New Roman" panose="02020603050405020304" pitchFamily="18" charset="0"/>
                        </a:rPr>
                        <a:t>Text Messaging-Based Medical Diagnosis Using Natural Processing and Fuzzy Logic</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2020</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584200" rtl="0" eaLnBrk="1" fontAlgn="auto" latinLnBrk="0" hangingPunct="1">
                        <a:lnSpc>
                          <a:spcPct val="100000"/>
                        </a:lnSpc>
                        <a:spcBef>
                          <a:spcPts val="0"/>
                        </a:spcBef>
                        <a:spcAft>
                          <a:spcPts val="0"/>
                        </a:spcAft>
                        <a:buClrTx/>
                        <a:buSzTx/>
                        <a:buFontTx/>
                        <a:buNone/>
                        <a:tabLst/>
                        <a:defRPr/>
                      </a:pPr>
                      <a:r>
                        <a:rPr lang="en-US" sz="1400" b="0" i="1" dirty="0">
                          <a:solidFill>
                            <a:srgbClr val="163F7C"/>
                          </a:solidFill>
                          <a:latin typeface="Times New Roman" panose="02020603050405020304" pitchFamily="18" charset="0"/>
                          <a:cs typeface="Times New Roman" panose="02020603050405020304" pitchFamily="18" charset="0"/>
                        </a:rPr>
                        <a:t>A chatbot service is developed using fuzzy logic rules, Telegram bot Application Programming Interface (API), knowledge base, NLP and short message service (SMS).</a:t>
                      </a:r>
                    </a:p>
                  </a:txBody>
                  <a:tcPr anchor="ctr"/>
                </a:tc>
                <a:extLst>
                  <a:ext uri="{0D108BD9-81ED-4DB2-BD59-A6C34878D82A}">
                    <a16:rowId xmlns:a16="http://schemas.microsoft.com/office/drawing/2014/main" val="1296847168"/>
                  </a:ext>
                </a:extLst>
              </a:tr>
              <a:tr h="1602642">
                <a:tc>
                  <a:txBody>
                    <a:bodyPr/>
                    <a:lstStyle/>
                    <a:p>
                      <a:pPr algn="ctr"/>
                      <a:r>
                        <a:rPr lang="en-US" sz="1400" dirty="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Development of machine learning model for diagnostic disease prediction based on laboratory tests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2021</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i="1" dirty="0">
                          <a:solidFill>
                            <a:srgbClr val="163F7C"/>
                          </a:solidFill>
                          <a:latin typeface="Times New Roman" panose="02020603050405020304" pitchFamily="18" charset="0"/>
                          <a:cs typeface="Times New Roman" panose="02020603050405020304" pitchFamily="18" charset="0"/>
                        </a:rPr>
                        <a:t>A disease diagnostic system using light gradient boosting machine (</a:t>
                      </a:r>
                      <a:r>
                        <a:rPr lang="en-US" sz="1400" i="1" dirty="0" err="1">
                          <a:solidFill>
                            <a:srgbClr val="163F7C"/>
                          </a:solidFill>
                          <a:latin typeface="Times New Roman" panose="02020603050405020304" pitchFamily="18" charset="0"/>
                          <a:cs typeface="Times New Roman" panose="02020603050405020304" pitchFamily="18" charset="0"/>
                        </a:rPr>
                        <a:t>LightGBM</a:t>
                      </a:r>
                      <a:r>
                        <a:rPr lang="en-US" sz="1400" i="1" dirty="0">
                          <a:solidFill>
                            <a:srgbClr val="163F7C"/>
                          </a:solidFill>
                          <a:latin typeface="Times New Roman" panose="02020603050405020304" pitchFamily="18" charset="0"/>
                          <a:cs typeface="Times New Roman" panose="02020603050405020304" pitchFamily="18" charset="0"/>
                        </a:rPr>
                        <a:t>) and extreme gradient boosting (</a:t>
                      </a:r>
                      <a:r>
                        <a:rPr lang="en-US" sz="1400" i="1" dirty="0" err="1">
                          <a:solidFill>
                            <a:srgbClr val="163F7C"/>
                          </a:solidFill>
                          <a:latin typeface="Times New Roman" panose="02020603050405020304" pitchFamily="18" charset="0"/>
                          <a:cs typeface="Times New Roman" panose="02020603050405020304" pitchFamily="18" charset="0"/>
                        </a:rPr>
                        <a:t>XGBoost</a:t>
                      </a:r>
                      <a:r>
                        <a:rPr lang="en-US" sz="1400" i="1" dirty="0">
                          <a:solidFill>
                            <a:srgbClr val="163F7C"/>
                          </a:solidFill>
                          <a:latin typeface="Times New Roman" panose="02020603050405020304" pitchFamily="18" charset="0"/>
                          <a:cs typeface="Times New Roman" panose="02020603050405020304" pitchFamily="18" charset="0"/>
                        </a:rPr>
                        <a:t>) ML models and a Deep Neural Network (DNN) model with a F1-score of 81% and prediction accuracy of 92% for the five most common diseases.</a:t>
                      </a:r>
                      <a:endParaRPr lang="en-IN" sz="1400" i="1" dirty="0">
                        <a:solidFill>
                          <a:srgbClr val="163F7C"/>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71498113"/>
                  </a:ext>
                </a:extLst>
              </a:tr>
            </a:tbl>
          </a:graphicData>
        </a:graphic>
      </p:graphicFrame>
    </p:spTree>
    <p:extLst>
      <p:ext uri="{BB962C8B-B14F-4D97-AF65-F5344CB8AC3E}">
        <p14:creationId xmlns:p14="http://schemas.microsoft.com/office/powerpoint/2010/main" val="169071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System</a:t>
            </a:r>
          </a:p>
        </p:txBody>
      </p:sp>
      <p:sp>
        <p:nvSpPr>
          <p:cNvPr id="5" name="TextBox 4">
            <a:extLst>
              <a:ext uri="{FF2B5EF4-FFF2-40B4-BE49-F238E27FC236}">
                <a16:creationId xmlns:a16="http://schemas.microsoft.com/office/drawing/2014/main" id="{DB654CB7-3E3E-A236-F29C-5D1ADB638128}"/>
              </a:ext>
            </a:extLst>
          </p:cNvPr>
          <p:cNvSpPr txBox="1"/>
          <p:nvPr/>
        </p:nvSpPr>
        <p:spPr>
          <a:xfrm>
            <a:off x="863600" y="1443841"/>
            <a:ext cx="3209192" cy="3784754"/>
          </a:xfrm>
          <a:prstGeom prst="rect">
            <a:avLst/>
          </a:prstGeom>
          <a:noFill/>
          <a:ln>
            <a:noFill/>
          </a:ln>
        </p:spPr>
        <p:txBody>
          <a:bodyPr wrap="square" rtlCol="0">
            <a:spAutoFit/>
          </a:bodyPr>
          <a:lstStyle/>
          <a:p>
            <a:pPr>
              <a:buClr>
                <a:srgbClr val="5E5E5E"/>
              </a:buClr>
            </a:pPr>
            <a:r>
              <a:rPr lang="en-US" sz="1800" b="1" i="1" dirty="0">
                <a:solidFill>
                  <a:schemeClr val="tx2">
                    <a:lumMod val="75000"/>
                  </a:schemeClr>
                </a:solidFill>
                <a:latin typeface="Times New Roman" panose="02020603050405020304" pitchFamily="18" charset="0"/>
                <a:cs typeface="Times New Roman" panose="02020603050405020304" pitchFamily="18" charset="0"/>
              </a:rPr>
              <a:t>Speech-to-Text Model (STT)</a:t>
            </a:r>
          </a:p>
          <a:p>
            <a:pPr marL="285750" indent="-285750">
              <a:lnSpc>
                <a:spcPct val="150000"/>
              </a:lnSpc>
              <a:buClr>
                <a:srgbClr val="5E5E5E"/>
              </a:buClr>
              <a:buFont typeface="Arial" panose="020B0604020202020204" pitchFamily="34" charset="0"/>
              <a:buChar char="•"/>
            </a:pPr>
            <a:endParaRPr lang="en-US" sz="180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a:buClr>
                <a:srgbClr val="5E5E5E"/>
              </a:buClr>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Converts spoken words into text, which allows the voice assistant to understand what the user is saying. </a:t>
            </a:r>
          </a:p>
          <a:p>
            <a:pPr marL="285750" indent="-285750">
              <a:buClr>
                <a:srgbClr val="5E5E5E"/>
              </a:buClr>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285750" indent="-285750" hangingPunct="1">
              <a:buClr>
                <a:srgbClr val="5E5E5E"/>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sz="1800" b="0" dirty="0">
                <a:solidFill>
                  <a:schemeClr val="tx1"/>
                </a:solidFill>
                <a:latin typeface="Times New Roman" panose="02020603050405020304" pitchFamily="18" charset="0"/>
                <a:cs typeface="Times New Roman" panose="02020603050405020304" pitchFamily="18" charset="0"/>
              </a:rPr>
              <a:t>ranslate the patients symptoms into a digital format that can be processed and analyzed.</a:t>
            </a:r>
          </a:p>
          <a:p>
            <a:pPr marL="285750" indent="-285750">
              <a:lnSpc>
                <a:spcPct val="150000"/>
              </a:lnSpc>
              <a:buFont typeface="Arial" panose="020B0604020202020204" pitchFamily="34" charset="0"/>
              <a:buChar char="•"/>
            </a:pPr>
            <a:endParaRPr lang="en-IN" dirty="0"/>
          </a:p>
        </p:txBody>
      </p:sp>
      <p:sp>
        <p:nvSpPr>
          <p:cNvPr id="6" name="TextBox 5">
            <a:extLst>
              <a:ext uri="{FF2B5EF4-FFF2-40B4-BE49-F238E27FC236}">
                <a16:creationId xmlns:a16="http://schemas.microsoft.com/office/drawing/2014/main" id="{281D1BDB-19E6-AF6E-F84B-449B70B45E69}"/>
              </a:ext>
            </a:extLst>
          </p:cNvPr>
          <p:cNvSpPr txBox="1"/>
          <p:nvPr/>
        </p:nvSpPr>
        <p:spPr>
          <a:xfrm>
            <a:off x="4542204" y="1443841"/>
            <a:ext cx="3209192" cy="3970318"/>
          </a:xfrm>
          <a:prstGeom prst="rect">
            <a:avLst/>
          </a:prstGeom>
          <a:noFill/>
          <a:ln>
            <a:noFill/>
          </a:ln>
        </p:spPr>
        <p:txBody>
          <a:bodyPr wrap="square" rtlCol="0">
            <a:spAutoFit/>
          </a:bodyPr>
          <a:lstStyle/>
          <a:p>
            <a:pPr>
              <a:buClr>
                <a:srgbClr val="5E5E5E"/>
              </a:buClr>
            </a:pPr>
            <a:r>
              <a:rPr lang="en-US" sz="1800" b="1" i="1" dirty="0">
                <a:solidFill>
                  <a:schemeClr val="tx2">
                    <a:lumMod val="75000"/>
                  </a:schemeClr>
                </a:solidFill>
                <a:latin typeface="Times New Roman" panose="02020603050405020304" pitchFamily="18" charset="0"/>
                <a:cs typeface="Times New Roman" panose="02020603050405020304" pitchFamily="18" charset="0"/>
              </a:rPr>
              <a:t>Text-to-Speech Model (TTS)</a:t>
            </a:r>
          </a:p>
          <a:p>
            <a:pPr marL="285750" indent="-285750">
              <a:buClr>
                <a:srgbClr val="5E5E5E"/>
              </a:buCl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Clr>
                <a:srgbClr val="5E5E5E"/>
              </a:buClr>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Converts written text into spoken words. This allows the voice assistant to respond to the user in a natural and human-like way. </a:t>
            </a:r>
          </a:p>
          <a:p>
            <a:pPr marL="285750" indent="-285750">
              <a:buClr>
                <a:srgbClr val="5E5E5E"/>
              </a:buClr>
              <a:buSzPct val="10000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Clr>
                <a:srgbClr val="5E5E5E"/>
              </a:buClr>
              <a:buSzPct val="1000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model communicates the predicted information or advice to patients in a way that is easy to understand and accessible.</a:t>
            </a:r>
          </a:p>
          <a:p>
            <a:pPr marL="285750" indent="-285750">
              <a:buFont typeface="Arial" panose="020B0604020202020204" pitchFamily="34" charset="0"/>
              <a:buChar char="•"/>
            </a:pPr>
            <a:endParaRPr lang="en-IN" dirty="0"/>
          </a:p>
        </p:txBody>
      </p:sp>
      <p:sp>
        <p:nvSpPr>
          <p:cNvPr id="7" name="TextBox 6">
            <a:extLst>
              <a:ext uri="{FF2B5EF4-FFF2-40B4-BE49-F238E27FC236}">
                <a16:creationId xmlns:a16="http://schemas.microsoft.com/office/drawing/2014/main" id="{649736F5-BF93-6AD8-B507-060C286F1F1F}"/>
              </a:ext>
            </a:extLst>
          </p:cNvPr>
          <p:cNvSpPr txBox="1"/>
          <p:nvPr/>
        </p:nvSpPr>
        <p:spPr>
          <a:xfrm>
            <a:off x="8260862" y="1443841"/>
            <a:ext cx="3209192" cy="3693319"/>
          </a:xfrm>
          <a:prstGeom prst="rect">
            <a:avLst/>
          </a:prstGeom>
          <a:noFill/>
          <a:ln>
            <a:noFill/>
          </a:ln>
        </p:spPr>
        <p:txBody>
          <a:bodyPr wrap="square" rtlCol="0">
            <a:spAutoFit/>
          </a:bodyPr>
          <a:lstStyle/>
          <a:p>
            <a:pPr>
              <a:buClr>
                <a:srgbClr val="5E5E5E"/>
              </a:buClr>
            </a:pPr>
            <a:r>
              <a:rPr lang="en-US" sz="1800" b="1" i="1" dirty="0">
                <a:solidFill>
                  <a:schemeClr val="tx2">
                    <a:lumMod val="75000"/>
                  </a:schemeClr>
                </a:solidFill>
                <a:latin typeface="Times New Roman" panose="02020603050405020304" pitchFamily="18" charset="0"/>
                <a:cs typeface="Times New Roman" panose="02020603050405020304" pitchFamily="18" charset="0"/>
              </a:rPr>
              <a:t>Machine Learning Model</a:t>
            </a:r>
          </a:p>
          <a:p>
            <a:pPr marL="285750" indent="-285750">
              <a:buClr>
                <a:srgbClr val="5E5E5E"/>
              </a:buClr>
              <a:buFont typeface="Arial" panose="020B0604020202020204" pitchFamily="34" charset="0"/>
              <a:buChar char="•"/>
            </a:pPr>
            <a:endParaRPr lang="en-US" sz="1800" dirty="0">
              <a:solidFill>
                <a:schemeClr val="tx2">
                  <a:lumMod val="75000"/>
                </a:schemeClr>
              </a:solidFill>
              <a:latin typeface="Times New Roman" panose="02020603050405020304" pitchFamily="18" charset="0"/>
              <a:cs typeface="Times New Roman" panose="02020603050405020304" pitchFamily="18" charset="0"/>
            </a:endParaRPr>
          </a:p>
          <a:p>
            <a:pPr marL="285750" indent="-285750" hangingPunct="1">
              <a:buClr>
                <a:srgbClr val="5E5E5E"/>
              </a:buClr>
              <a:buFont typeface="Arial" panose="020B0604020202020204" pitchFamily="34" charset="0"/>
              <a:buChar char="•"/>
            </a:pPr>
            <a:r>
              <a:rPr lang="en-US" sz="1800" b="0" dirty="0">
                <a:solidFill>
                  <a:schemeClr val="tx1"/>
                </a:solidFill>
                <a:latin typeface="Times New Roman" panose="02020603050405020304" pitchFamily="18" charset="0"/>
                <a:cs typeface="Times New Roman" panose="02020603050405020304" pitchFamily="18" charset="0"/>
              </a:rPr>
              <a:t>It is used to analyze patients data and identify patterns that may indicate the presence of particular disease.</a:t>
            </a:r>
          </a:p>
          <a:p>
            <a:pPr marL="285750" indent="-285750" hangingPunct="1">
              <a:buClr>
                <a:srgbClr val="5E5E5E"/>
              </a:buClr>
              <a:buFont typeface="Arial" panose="020B0604020202020204" pitchFamily="34" charset="0"/>
              <a:buChar char="•"/>
            </a:pPr>
            <a:endParaRPr lang="en-US" sz="1800" b="0" dirty="0">
              <a:solidFill>
                <a:schemeClr val="tx1"/>
              </a:solidFill>
              <a:latin typeface="Times New Roman" panose="02020603050405020304" pitchFamily="18" charset="0"/>
              <a:cs typeface="Times New Roman" panose="02020603050405020304" pitchFamily="18" charset="0"/>
            </a:endParaRPr>
          </a:p>
          <a:p>
            <a:pPr marL="285750" indent="-285750" hangingPunct="1">
              <a:buClr>
                <a:srgbClr val="5E5E5E"/>
              </a:buCl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t>
            </a:r>
            <a:r>
              <a:rPr lang="en-US" sz="1800" b="0" dirty="0">
                <a:solidFill>
                  <a:schemeClr val="tx1"/>
                </a:solidFill>
                <a:latin typeface="Times New Roman" panose="02020603050405020304" pitchFamily="18" charset="0"/>
                <a:cs typeface="Times New Roman" panose="02020603050405020304" pitchFamily="18" charset="0"/>
              </a:rPr>
              <a:t>he model is trained with the patient data. It </a:t>
            </a:r>
            <a:r>
              <a:rPr lang="en-US" dirty="0">
                <a:latin typeface="Times New Roman" panose="02020603050405020304" pitchFamily="18" charset="0"/>
                <a:cs typeface="Times New Roman" panose="02020603050405020304" pitchFamily="18" charset="0"/>
              </a:rPr>
              <a:t>then </a:t>
            </a:r>
            <a:r>
              <a:rPr lang="en-US" sz="1800" b="0" dirty="0">
                <a:solidFill>
                  <a:schemeClr val="tx1"/>
                </a:solidFill>
                <a:latin typeface="Times New Roman" panose="02020603050405020304" pitchFamily="18" charset="0"/>
                <a:cs typeface="Times New Roman" panose="02020603050405020304" pitchFamily="18" charset="0"/>
              </a:rPr>
              <a:t>uses this data to predict the likelihood of a patient developing the disease based on their symptoms.</a:t>
            </a:r>
          </a:p>
        </p:txBody>
      </p:sp>
      <p:cxnSp>
        <p:nvCxnSpPr>
          <p:cNvPr id="8" name="Straight Connector 7">
            <a:extLst>
              <a:ext uri="{FF2B5EF4-FFF2-40B4-BE49-F238E27FC236}">
                <a16:creationId xmlns:a16="http://schemas.microsoft.com/office/drawing/2014/main" id="{71C033C1-F282-09AA-CFC2-DA20BDB221DC}"/>
              </a:ext>
            </a:extLst>
          </p:cNvPr>
          <p:cNvCxnSpPr>
            <a:cxnSpLocks/>
          </p:cNvCxnSpPr>
          <p:nvPr/>
        </p:nvCxnSpPr>
        <p:spPr>
          <a:xfrm flipH="1">
            <a:off x="4307414" y="2155853"/>
            <a:ext cx="56" cy="2546291"/>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B024255-6B34-D0FA-A475-479F61C990C0}"/>
              </a:ext>
            </a:extLst>
          </p:cNvPr>
          <p:cNvCxnSpPr>
            <a:cxnSpLocks/>
          </p:cNvCxnSpPr>
          <p:nvPr/>
        </p:nvCxnSpPr>
        <p:spPr>
          <a:xfrm flipH="1">
            <a:off x="8006101" y="2155853"/>
            <a:ext cx="56" cy="2546291"/>
          </a:xfrm>
          <a:prstGeom prst="line">
            <a:avLst/>
          </a:prstGeom>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5961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Proposed System - Architecture </a:t>
            </a:r>
          </a:p>
        </p:txBody>
      </p:sp>
      <p:sp>
        <p:nvSpPr>
          <p:cNvPr id="44" name="To improve healthcare access.">
            <a:extLst>
              <a:ext uri="{FF2B5EF4-FFF2-40B4-BE49-F238E27FC236}">
                <a16:creationId xmlns:a16="http://schemas.microsoft.com/office/drawing/2014/main" id="{9D1351E8-4F51-B402-59EA-DEAB1BEC6DAA}"/>
              </a:ext>
            </a:extLst>
          </p:cNvPr>
          <p:cNvSpPr txBox="1"/>
          <p:nvPr/>
        </p:nvSpPr>
        <p:spPr>
          <a:xfrm>
            <a:off x="617683" y="3332543"/>
            <a:ext cx="7310025" cy="410369"/>
          </a:xfrm>
          <a:prstGeom prst="rect">
            <a:avLst/>
          </a:prstGeom>
          <a:solidFill>
            <a:schemeClr val="bg1">
              <a:lumMod val="40000"/>
              <a:lumOff val="6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marL="635000" indent="-635000" algn="l">
              <a:buSzPct val="100000"/>
              <a:buBlip>
                <a:blip r:embed="rId2"/>
              </a:buBlip>
              <a:defRPr sz="3600" b="1" spc="72">
                <a:solidFill>
                  <a:schemeClr val="accent1">
                    <a:satOff val="36598"/>
                    <a:lumOff val="-17227"/>
                  </a:schemeClr>
                </a:solidFill>
                <a:latin typeface="+mn-lt"/>
                <a:ea typeface="+mn-ea"/>
                <a:cs typeface="+mn-cs"/>
                <a:sym typeface="Graphik"/>
              </a:defRPr>
            </a:lvl1pPr>
          </a:lstStyle>
          <a:p>
            <a:pPr marL="0" indent="0" algn="ctr">
              <a:buNone/>
            </a:pPr>
            <a:r>
              <a:rPr lang="en-US" sz="2000" b="0" dirty="0">
                <a:solidFill>
                  <a:schemeClr val="tx2">
                    <a:lumMod val="75000"/>
                  </a:schemeClr>
                </a:solidFill>
                <a:latin typeface="Times New Roman" panose="02020603050405020304" pitchFamily="18" charset="0"/>
                <a:cs typeface="Times New Roman" panose="02020603050405020304" pitchFamily="18" charset="0"/>
              </a:rPr>
              <a:t>Fig 1: Architecture of proposed disease prediction system.</a:t>
            </a:r>
            <a:endParaRPr sz="2000" b="0"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Build Text to speech(TTS) conversion model">
            <a:extLst>
              <a:ext uri="{FF2B5EF4-FFF2-40B4-BE49-F238E27FC236}">
                <a16:creationId xmlns:a16="http://schemas.microsoft.com/office/drawing/2014/main" id="{573306BF-4CA9-A4EB-38F3-06C84BC6E596}"/>
              </a:ext>
            </a:extLst>
          </p:cNvPr>
          <p:cNvSpPr/>
          <p:nvPr/>
        </p:nvSpPr>
        <p:spPr>
          <a:xfrm>
            <a:off x="8642582" y="5922239"/>
            <a:ext cx="2736617" cy="398919"/>
          </a:xfrm>
          <a:prstGeom prst="rect">
            <a:avLst/>
          </a:prstGeom>
          <a:solidFill>
            <a:schemeClr val="bg1">
              <a:lumMod val="20000"/>
              <a:lumOff val="80000"/>
            </a:schemeClr>
          </a:solidFill>
          <a:ln w="12700" cap="flat" cmpd="sng" algn="ctr">
            <a:solidFill>
              <a:schemeClr val="tx1"/>
            </a:solidFill>
            <a:prstDash val="solid"/>
            <a:round/>
            <a:headEnd type="none" w="med" len="med"/>
            <a:tailEnd type="none" w="med" len="med"/>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1"/>
          </a:fontRef>
        </p:style>
        <p:txBody>
          <a:bodyPr lIns="25400" tIns="25400" rIns="25400" bIns="25400" anchor="ctr"/>
          <a:lstStyle>
            <a:lvl1pPr defTabSz="825500">
              <a:defRPr sz="3200" spc="0">
                <a:solidFill>
                  <a:srgbClr val="000000"/>
                </a:solidFill>
              </a:defRPr>
            </a:lvl1pPr>
          </a:lstStyle>
          <a:p>
            <a:pPr algn="ctr"/>
            <a:r>
              <a:rPr lang="en-US" sz="1400" dirty="0">
                <a:solidFill>
                  <a:schemeClr val="tx1"/>
                </a:solidFill>
                <a:latin typeface="Times New Roman" panose="02020603050405020304" pitchFamily="18" charset="0"/>
                <a:cs typeface="Times New Roman" panose="02020603050405020304" pitchFamily="18" charset="0"/>
              </a:rPr>
              <a:t>User Output</a:t>
            </a:r>
            <a:endParaRPr sz="1400" dirty="0">
              <a:solidFill>
                <a:schemeClr val="tx1"/>
              </a:solidFill>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C215ECF1-22F1-666F-FDC3-A6894B58010E}"/>
              </a:ext>
            </a:extLst>
          </p:cNvPr>
          <p:cNvCxnSpPr>
            <a:cxnSpLocks/>
            <a:stCxn id="9" idx="2"/>
            <a:endCxn id="5" idx="0"/>
          </p:cNvCxnSpPr>
          <p:nvPr/>
        </p:nvCxnSpPr>
        <p:spPr>
          <a:xfrm flipH="1">
            <a:off x="10010891" y="762000"/>
            <a:ext cx="1" cy="36921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 name="Build Text to speech(TTS) conversion model">
            <a:extLst>
              <a:ext uri="{FF2B5EF4-FFF2-40B4-BE49-F238E27FC236}">
                <a16:creationId xmlns:a16="http://schemas.microsoft.com/office/drawing/2014/main" id="{72FAFA93-C54E-A375-FF27-937001C9E523}"/>
              </a:ext>
            </a:extLst>
          </p:cNvPr>
          <p:cNvSpPr/>
          <p:nvPr/>
        </p:nvSpPr>
        <p:spPr>
          <a:xfrm>
            <a:off x="8642582" y="1131210"/>
            <a:ext cx="2736617" cy="398919"/>
          </a:xfrm>
          <a:prstGeom prst="rect">
            <a:avLst/>
          </a:prstGeom>
          <a:solidFill>
            <a:schemeClr val="bg1">
              <a:lumMod val="20000"/>
              <a:lumOff val="80000"/>
            </a:schemeClr>
          </a:solidFill>
          <a:ln w="12700" cap="flat" cmpd="sng" algn="ctr">
            <a:solidFill>
              <a:schemeClr val="tx1"/>
            </a:solidFill>
            <a:prstDash val="solid"/>
            <a:round/>
            <a:headEnd type="none" w="med" len="med"/>
            <a:tailEnd type="none" w="med" len="med"/>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1"/>
          </a:fontRef>
        </p:style>
        <p:txBody>
          <a:bodyPr lIns="25400" tIns="25400" rIns="25400" bIns="25400" anchor="ctr"/>
          <a:lstStyle>
            <a:lvl1pPr defTabSz="825500">
              <a:defRPr sz="3200" spc="0">
                <a:solidFill>
                  <a:srgbClr val="000000"/>
                </a:solidFill>
              </a:defRPr>
            </a:lvl1pPr>
          </a:lstStyle>
          <a:p>
            <a:pPr algn="ctr"/>
            <a:r>
              <a:rPr lang="en-US" sz="1400" dirty="0">
                <a:solidFill>
                  <a:schemeClr val="tx1"/>
                </a:solidFill>
                <a:latin typeface="Times New Roman" panose="02020603050405020304" pitchFamily="18" charset="0"/>
                <a:cs typeface="Times New Roman" panose="02020603050405020304" pitchFamily="18" charset="0"/>
              </a:rPr>
              <a:t>Speech to Text Conversion</a:t>
            </a:r>
            <a:endParaRPr sz="1400" dirty="0">
              <a:solidFill>
                <a:schemeClr val="tx1"/>
              </a:solidFill>
              <a:latin typeface="Times New Roman" panose="02020603050405020304" pitchFamily="18" charset="0"/>
              <a:cs typeface="Times New Roman" panose="02020603050405020304" pitchFamily="18" charset="0"/>
            </a:endParaRPr>
          </a:p>
        </p:txBody>
      </p:sp>
      <p:sp>
        <p:nvSpPr>
          <p:cNvPr id="6" name="Build Text to speech(TTS) conversion model">
            <a:extLst>
              <a:ext uri="{FF2B5EF4-FFF2-40B4-BE49-F238E27FC236}">
                <a16:creationId xmlns:a16="http://schemas.microsoft.com/office/drawing/2014/main" id="{60B76A5E-7068-D2E2-B8FA-49E5A3F78726}"/>
              </a:ext>
            </a:extLst>
          </p:cNvPr>
          <p:cNvSpPr/>
          <p:nvPr/>
        </p:nvSpPr>
        <p:spPr>
          <a:xfrm>
            <a:off x="8642582" y="1898541"/>
            <a:ext cx="2736617" cy="406153"/>
          </a:xfrm>
          <a:prstGeom prst="rect">
            <a:avLst/>
          </a:prstGeom>
          <a:solidFill>
            <a:schemeClr val="bg1">
              <a:lumMod val="20000"/>
              <a:lumOff val="80000"/>
            </a:schemeClr>
          </a:solidFill>
          <a:ln w="12700" cap="flat" cmpd="sng" algn="ctr">
            <a:solidFill>
              <a:schemeClr val="tx1"/>
            </a:solidFill>
            <a:prstDash val="solid"/>
            <a:round/>
            <a:headEnd type="none" w="med" len="med"/>
            <a:tailEnd type="none" w="med" len="med"/>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1"/>
          </a:fontRef>
        </p:style>
        <p:txBody>
          <a:bodyPr lIns="25400" tIns="25400" rIns="25400" bIns="25400" anchor="ctr"/>
          <a:lstStyle>
            <a:lvl1pPr defTabSz="825500">
              <a:defRPr sz="3200" spc="0">
                <a:solidFill>
                  <a:srgbClr val="000000"/>
                </a:solidFill>
              </a:defRPr>
            </a:lvl1pPr>
          </a:lstStyle>
          <a:p>
            <a:pPr algn="ctr"/>
            <a:r>
              <a:rPr lang="en-US" sz="1400" dirty="0">
                <a:solidFill>
                  <a:schemeClr val="tx1"/>
                </a:solidFill>
                <a:latin typeface="Times New Roman" panose="02020603050405020304" pitchFamily="18" charset="0"/>
                <a:cs typeface="Times New Roman" panose="02020603050405020304" pitchFamily="18" charset="0"/>
              </a:rPr>
              <a:t>Feature Extraction and Processing</a:t>
            </a:r>
            <a:endParaRPr sz="1400" dirty="0">
              <a:solidFill>
                <a:schemeClr val="tx1"/>
              </a:solidFill>
              <a:latin typeface="Times New Roman" panose="02020603050405020304" pitchFamily="18" charset="0"/>
              <a:cs typeface="Times New Roman" panose="02020603050405020304" pitchFamily="18" charset="0"/>
            </a:endParaRPr>
          </a:p>
        </p:txBody>
      </p:sp>
      <p:sp>
        <p:nvSpPr>
          <p:cNvPr id="7" name="Build Text to speech(TTS) conversion model">
            <a:extLst>
              <a:ext uri="{FF2B5EF4-FFF2-40B4-BE49-F238E27FC236}">
                <a16:creationId xmlns:a16="http://schemas.microsoft.com/office/drawing/2014/main" id="{755C7689-38EC-193E-B6AC-B3334D3E6104}"/>
              </a:ext>
            </a:extLst>
          </p:cNvPr>
          <p:cNvSpPr/>
          <p:nvPr/>
        </p:nvSpPr>
        <p:spPr>
          <a:xfrm>
            <a:off x="8642582" y="2602591"/>
            <a:ext cx="2736617" cy="655639"/>
          </a:xfrm>
          <a:prstGeom prst="rect">
            <a:avLst/>
          </a:prstGeom>
          <a:solidFill>
            <a:schemeClr val="bg1">
              <a:lumMod val="20000"/>
              <a:lumOff val="80000"/>
            </a:schemeClr>
          </a:solidFill>
          <a:ln w="12700" cap="flat" cmpd="sng" algn="ctr">
            <a:solidFill>
              <a:schemeClr val="tx1"/>
            </a:solidFill>
            <a:prstDash val="solid"/>
            <a:round/>
            <a:headEnd type="none" w="med" len="med"/>
            <a:tailEnd type="none" w="med" len="med"/>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1"/>
          </a:fontRef>
        </p:style>
        <p:txBody>
          <a:bodyPr lIns="25400" tIns="25400" rIns="25400" bIns="25400" anchor="ctr"/>
          <a:lstStyle>
            <a:lvl1pPr defTabSz="825500">
              <a:defRPr sz="3200" spc="0">
                <a:solidFill>
                  <a:srgbClr val="000000"/>
                </a:solidFill>
              </a:defRPr>
            </a:lvl1pPr>
          </a:lstStyle>
          <a:p>
            <a:pPr algn="ctr"/>
            <a:r>
              <a:rPr lang="en-US" sz="1400" dirty="0">
                <a:solidFill>
                  <a:schemeClr val="tx1"/>
                </a:solidFill>
                <a:latin typeface="Times New Roman" panose="02020603050405020304" pitchFamily="18" charset="0"/>
                <a:cs typeface="Times New Roman" panose="02020603050405020304" pitchFamily="18" charset="0"/>
              </a:rPr>
              <a:t>Disease Prediction with Machine Learning</a:t>
            </a:r>
          </a:p>
        </p:txBody>
      </p:sp>
      <p:sp>
        <p:nvSpPr>
          <p:cNvPr id="8" name="Build Text to speech(TTS) conversion model">
            <a:extLst>
              <a:ext uri="{FF2B5EF4-FFF2-40B4-BE49-F238E27FC236}">
                <a16:creationId xmlns:a16="http://schemas.microsoft.com/office/drawing/2014/main" id="{4951CDCB-9B7A-CD6D-B553-C51356DC47F4}"/>
              </a:ext>
            </a:extLst>
          </p:cNvPr>
          <p:cNvSpPr/>
          <p:nvPr/>
        </p:nvSpPr>
        <p:spPr>
          <a:xfrm>
            <a:off x="8642582" y="4426021"/>
            <a:ext cx="2736617" cy="398919"/>
          </a:xfrm>
          <a:prstGeom prst="rect">
            <a:avLst/>
          </a:prstGeom>
          <a:solidFill>
            <a:schemeClr val="bg1">
              <a:lumMod val="20000"/>
              <a:lumOff val="80000"/>
            </a:schemeClr>
          </a:solidFill>
          <a:ln w="12700" cap="flat" cmpd="sng" algn="ctr">
            <a:solidFill>
              <a:schemeClr val="tx1"/>
            </a:solidFill>
            <a:prstDash val="solid"/>
            <a:round/>
            <a:headEnd type="none" w="med" len="med"/>
            <a:tailEnd type="none" w="med" len="med"/>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1"/>
          </a:fontRef>
        </p:style>
        <p:txBody>
          <a:bodyPr lIns="25400" tIns="25400" rIns="25400" bIns="25400" anchor="ctr"/>
          <a:lstStyle>
            <a:lvl1pPr defTabSz="825500">
              <a:defRPr sz="3200" spc="0">
                <a:solidFill>
                  <a:srgbClr val="000000"/>
                </a:solidFill>
              </a:defRPr>
            </a:lvl1pPr>
          </a:lstStyle>
          <a:p>
            <a:pPr algn="ctr"/>
            <a:r>
              <a:rPr lang="en-US" sz="1400" dirty="0">
                <a:solidFill>
                  <a:schemeClr val="tx1"/>
                </a:solidFill>
                <a:latin typeface="Times New Roman" panose="02020603050405020304" pitchFamily="18" charset="0"/>
                <a:cs typeface="Times New Roman" panose="02020603050405020304" pitchFamily="18" charset="0"/>
              </a:rPr>
              <a:t>Results</a:t>
            </a:r>
            <a:endParaRPr sz="1400" dirty="0">
              <a:solidFill>
                <a:schemeClr val="tx1"/>
              </a:solidFill>
              <a:latin typeface="Times New Roman" panose="02020603050405020304" pitchFamily="18" charset="0"/>
              <a:cs typeface="Times New Roman" panose="02020603050405020304" pitchFamily="18" charset="0"/>
            </a:endParaRPr>
          </a:p>
        </p:txBody>
      </p:sp>
      <p:sp>
        <p:nvSpPr>
          <p:cNvPr id="9" name="Build Text to speech(TTS) conversion model">
            <a:extLst>
              <a:ext uri="{FF2B5EF4-FFF2-40B4-BE49-F238E27FC236}">
                <a16:creationId xmlns:a16="http://schemas.microsoft.com/office/drawing/2014/main" id="{787E470B-92D4-8068-D2C8-8FD048C5337D}"/>
              </a:ext>
            </a:extLst>
          </p:cNvPr>
          <p:cNvSpPr/>
          <p:nvPr/>
        </p:nvSpPr>
        <p:spPr>
          <a:xfrm>
            <a:off x="8642583" y="363081"/>
            <a:ext cx="2736617" cy="398919"/>
          </a:xfrm>
          <a:prstGeom prst="rect">
            <a:avLst/>
          </a:prstGeom>
          <a:solidFill>
            <a:schemeClr val="bg1">
              <a:lumMod val="20000"/>
              <a:lumOff val="80000"/>
            </a:schemeClr>
          </a:solidFill>
          <a:ln w="12700" cap="flat" cmpd="sng" algn="ctr">
            <a:solidFill>
              <a:schemeClr val="tx1"/>
            </a:solidFill>
            <a:prstDash val="solid"/>
            <a:round/>
            <a:headEnd type="none" w="med" len="med"/>
            <a:tailEnd type="none" w="med" len="med"/>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1"/>
          </a:fontRef>
        </p:style>
        <p:txBody>
          <a:bodyPr lIns="25400" tIns="25400" rIns="25400" bIns="25400" anchor="ctr"/>
          <a:lstStyle>
            <a:lvl1pPr defTabSz="825500">
              <a:defRPr sz="3200" spc="0">
                <a:solidFill>
                  <a:srgbClr val="000000"/>
                </a:solidFill>
              </a:defRPr>
            </a:lvl1pPr>
          </a:lstStyle>
          <a:p>
            <a:pPr algn="ctr"/>
            <a:r>
              <a:rPr lang="en-US" sz="1400" dirty="0">
                <a:solidFill>
                  <a:schemeClr val="tx1"/>
                </a:solidFill>
                <a:latin typeface="Times New Roman" panose="02020603050405020304" pitchFamily="18" charset="0"/>
                <a:cs typeface="Times New Roman" panose="02020603050405020304" pitchFamily="18" charset="0"/>
              </a:rPr>
              <a:t>User Input</a:t>
            </a:r>
            <a:endParaRPr sz="1400" dirty="0">
              <a:solidFill>
                <a:schemeClr val="tx1"/>
              </a:solidFill>
              <a:latin typeface="Times New Roman" panose="02020603050405020304" pitchFamily="18" charset="0"/>
              <a:cs typeface="Times New Roman" panose="02020603050405020304" pitchFamily="18" charset="0"/>
            </a:endParaRPr>
          </a:p>
        </p:txBody>
      </p:sp>
      <p:sp>
        <p:nvSpPr>
          <p:cNvPr id="10" name="Build Text to speech(TTS) conversion model">
            <a:extLst>
              <a:ext uri="{FF2B5EF4-FFF2-40B4-BE49-F238E27FC236}">
                <a16:creationId xmlns:a16="http://schemas.microsoft.com/office/drawing/2014/main" id="{FA255A62-FC74-725B-1E33-E51F13340870}"/>
              </a:ext>
            </a:extLst>
          </p:cNvPr>
          <p:cNvSpPr/>
          <p:nvPr/>
        </p:nvSpPr>
        <p:spPr>
          <a:xfrm>
            <a:off x="8642582" y="5189328"/>
            <a:ext cx="2736617" cy="398919"/>
          </a:xfrm>
          <a:prstGeom prst="rect">
            <a:avLst/>
          </a:prstGeom>
          <a:solidFill>
            <a:schemeClr val="bg1">
              <a:lumMod val="20000"/>
              <a:lumOff val="80000"/>
            </a:schemeClr>
          </a:solidFill>
          <a:ln w="12700" cap="flat" cmpd="sng" algn="ctr">
            <a:solidFill>
              <a:schemeClr val="tx1"/>
            </a:solidFill>
            <a:prstDash val="solid"/>
            <a:round/>
            <a:headEnd type="none" w="med" len="med"/>
            <a:tailEnd type="none" w="med" len="med"/>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1"/>
          </a:fontRef>
        </p:style>
        <p:txBody>
          <a:bodyPr lIns="25400" tIns="25400" rIns="25400" bIns="25400" anchor="ctr"/>
          <a:lstStyle>
            <a:lvl1pPr defTabSz="825500">
              <a:defRPr sz="3200" spc="0">
                <a:solidFill>
                  <a:srgbClr val="000000"/>
                </a:solidFill>
              </a:defRPr>
            </a:lvl1pPr>
          </a:lstStyle>
          <a:p>
            <a:pPr algn="ctr"/>
            <a:r>
              <a:rPr lang="en-US" sz="1400" dirty="0">
                <a:solidFill>
                  <a:schemeClr val="tx1"/>
                </a:solidFill>
                <a:latin typeface="Times New Roman" panose="02020603050405020304" pitchFamily="18" charset="0"/>
                <a:cs typeface="Times New Roman" panose="02020603050405020304" pitchFamily="18" charset="0"/>
              </a:rPr>
              <a:t>Text to Speech Conversion</a:t>
            </a:r>
            <a:endParaRPr sz="1400" dirty="0">
              <a:solidFill>
                <a:schemeClr val="tx1"/>
              </a:solidFill>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892D6CB6-A4D4-DC0C-F155-AF85A650DE4B}"/>
              </a:ext>
            </a:extLst>
          </p:cNvPr>
          <p:cNvCxnSpPr>
            <a:cxnSpLocks/>
            <a:stCxn id="5" idx="2"/>
            <a:endCxn id="6" idx="0"/>
          </p:cNvCxnSpPr>
          <p:nvPr/>
        </p:nvCxnSpPr>
        <p:spPr>
          <a:xfrm>
            <a:off x="10010891" y="1530129"/>
            <a:ext cx="0" cy="36841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5D98EAD7-C814-983E-B615-1FCE14EA690C}"/>
              </a:ext>
            </a:extLst>
          </p:cNvPr>
          <p:cNvCxnSpPr>
            <a:cxnSpLocks/>
            <a:stCxn id="6" idx="2"/>
            <a:endCxn id="7" idx="0"/>
          </p:cNvCxnSpPr>
          <p:nvPr/>
        </p:nvCxnSpPr>
        <p:spPr>
          <a:xfrm>
            <a:off x="10010891" y="2304694"/>
            <a:ext cx="0" cy="29789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BE040EFC-9CD4-95DF-E863-6AE7CB5E61AA}"/>
              </a:ext>
            </a:extLst>
          </p:cNvPr>
          <p:cNvCxnSpPr>
            <a:cxnSpLocks/>
            <a:stCxn id="7" idx="2"/>
            <a:endCxn id="16" idx="0"/>
          </p:cNvCxnSpPr>
          <p:nvPr/>
        </p:nvCxnSpPr>
        <p:spPr>
          <a:xfrm>
            <a:off x="10010891" y="3258230"/>
            <a:ext cx="0" cy="40740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BEEBCCC1-F6FC-09A5-EA71-D9F3A0E7532E}"/>
              </a:ext>
            </a:extLst>
          </p:cNvPr>
          <p:cNvCxnSpPr>
            <a:cxnSpLocks/>
            <a:stCxn id="8" idx="2"/>
            <a:endCxn id="10" idx="0"/>
          </p:cNvCxnSpPr>
          <p:nvPr/>
        </p:nvCxnSpPr>
        <p:spPr>
          <a:xfrm>
            <a:off x="10010891" y="4824940"/>
            <a:ext cx="0" cy="364388"/>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9A4FF610-D6F4-AB66-AD07-6D7CA99EE63F}"/>
              </a:ext>
            </a:extLst>
          </p:cNvPr>
          <p:cNvCxnSpPr>
            <a:cxnSpLocks/>
            <a:stCxn id="10" idx="2"/>
            <a:endCxn id="3" idx="0"/>
          </p:cNvCxnSpPr>
          <p:nvPr/>
        </p:nvCxnSpPr>
        <p:spPr>
          <a:xfrm>
            <a:off x="10010891" y="5588247"/>
            <a:ext cx="0" cy="33399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6" name="Build Text to speech(TTS) conversion model">
            <a:extLst>
              <a:ext uri="{FF2B5EF4-FFF2-40B4-BE49-F238E27FC236}">
                <a16:creationId xmlns:a16="http://schemas.microsoft.com/office/drawing/2014/main" id="{5F64BB39-0740-7501-9F00-714A4C9ABE24}"/>
              </a:ext>
            </a:extLst>
          </p:cNvPr>
          <p:cNvSpPr/>
          <p:nvPr/>
        </p:nvSpPr>
        <p:spPr>
          <a:xfrm>
            <a:off x="8642582" y="3665630"/>
            <a:ext cx="2736617" cy="398919"/>
          </a:xfrm>
          <a:prstGeom prst="rect">
            <a:avLst/>
          </a:prstGeom>
          <a:solidFill>
            <a:schemeClr val="bg1">
              <a:lumMod val="20000"/>
              <a:lumOff val="80000"/>
            </a:schemeClr>
          </a:solidFill>
          <a:ln w="12700" cap="flat" cmpd="sng" algn="ctr">
            <a:solidFill>
              <a:schemeClr val="tx1"/>
            </a:solidFill>
            <a:prstDash val="solid"/>
            <a:round/>
            <a:headEnd type="none" w="med" len="med"/>
            <a:tailEnd type="none" w="med" len="med"/>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accent1"/>
          </a:fontRef>
        </p:style>
        <p:txBody>
          <a:bodyPr lIns="25400" tIns="25400" rIns="25400" bIns="25400" anchor="ctr"/>
          <a:lstStyle>
            <a:lvl1pPr defTabSz="825500">
              <a:defRPr sz="3200" spc="0">
                <a:solidFill>
                  <a:srgbClr val="000000"/>
                </a:solidFill>
              </a:defRPr>
            </a:lvl1pPr>
          </a:lstStyle>
          <a:p>
            <a:pPr algn="ctr"/>
            <a:r>
              <a:rPr lang="en-US" sz="1400" dirty="0">
                <a:solidFill>
                  <a:schemeClr val="tx1"/>
                </a:solidFill>
                <a:latin typeface="Times New Roman" panose="02020603050405020304" pitchFamily="18" charset="0"/>
                <a:cs typeface="Times New Roman" panose="02020603050405020304" pitchFamily="18" charset="0"/>
              </a:rPr>
              <a:t>Treatment and Diet Plan Suggestions</a:t>
            </a:r>
            <a:endParaRPr sz="1400" dirty="0">
              <a:solidFill>
                <a:schemeClr val="tx1"/>
              </a:solidFill>
              <a:latin typeface="Times New Roman" panose="02020603050405020304" pitchFamily="18" charset="0"/>
              <a:cs typeface="Times New Roman" panose="02020603050405020304" pitchFamily="18" charset="0"/>
            </a:endParaRPr>
          </a:p>
        </p:txBody>
      </p:sp>
      <p:cxnSp>
        <p:nvCxnSpPr>
          <p:cNvPr id="17" name="Straight Arrow Connector 16">
            <a:extLst>
              <a:ext uri="{FF2B5EF4-FFF2-40B4-BE49-F238E27FC236}">
                <a16:creationId xmlns:a16="http://schemas.microsoft.com/office/drawing/2014/main" id="{3D31E3AC-CC91-0CF0-ABEA-1DE24EB8D0D8}"/>
              </a:ext>
            </a:extLst>
          </p:cNvPr>
          <p:cNvCxnSpPr>
            <a:cxnSpLocks/>
          </p:cNvCxnSpPr>
          <p:nvPr/>
        </p:nvCxnSpPr>
        <p:spPr>
          <a:xfrm flipH="1">
            <a:off x="10009245" y="4052811"/>
            <a:ext cx="1" cy="39891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3848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cs typeface="Times New Roman" panose="02020603050405020304" pitchFamily="18" charset="0"/>
              </a:rPr>
              <a:t>Proposed System – Architecture </a:t>
            </a:r>
            <a:r>
              <a:rPr lang="en-US" sz="2000" dirty="0">
                <a:cs typeface="Times New Roman" panose="02020603050405020304" pitchFamily="18" charset="0"/>
              </a:rPr>
              <a:t>continued</a:t>
            </a:r>
            <a:r>
              <a:rPr lang="en-GB" sz="2000" dirty="0">
                <a:cs typeface="Times New Roman" panose="02020603050405020304" pitchFamily="18" charset="0"/>
              </a:rPr>
              <a:t>…</a:t>
            </a:r>
            <a:r>
              <a:rPr lang="en-GB" dirty="0">
                <a:cs typeface="Times New Roman" panose="02020603050405020304" pitchFamily="18" charset="0"/>
              </a:rPr>
              <a:t> </a:t>
            </a:r>
          </a:p>
        </p:txBody>
      </p:sp>
      <p:sp>
        <p:nvSpPr>
          <p:cNvPr id="4" name="TextBox 3">
            <a:extLst>
              <a:ext uri="{FF2B5EF4-FFF2-40B4-BE49-F238E27FC236}">
                <a16:creationId xmlns:a16="http://schemas.microsoft.com/office/drawing/2014/main" id="{D66E8FEE-6F37-C303-C008-47D0C0621034}"/>
              </a:ext>
            </a:extLst>
          </p:cNvPr>
          <p:cNvSpPr txBox="1"/>
          <p:nvPr/>
        </p:nvSpPr>
        <p:spPr>
          <a:xfrm>
            <a:off x="762000" y="1397675"/>
            <a:ext cx="10668000" cy="4062651"/>
          </a:xfrm>
          <a:prstGeom prst="rect">
            <a:avLst/>
          </a:prstGeom>
          <a:noFill/>
        </p:spPr>
        <p:txBody>
          <a:bodyPr wrap="square" anchor="ctr">
            <a:spAutoFit/>
          </a:bodyPr>
          <a:lstStyle/>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	In this architecture, the user inputs their symptoms or other relevant information in the form of voice. The speech-to-text module then converts the user's voice input into text format. The text data is then preprocessed to clean and normalize the data. The trained ML </a:t>
            </a:r>
            <a:r>
              <a:rPr lang="en-US" sz="2000" dirty="0">
                <a:solidFill>
                  <a:srgbClr val="374151"/>
                </a:solidFill>
                <a:latin typeface="Times New Roman" panose="02020603050405020304" pitchFamily="18" charset="0"/>
                <a:cs typeface="Times New Roman" panose="02020603050405020304" pitchFamily="18" charset="0"/>
              </a:rPr>
              <a:t>model then extracts the keywords from the preprocessed data and</a:t>
            </a:r>
            <a:r>
              <a:rPr lang="en-US" sz="2000" b="0" i="0" dirty="0">
                <a:solidFill>
                  <a:srgbClr val="374151"/>
                </a:solidFill>
                <a:effectLst/>
                <a:latin typeface="Times New Roman" panose="02020603050405020304" pitchFamily="18" charset="0"/>
                <a:cs typeface="Times New Roman" panose="02020603050405020304" pitchFamily="18" charset="0"/>
              </a:rPr>
              <a:t> identifies the symptoms and further predicts the likelihood of various diseases. </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	</a:t>
            </a:r>
          </a:p>
          <a:p>
            <a:pPr algn="just">
              <a:lnSpc>
                <a:spcPct val="150000"/>
              </a:lnSpc>
            </a:pPr>
            <a:r>
              <a:rPr lang="en-US" sz="2000" b="0" i="0" dirty="0">
                <a:solidFill>
                  <a:srgbClr val="374151"/>
                </a:solidFill>
                <a:effectLst/>
                <a:latin typeface="Times New Roman" panose="02020603050405020304" pitchFamily="18" charset="0"/>
                <a:cs typeface="Times New Roman" panose="02020603050405020304" pitchFamily="18" charset="0"/>
              </a:rPr>
              <a:t>Finally, the output results are presented to the user using a text-to-speech module that converts the results into a voice format.</a:t>
            </a:r>
          </a:p>
          <a:p>
            <a:pPr marL="0" indent="0" algn="l">
              <a:buClr>
                <a:srgbClr val="5E5E5E"/>
              </a:buClr>
              <a:buSzPct val="100000"/>
            </a:pPr>
            <a:endParaRPr lang="en-US" dirty="0"/>
          </a:p>
        </p:txBody>
      </p:sp>
    </p:spTree>
    <p:extLst>
      <p:ext uri="{BB962C8B-B14F-4D97-AF65-F5344CB8AC3E}">
        <p14:creationId xmlns:p14="http://schemas.microsoft.com/office/powerpoint/2010/main" val="736419535"/>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429</TotalTime>
  <Words>1920</Words>
  <Application>Microsoft Office PowerPoint</Application>
  <PresentationFormat>Widescreen</PresentationFormat>
  <Paragraphs>187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Bookman Old Style</vt:lpstr>
      <vt:lpstr>Graphik Medium</vt:lpstr>
      <vt:lpstr>Times New Roman</vt:lpstr>
      <vt:lpstr>Verdana</vt:lpstr>
      <vt:lpstr>Bioinformatics</vt:lpstr>
      <vt:lpstr>Voice Assistant for Disease Diagnosis Using Machine Learning and Natural Language Processing.</vt:lpstr>
      <vt:lpstr>Team</vt:lpstr>
      <vt:lpstr>Introduction</vt:lpstr>
      <vt:lpstr>Literature Review</vt:lpstr>
      <vt:lpstr>Literature Review</vt:lpstr>
      <vt:lpstr>Literature Review</vt:lpstr>
      <vt:lpstr>Proposed System</vt:lpstr>
      <vt:lpstr>Proposed System - Architecture </vt:lpstr>
      <vt:lpstr>Proposed System – Architecture continued… </vt:lpstr>
      <vt:lpstr>Methodology/Steps Involved</vt:lpstr>
      <vt:lpstr>Methodology/Steps involved continued…</vt:lpstr>
      <vt:lpstr>Methodology/Steps involved continued…</vt:lpstr>
      <vt:lpstr>Results Achieved </vt:lpstr>
      <vt:lpstr>Results Achieved </vt:lpstr>
      <vt:lpstr>Results Achieved </vt:lpstr>
      <vt:lpstr>Results Achieved </vt:lpstr>
      <vt:lpstr>Results Achieved </vt:lpstr>
      <vt:lpstr>Results Achieved </vt:lpstr>
      <vt:lpstr>Advantage of the Proposed System</vt:lpstr>
      <vt:lpstr>Future Enhancement</vt:lpstr>
      <vt:lpstr>Conclusion</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SMITHA REDDY S</cp:lastModifiedBy>
  <cp:revision>40</cp:revision>
  <dcterms:created xsi:type="dcterms:W3CDTF">2023-03-16T03:26:27Z</dcterms:created>
  <dcterms:modified xsi:type="dcterms:W3CDTF">2024-06-09T13:23:40Z</dcterms:modified>
</cp:coreProperties>
</file>