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"/>
  </p:notesMasterIdLst>
  <p:handoutMasterIdLst>
    <p:handoutMasterId r:id="rId14"/>
  </p:handoutMasterIdLst>
  <p:sldIdLst>
    <p:sldId id="286" r:id="rId2"/>
    <p:sldId id="281" r:id="rId3"/>
    <p:sldId id="283" r:id="rId4"/>
    <p:sldId id="284" r:id="rId5"/>
    <p:sldId id="288" r:id="rId6"/>
    <p:sldId id="287" r:id="rId7"/>
    <p:sldId id="289" r:id="rId8"/>
    <p:sldId id="290" r:id="rId9"/>
    <p:sldId id="291" r:id="rId10"/>
    <p:sldId id="297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6855A2-05CA-F835-EE56-3C0F26FF1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6B5A4-4B7D-205D-3D87-61A9C25707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F0C1-93F9-4D1C-B051-EF15E88A880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BC563-5415-81AA-7916-52B3869F6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PROJECT ANAYLSIS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C7191-98B9-89E6-2DAF-6E8560ECF6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EDC00-E319-4ECA-9DE1-EA8A69E974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34444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C8ADD-6C00-4270-AB1F-4F8EC007BE94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PROJECT ANAYLSIS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CB6D7-FCEE-4975-8CC9-0BF55AAE9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39551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D32E3E9-5607-4DDF-A2C5-D0B88286D032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7780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ED0A-9C82-48D9-B7C2-F3BA6BA906BE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89AE-D0B9-4875-9699-F40F378DFD99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487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8A18-D818-44C7-8D46-71B5FCFD4EE9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2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B38A0-7C58-4B37-B573-4A284A1EBB1D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696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DACF-4604-47B2-B156-F0481294E231}" type="datetime1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83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88E30-FC83-4CA8-A44E-BE47B9110A0F}" type="datetime1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4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85B-E715-4AAA-A1D6-D4673C6C5BBC}" type="datetime1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17938-F93D-457B-B399-373BC153037C}" type="datetime1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5CE5-01EF-4B6D-A681-1B9D9EB224B0}" type="datetime1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9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AF8CE-B64A-4F5E-81C3-409AAA91F0E9}" type="datetime1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9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BD45F7D-7A84-4AD1-8265-3E6E37F79EDF}" type="datetime1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PROJECT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BDADFB-7794-4246-8CAA-3148596AE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0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205E-B24A-468F-C06D-4C604C47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06" y="599570"/>
            <a:ext cx="9566787" cy="1691640"/>
          </a:xfrm>
        </p:spPr>
        <p:txBody>
          <a:bodyPr>
            <a:normAutofit fontScale="90000"/>
          </a:bodyPr>
          <a:lstStyle/>
          <a:p>
            <a:r>
              <a:rPr lang="en-IN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 MISTRY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– Mr. MUNNA PANDEY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3C5F9-085D-B29E-6229-286EBE9B9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3393122"/>
            <a:ext cx="11073383" cy="1691640"/>
          </a:xfrm>
        </p:spPr>
        <p:txBody>
          <a:bodyPr>
            <a:normAutofit/>
          </a:bodyPr>
          <a:lstStyle/>
          <a:p>
            <a:pPr algn="ctr"/>
            <a:r>
              <a:rPr lang="en-IN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- DRIVEN ANALYTICS PROJECT </a:t>
            </a:r>
          </a:p>
          <a:p>
            <a:pPr algn="ctr"/>
            <a:r>
              <a:rPr lang="en-IN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 &amp;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69BE-E428-5165-9D57-2D51B16F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2216A-2D9B-2CFF-18AA-D0859D57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</p:spTree>
    <p:extLst>
      <p:ext uri="{BB962C8B-B14F-4D97-AF65-F5344CB8AC3E}">
        <p14:creationId xmlns:p14="http://schemas.microsoft.com/office/powerpoint/2010/main" val="290915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BE639C-D64F-2079-92BA-8E2733E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702FA6-34D8-129F-BEF9-45536F5D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F5718-B341-4109-EAA1-893F9E735A78}"/>
              </a:ext>
            </a:extLst>
          </p:cNvPr>
          <p:cNvSpPr txBox="1"/>
          <p:nvPr/>
        </p:nvSpPr>
        <p:spPr>
          <a:xfrm>
            <a:off x="481780" y="202823"/>
            <a:ext cx="1054018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CONLUSION: </a:t>
            </a:r>
          </a:p>
          <a:p>
            <a:endParaRPr lang="en-GB" sz="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Employee and Sales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focuses on understanding the employee structure and their performance within the organization.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overview of the total number of employees, basic employee details, and identifies employees without managers.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Additionally, the analysis identifying the most profitable one, and highlighting those who exceed the average sales in their respective offices. 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Order and Customer Analysis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task delves into customer orders and their implications for the business.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a detailed breakdown of average order amounts, monthly order volumes, and specific order statuses such as pending shipments.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also highlights the most recent and highest value orders, along with total sales and revenues associated with each order.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the business in understanding customer behaviour, optimizing order processing, and enhancing overall revenue management.</a:t>
            </a:r>
          </a:p>
        </p:txBody>
      </p:sp>
    </p:spTree>
    <p:extLst>
      <p:ext uri="{BB962C8B-B14F-4D97-AF65-F5344CB8AC3E}">
        <p14:creationId xmlns:p14="http://schemas.microsoft.com/office/powerpoint/2010/main" val="3540837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D92B9-37D3-C25D-C726-C97402CF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DE241-FA91-736F-1EDE-0D8CE3AD2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40" y="2172929"/>
            <a:ext cx="9418320" cy="1919749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8A49C-9D18-D64E-59EE-78471B3FF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0C666-F734-F3CA-7B26-6FD33020E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19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1DC-5E43-485B-18A1-2055369D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271835"/>
            <a:ext cx="10374409" cy="1181194"/>
          </a:xfrm>
        </p:spPr>
        <p:txBody>
          <a:bodyPr>
            <a:normAutofit/>
          </a:bodyPr>
          <a:lstStyle/>
          <a:p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</a:t>
            </a:r>
            <a:br>
              <a:rPr lang="en-GB" sz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Q1) Find the total number of employees. (Task 1)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B519-C4FC-661C-031B-84312434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" y="1602657"/>
            <a:ext cx="9635613" cy="35814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count(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employeeNumber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total_employee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employees;</a:t>
            </a:r>
          </a:p>
          <a:p>
            <a:pPr marL="0" indent="0">
              <a:buNone/>
            </a:pPr>
            <a:endParaRPr lang="en-GB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value will show the total number of employees </a:t>
            </a:r>
          </a:p>
          <a:p>
            <a:pPr marL="0" indent="0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Count the number of employees holding each job title. (Task 1)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employeeNumber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number_of_employee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employee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jobTitle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number_of_employee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1E357-22F1-E56D-3986-48099631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PROJECT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4D381-A7FE-B813-A426-433CF6F1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AF30A-4A96-873B-244B-5322B06E48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75"/>
          <a:stretch/>
        </p:blipFill>
        <p:spPr>
          <a:xfrm>
            <a:off x="9045677" y="1237291"/>
            <a:ext cx="1839370" cy="872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CA43F2-6A90-E827-A9AB-46F394F83B03}"/>
              </a:ext>
            </a:extLst>
          </p:cNvPr>
          <p:cNvSpPr txBox="1"/>
          <p:nvPr/>
        </p:nvSpPr>
        <p:spPr>
          <a:xfrm>
            <a:off x="658761" y="5455417"/>
            <a:ext cx="62627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table values will show the count of number  employees working in job title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45313-3745-3DD3-3A50-DFA4313F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947" y="4009744"/>
            <a:ext cx="4036223" cy="23526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89135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57013-574C-8B8F-E9FA-42FE00B8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89EF3-09EF-50B3-3328-30E24A42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3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9F1A59-08C4-2384-D461-B8EDFB1E6A66}"/>
              </a:ext>
            </a:extLst>
          </p:cNvPr>
          <p:cNvSpPr txBox="1"/>
          <p:nvPr/>
        </p:nvSpPr>
        <p:spPr>
          <a:xfrm>
            <a:off x="589936" y="364075"/>
            <a:ext cx="10373032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Q3) Calculate total sale generated by each sales representative. (Task 1)</a:t>
            </a:r>
          </a:p>
          <a:p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salesRepEmployeeNumber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customers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using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salesRepEmployeeNumber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7A2F7-C384-A627-40CC-4B0742408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458" y="1658297"/>
            <a:ext cx="3511859" cy="43615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87CC51-3BE4-EE6D-C927-5044E6D39927}"/>
              </a:ext>
            </a:extLst>
          </p:cNvPr>
          <p:cNvSpPr txBox="1"/>
          <p:nvPr/>
        </p:nvSpPr>
        <p:spPr>
          <a:xfrm>
            <a:off x="589936" y="3139161"/>
            <a:ext cx="62705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value will show the total sales generated by each sale representative with the help of representative Employee number</a:t>
            </a:r>
          </a:p>
        </p:txBody>
      </p:sp>
    </p:spTree>
    <p:extLst>
      <p:ext uri="{BB962C8B-B14F-4D97-AF65-F5344CB8AC3E}">
        <p14:creationId xmlns:p14="http://schemas.microsoft.com/office/powerpoint/2010/main" val="1877194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4488-DC92-673D-C5F9-2284B20F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7ECFF-0188-94D9-D457-36AB6F20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077447-CCB5-74D4-4D88-2219736DCAB1}"/>
              </a:ext>
            </a:extLst>
          </p:cNvPr>
          <p:cNvSpPr txBox="1"/>
          <p:nvPr/>
        </p:nvSpPr>
        <p:spPr>
          <a:xfrm>
            <a:off x="530942" y="275281"/>
            <a:ext cx="10343535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Q4) Find the average order amount for each customer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(Task 2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ord_amt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using(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ord_amt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59543-F945-FCE5-B752-D0CE2785DA3E}"/>
              </a:ext>
            </a:extLst>
          </p:cNvPr>
          <p:cNvSpPr txBox="1"/>
          <p:nvPr/>
        </p:nvSpPr>
        <p:spPr>
          <a:xfrm>
            <a:off x="530942" y="3075057"/>
            <a:ext cx="67547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column values will show the average order amount for each customer with there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E36C3-4E51-35E2-761E-0BDC9D2DFB81}"/>
              </a:ext>
            </a:extLst>
          </p:cNvPr>
          <p:cNvSpPr txBox="1"/>
          <p:nvPr/>
        </p:nvSpPr>
        <p:spPr>
          <a:xfrm>
            <a:off x="530942" y="4047291"/>
            <a:ext cx="8504903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Q5) Find the number of order placed in each month (Task 2)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month(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num_orders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CB684F-B67E-82B0-198A-7648FE6AE1EB}"/>
              </a:ext>
            </a:extLst>
          </p:cNvPr>
          <p:cNvSpPr txBox="1"/>
          <p:nvPr/>
        </p:nvSpPr>
        <p:spPr>
          <a:xfrm>
            <a:off x="530942" y="5874871"/>
            <a:ext cx="7374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shows the number of order placed in each month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62DE5-8B54-B561-B0F0-8607ADE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830" y="3698140"/>
            <a:ext cx="1878959" cy="26820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522698-476D-B787-E731-1747B69004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2"/>
          <a:stretch/>
        </p:blipFill>
        <p:spPr>
          <a:xfrm>
            <a:off x="8558676" y="477817"/>
            <a:ext cx="3167130" cy="2920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7587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2B1C18-1BF3-3024-7C10-04421951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F584B-0B93-B732-F6C6-1DBE03ED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8FFA7A-43C7-A5E9-29EF-729509665B66}"/>
              </a:ext>
            </a:extLst>
          </p:cNvPr>
          <p:cNvSpPr txBox="1"/>
          <p:nvPr/>
        </p:nvSpPr>
        <p:spPr>
          <a:xfrm>
            <a:off x="553064" y="296095"/>
            <a:ext cx="105770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Q6) List all orders with their corresponding order details. (Task 2)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productDescription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 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products using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930D53-9325-F212-87E9-74339D406BB2}"/>
              </a:ext>
            </a:extLst>
          </p:cNvPr>
          <p:cNvSpPr txBox="1"/>
          <p:nvPr/>
        </p:nvSpPr>
        <p:spPr>
          <a:xfrm>
            <a:off x="553064" y="1928420"/>
            <a:ext cx="10291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Interpretation: This all column will show’s you the details of all orders with their corresponding order details.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0CF9DC-CDC9-CA5D-F034-5980E7A62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914412"/>
              </p:ext>
            </p:extLst>
          </p:nvPr>
        </p:nvGraphicFramePr>
        <p:xfrm>
          <a:off x="259396" y="2609265"/>
          <a:ext cx="11033443" cy="3859797"/>
        </p:xfrm>
        <a:graphic>
          <a:graphicData uri="http://schemas.openxmlformats.org/drawingml/2006/table">
            <a:tbl>
              <a:tblPr/>
              <a:tblGrid>
                <a:gridCol w="930307">
                  <a:extLst>
                    <a:ext uri="{9D8B030D-6E8A-4147-A177-3AD203B41FA5}">
                      <a16:colId xmlns:a16="http://schemas.microsoft.com/office/drawing/2014/main" val="151559764"/>
                    </a:ext>
                  </a:extLst>
                </a:gridCol>
                <a:gridCol w="938962">
                  <a:extLst>
                    <a:ext uri="{9D8B030D-6E8A-4147-A177-3AD203B41FA5}">
                      <a16:colId xmlns:a16="http://schemas.microsoft.com/office/drawing/2014/main" val="2379501960"/>
                    </a:ext>
                  </a:extLst>
                </a:gridCol>
                <a:gridCol w="1953681">
                  <a:extLst>
                    <a:ext uri="{9D8B030D-6E8A-4147-A177-3AD203B41FA5}">
                      <a16:colId xmlns:a16="http://schemas.microsoft.com/office/drawing/2014/main" val="1633531194"/>
                    </a:ext>
                  </a:extLst>
                </a:gridCol>
                <a:gridCol w="4914415">
                  <a:extLst>
                    <a:ext uri="{9D8B030D-6E8A-4147-A177-3AD203B41FA5}">
                      <a16:colId xmlns:a16="http://schemas.microsoft.com/office/drawing/2014/main" val="4170727508"/>
                    </a:ext>
                  </a:extLst>
                </a:gridCol>
                <a:gridCol w="855994">
                  <a:extLst>
                    <a:ext uri="{9D8B030D-6E8A-4147-A177-3AD203B41FA5}">
                      <a16:colId xmlns:a16="http://schemas.microsoft.com/office/drawing/2014/main" val="3306133993"/>
                    </a:ext>
                  </a:extLst>
                </a:gridCol>
                <a:gridCol w="775430">
                  <a:extLst>
                    <a:ext uri="{9D8B030D-6E8A-4147-A177-3AD203B41FA5}">
                      <a16:colId xmlns:a16="http://schemas.microsoft.com/office/drawing/2014/main" val="1573030857"/>
                    </a:ext>
                  </a:extLst>
                </a:gridCol>
                <a:gridCol w="664654">
                  <a:extLst>
                    <a:ext uri="{9D8B030D-6E8A-4147-A177-3AD203B41FA5}">
                      <a16:colId xmlns:a16="http://schemas.microsoft.com/office/drawing/2014/main" val="134287789"/>
                    </a:ext>
                  </a:extLst>
                </a:gridCol>
              </a:tblGrid>
              <a:tr h="538285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orderNo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orderDate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productName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productDescription</a:t>
                      </a:r>
                      <a:endParaRPr lang="en-GB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808799"/>
                  </a:ext>
                </a:extLst>
              </a:tr>
              <a:tr h="740510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1917 Grand Touring Sedan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1:18 scale replica of the 1917 Grand Touring car has all the features you would expect from museum quality reproductions: all four doors and bi-fold hood opening, detailed engine and instrument panel, chrome-look trim, and tufted upholstery, all top...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136.00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823609"/>
                  </a:ext>
                </a:extLst>
              </a:tr>
              <a:tr h="37384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1911 Ford Town Car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 opening hood, opening doors, opening trunk, wide white wall tires, front door arm rests, working steering system.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55.09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875821"/>
                  </a:ext>
                </a:extLst>
              </a:tr>
              <a:tr h="611101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 Alfa Romeo 8C2300 Spider Sport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1:18 scale precision die cast replica features the 6 front headlights of the original, plus a detailed version of the 142 horsepower straight 8 engine, dual spares and their famous comprehensive dashboard. </a:t>
                      </a:r>
                      <a:r>
                        <a:rPr lang="en-GB" sz="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GB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black.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75.46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91306"/>
                  </a:ext>
                </a:extLst>
              </a:tr>
              <a:tr h="46012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10100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1936 Mercedes Benz 500k Roadster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features grille-mounted chrome horn, lift-up louvered hood, fold-down rumble seat, working steering system and rubber wheels. Color black.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35.29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26992"/>
                  </a:ext>
                </a:extLst>
              </a:tr>
              <a:tr h="546396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2003-01-09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1932 Model A Ford J-Coupe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model features grille-mounted chrome horn, lift-up louvered hood, fold-down rumble seat, working steering system, chrome-covered spare, opening doors, detailed and wired engine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108.06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035163"/>
                  </a:ext>
                </a:extLst>
              </a:tr>
              <a:tr h="589533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10101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2003-01-09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1928 Mercedes-Benz SSK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1:18 replica features grille-mounted chrome horn, lift-up louvered hood, fold-down rumble seat, working steering system, chrome-covered spare, opening doors, detailed and wired engine. Color black.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167.06</a:t>
                      </a:r>
                    </a:p>
                  </a:txBody>
                  <a:tcPr marL="8088" marR="8088" marT="4044" marB="404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43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74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A8C823-D9CF-35B4-0800-D067C794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E7A8A-2637-01EE-933C-6910F788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D59F2-EE69-5235-CFC2-B242E2864CB6}"/>
              </a:ext>
            </a:extLst>
          </p:cNvPr>
          <p:cNvSpPr txBox="1"/>
          <p:nvPr/>
        </p:nvSpPr>
        <p:spPr>
          <a:xfrm>
            <a:off x="533401" y="282645"/>
            <a:ext cx="1054755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Calculate total revenue for each order. (Task 2)</a:t>
            </a:r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products using 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59E5-028A-8854-A7A6-BB31F804944C}"/>
              </a:ext>
            </a:extLst>
          </p:cNvPr>
          <p:cNvSpPr txBox="1"/>
          <p:nvPr/>
        </p:nvSpPr>
        <p:spPr>
          <a:xfrm>
            <a:off x="533401" y="5494475"/>
            <a:ext cx="96331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table will show the total revenue for each order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2046E4-6186-3A66-EB51-32BE31B79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072" y="963415"/>
            <a:ext cx="4802883" cy="433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A0A054-D1F3-0665-5D22-E1D203D1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07FC73-74CE-C763-C1F7-0249B428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A37E3-EC0C-26F0-9266-EE463FB955F7}"/>
              </a:ext>
            </a:extLst>
          </p:cNvPr>
          <p:cNvSpPr txBox="1"/>
          <p:nvPr/>
        </p:nvSpPr>
        <p:spPr>
          <a:xfrm>
            <a:off x="544625" y="258394"/>
            <a:ext cx="10186219" cy="1915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Q8) List the most frequently ordered products. (Task 2)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count(*) 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ord_count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products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ord_count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03827-2FB3-95A5-C80E-205BE414FF39}"/>
              </a:ext>
            </a:extLst>
          </p:cNvPr>
          <p:cNvSpPr txBox="1"/>
          <p:nvPr/>
        </p:nvSpPr>
        <p:spPr>
          <a:xfrm>
            <a:off x="513644" y="2236381"/>
            <a:ext cx="6345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table value shows the most frequently ordered products.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F6ED80-A1C5-7706-3175-47F924764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669" y="705580"/>
            <a:ext cx="3867690" cy="2238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2B7FA3-66AB-9B00-1CBB-4842169B1786}"/>
              </a:ext>
            </a:extLst>
          </p:cNvPr>
          <p:cNvSpPr txBox="1"/>
          <p:nvPr/>
        </p:nvSpPr>
        <p:spPr>
          <a:xfrm>
            <a:off x="513644" y="3148706"/>
            <a:ext cx="1063465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Q9) Identify the most profitable orders based on total revenue. (Task 2)</a:t>
            </a:r>
          </a:p>
          <a:p>
            <a:endParaRPr lang="en-IN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quantityOrdered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priceEach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products using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orderNumber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productName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3;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380103-772E-DD21-C873-5852902444E5}"/>
              </a:ext>
            </a:extLst>
          </p:cNvPr>
          <p:cNvSpPr txBox="1"/>
          <p:nvPr/>
        </p:nvSpPr>
        <p:spPr>
          <a:xfrm>
            <a:off x="513644" y="5992761"/>
            <a:ext cx="104296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 This show the most profitable order based on total revenue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FD195C-4785-8099-0F9C-972464EC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884" y="4125910"/>
            <a:ext cx="5403475" cy="12854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943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8AD322-8D59-5D76-C9F4-14F9A564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52E7AB-B8BB-69D5-7938-CE301A79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36614-387D-CD35-F047-5E07D38A6360}"/>
              </a:ext>
            </a:extLst>
          </p:cNvPr>
          <p:cNvSpPr txBox="1"/>
          <p:nvPr/>
        </p:nvSpPr>
        <p:spPr>
          <a:xfrm>
            <a:off x="530942" y="359328"/>
            <a:ext cx="974376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Q10) Identify orders with delayed shipping (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shippedDate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requiredDate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(Task 2)</a:t>
            </a: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select * from orders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shippedDate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requireddate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C26200-EE34-2505-07AD-CF0DB64FF0BE}"/>
              </a:ext>
            </a:extLst>
          </p:cNvPr>
          <p:cNvSpPr txBox="1"/>
          <p:nvPr/>
        </p:nvSpPr>
        <p:spPr>
          <a:xfrm>
            <a:off x="530942" y="2192611"/>
            <a:ext cx="10215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: This table value will show you all the order which are delayed shipping on required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05AE7-5F92-55F0-30FA-93FA8DAED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65" y="3284500"/>
            <a:ext cx="10517068" cy="7811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9371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88AC1A-DAD9-5CF7-D8D1-CE78EE9B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PROJECT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48703-01A0-B022-4B45-F059D131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7BDADFB-7794-4246-8CAA-3148596AE588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73B91D-1F40-B908-3917-AB92D8B2D1E0}"/>
              </a:ext>
            </a:extLst>
          </p:cNvPr>
          <p:cNvSpPr txBox="1"/>
          <p:nvPr/>
        </p:nvSpPr>
        <p:spPr>
          <a:xfrm>
            <a:off x="435076" y="172893"/>
            <a:ext cx="10773697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Q11) Create a trigger that logs product quantity changes whenever an order detail is inserted or updated. (Task 2)</a:t>
            </a:r>
          </a:p>
          <a:p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 AUTO_INCREMENT,  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NOT NULL,   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  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   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change_date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DEFAULT CURRENT_TIMESTAMP);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after_order_items_insert_update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INSERT ON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orderdetails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productCode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(90, 46, 98);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//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 ;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54605-D1A2-A3D5-CDBF-7B863F023F7D}"/>
              </a:ext>
            </a:extLst>
          </p:cNvPr>
          <p:cNvSpPr txBox="1"/>
          <p:nvPr/>
        </p:nvSpPr>
        <p:spPr>
          <a:xfrm>
            <a:off x="435076" y="5687384"/>
            <a:ext cx="107736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This show the values inserted in created trigger that logs product quantity changes whenever an order detail is inserted or updated.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C77D2-B442-5551-D721-588B19E88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 t="4202"/>
          <a:stretch/>
        </p:blipFill>
        <p:spPr>
          <a:xfrm>
            <a:off x="6027174" y="1356852"/>
            <a:ext cx="5729750" cy="7939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4025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1075</TotalTime>
  <Words>1220</Words>
  <Application>Microsoft Office PowerPoint</Application>
  <PresentationFormat>Widescreen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Schoolbook</vt:lpstr>
      <vt:lpstr>Times New Roman</vt:lpstr>
      <vt:lpstr>Wingdings</vt:lpstr>
      <vt:lpstr>Wingdings 2</vt:lpstr>
      <vt:lpstr>View</vt:lpstr>
      <vt:lpstr>MAHI MISTRY            MENTOR – Mr. MUNNA PANDEY   </vt:lpstr>
      <vt:lpstr>Employee Data Analysis  Q1) Find the total number of employees. (Task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MISTRY</dc:creator>
  <cp:lastModifiedBy>MAHI MISTRY</cp:lastModifiedBy>
  <cp:revision>22</cp:revision>
  <dcterms:created xsi:type="dcterms:W3CDTF">2024-08-02T15:16:15Z</dcterms:created>
  <dcterms:modified xsi:type="dcterms:W3CDTF">2024-12-11T07:40:08Z</dcterms:modified>
</cp:coreProperties>
</file>