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304" r:id="rId5"/>
    <p:sldId id="276" r:id="rId6"/>
    <p:sldId id="289" r:id="rId7"/>
    <p:sldId id="290" r:id="rId8"/>
    <p:sldId id="292" r:id="rId9"/>
    <p:sldId id="293" r:id="rId10"/>
    <p:sldId id="294" r:id="rId11"/>
    <p:sldId id="295" r:id="rId12"/>
    <p:sldId id="296" r:id="rId13"/>
    <p:sldId id="298" r:id="rId14"/>
    <p:sldId id="297" r:id="rId15"/>
    <p:sldId id="301" r:id="rId16"/>
    <p:sldId id="302" r:id="rId17"/>
    <p:sldId id="30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70" d="100"/>
          <a:sy n="70" d="100"/>
        </p:scale>
        <p:origin x="536" y="48"/>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12/11/2024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81D6B-32C0-F715-3BD7-690C03EC87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4A5FB7-29BD-2DB1-6A61-7B7F8D6AAC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C76B5-6AF3-8BB9-E2A4-E9548FC466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A73186-4C98-DC82-DBA6-DE0D848DA7D0}"/>
              </a:ext>
            </a:extLst>
          </p:cNvPr>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49470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13CC-45FE-B9F6-D5A8-7253807B7C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806B63-2267-10EA-78A3-8446D78881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CA3E21-0889-8C27-9752-9C102D2C1C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1A489B-9686-12E9-8086-DC3C66B2D261}"/>
              </a:ext>
            </a:extLst>
          </p:cNvPr>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746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95EEB-13EF-7390-B6AE-05A6051566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1C679E-3406-F48D-0C73-F74356B142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DAC388-E89F-6102-5093-DD33165171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BA0E561-3F58-672E-C528-995626B175D2}"/>
              </a:ext>
            </a:extLst>
          </p:cNvPr>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024941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5C72F-E787-92E0-7762-DAB71272BC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4A1ABB-11EE-F048-7CC9-72A668E606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7CA567-1732-88B5-7AC0-F37FE4307A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C14772-76E5-BF14-162B-90DB4D523ADE}"/>
              </a:ext>
            </a:extLst>
          </p:cNvPr>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312601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843DC-2B0D-CDAA-2551-3DAE4165D2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FBCB58-2C1D-7F95-547B-887B2B8714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CE687D-91C3-DDCF-00F1-87151419D7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D0273B-F9D0-6D44-FDF8-BF8FC533577C}"/>
              </a:ext>
            </a:extLst>
          </p:cNvPr>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999393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9D722-0C2F-C5CF-E788-3335D93ABF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E65B1A-F061-C0A4-505B-78995C9AF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73E8F4-DA2C-61FF-9E26-A38AF858E8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646E79-58F9-8F4E-03D1-4F981CE2FEFE}"/>
              </a:ext>
            </a:extLst>
          </p:cNvPr>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771940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C2D09-8655-9F1F-AF89-B9929964F0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65071B-05FA-7A8E-F36F-5AF22C0868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9A9492-0562-13A6-673E-FF9A4D325D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F5E053-776D-BBE9-FCDA-754B4D293DFE}"/>
              </a:ext>
            </a:extLst>
          </p:cNvPr>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09440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A23B6-C09B-B39F-7E83-83ADA54CB8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F92C50-0E10-A012-DCD7-C5D438E4EB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8FFED5-3149-4258-7CC7-5779FECB0B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2BBC29-567F-FDA6-01B4-6E2AE669FE43}"/>
              </a:ext>
            </a:extLst>
          </p:cNvPr>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773074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12/11/2024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12/11/2024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12/11/2024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12/11/2024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12/11/2024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12/11/2024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12/11/2024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12/11/2024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12/11/2024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12/11/2024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12/11/2024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12/11/2024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19FEDF-3E48-8C63-C2EC-0CA971061005}"/>
              </a:ext>
            </a:extLst>
          </p:cNvPr>
          <p:cNvSpPr txBox="1"/>
          <p:nvPr/>
        </p:nvSpPr>
        <p:spPr>
          <a:xfrm>
            <a:off x="3048762" y="2633217"/>
            <a:ext cx="6094476" cy="1477328"/>
          </a:xfrm>
          <a:prstGeom prst="rect">
            <a:avLst/>
          </a:prstGeom>
          <a:noFill/>
        </p:spPr>
        <p:txBody>
          <a:bodyPr wrap="square">
            <a:spAutoFit/>
          </a:bodyPr>
          <a:lstStyle/>
          <a:p>
            <a:pPr algn="ctr"/>
            <a:r>
              <a:rPr lang="en-IN" sz="6000" dirty="0">
                <a:latin typeface="Times New Roman" panose="02020603050405020304" pitchFamily="18" charset="0"/>
                <a:cs typeface="Times New Roman" panose="02020603050405020304" pitchFamily="18" charset="0"/>
              </a:rPr>
              <a:t>MAHI MISTRY</a:t>
            </a:r>
            <a:br>
              <a:rPr lang="en-IN"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1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MENTOR – Mr. MUNNA PANDEY</a:t>
            </a:r>
            <a:endParaRPr lang="en-IN" dirty="0"/>
          </a:p>
        </p:txBody>
      </p:sp>
      <p:sp>
        <p:nvSpPr>
          <p:cNvPr id="7" name="TextBox 6">
            <a:extLst>
              <a:ext uri="{FF2B5EF4-FFF2-40B4-BE49-F238E27FC236}">
                <a16:creationId xmlns:a16="http://schemas.microsoft.com/office/drawing/2014/main" id="{B61C27DD-96DF-C98A-AB73-27615B2389AA}"/>
              </a:ext>
            </a:extLst>
          </p:cNvPr>
          <p:cNvSpPr txBox="1"/>
          <p:nvPr/>
        </p:nvSpPr>
        <p:spPr>
          <a:xfrm>
            <a:off x="1437132" y="4432291"/>
            <a:ext cx="9317736" cy="1477328"/>
          </a:xfrm>
          <a:prstGeom prst="rect">
            <a:avLst/>
          </a:prstGeom>
          <a:noFill/>
        </p:spPr>
        <p:txBody>
          <a:bodyPr wrap="square">
            <a:spAutoFit/>
          </a:bodyPr>
          <a:lstStyle/>
          <a:p>
            <a:pPr algn="ctr"/>
            <a:r>
              <a:rPr kumimoji="0" lang="en-US" altLang="en-US" sz="4500" b="1" i="0" u="none" strike="noStrike" cap="none" normalizeH="0" baseline="0" dirty="0">
                <a:ln>
                  <a:noFill/>
                </a:ln>
                <a:solidFill>
                  <a:srgbClr val="232323"/>
                </a:solidFill>
                <a:effectLst/>
                <a:latin typeface="Times New Roman" panose="02020603050405020304" pitchFamily="18" charset="0"/>
                <a:cs typeface="Times New Roman" panose="02020603050405020304" pitchFamily="18" charset="0"/>
              </a:rPr>
              <a:t>Unveiling Automobile Sales Trends  Part 1 &amp; 2</a:t>
            </a:r>
            <a:endParaRPr lang="en-IN" sz="4500" dirty="0"/>
          </a:p>
        </p:txBody>
      </p:sp>
      <p:sp>
        <p:nvSpPr>
          <p:cNvPr id="8" name="Diamond 7">
            <a:extLst>
              <a:ext uri="{FF2B5EF4-FFF2-40B4-BE49-F238E27FC236}">
                <a16:creationId xmlns:a16="http://schemas.microsoft.com/office/drawing/2014/main" id="{5B88A241-24ED-4B6F-E41D-EC09242DB4DE}"/>
              </a:ext>
              <a:ext uri="{C183D7F6-B498-43B3-948B-1728B52AA6E4}">
                <adec:decorative xmlns:adec="http://schemas.microsoft.com/office/drawing/2017/decorative" val="1"/>
              </a:ext>
            </a:extLst>
          </p:cNvPr>
          <p:cNvSpPr/>
          <p:nvPr/>
        </p:nvSpPr>
        <p:spPr>
          <a:xfrm>
            <a:off x="9868643" y="0"/>
            <a:ext cx="2323357" cy="2109992"/>
          </a:xfrm>
          <a:prstGeom prst="diamond">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iamond 8">
            <a:extLst>
              <a:ext uri="{FF2B5EF4-FFF2-40B4-BE49-F238E27FC236}">
                <a16:creationId xmlns:a16="http://schemas.microsoft.com/office/drawing/2014/main" id="{AC7D9FFA-F9E7-91C0-BA25-09B635410AA7}"/>
              </a:ext>
              <a:ext uri="{C183D7F6-B498-43B3-948B-1728B52AA6E4}">
                <adec:decorative xmlns:adec="http://schemas.microsoft.com/office/drawing/2017/decorative" val="1"/>
              </a:ext>
            </a:extLst>
          </p:cNvPr>
          <p:cNvSpPr/>
          <p:nvPr/>
        </p:nvSpPr>
        <p:spPr>
          <a:xfrm>
            <a:off x="9320499" y="1054996"/>
            <a:ext cx="1745101" cy="1547726"/>
          </a:xfrm>
          <a:prstGeom prst="diamond">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iamond 10">
            <a:extLst>
              <a:ext uri="{FF2B5EF4-FFF2-40B4-BE49-F238E27FC236}">
                <a16:creationId xmlns:a16="http://schemas.microsoft.com/office/drawing/2014/main" id="{0022C324-195E-E239-FFB4-B11D3BA26B12}"/>
              </a:ext>
            </a:extLst>
          </p:cNvPr>
          <p:cNvSpPr/>
          <p:nvPr/>
        </p:nvSpPr>
        <p:spPr>
          <a:xfrm>
            <a:off x="23682" y="25492"/>
            <a:ext cx="2286000" cy="2109992"/>
          </a:xfrm>
          <a:prstGeom prst="diamond">
            <a:avLst/>
          </a:prstGeom>
          <a:noFill/>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2" name="Diamond 11">
            <a:extLst>
              <a:ext uri="{FF2B5EF4-FFF2-40B4-BE49-F238E27FC236}">
                <a16:creationId xmlns:a16="http://schemas.microsoft.com/office/drawing/2014/main" id="{7803450C-1D99-6E4E-4EBF-2139DDDB3250}"/>
              </a:ext>
              <a:ext uri="{C183D7F6-B498-43B3-948B-1728B52AA6E4}">
                <adec:decorative xmlns:adec="http://schemas.microsoft.com/office/drawing/2017/decorative" val="1"/>
              </a:ext>
            </a:extLst>
          </p:cNvPr>
          <p:cNvSpPr/>
          <p:nvPr/>
        </p:nvSpPr>
        <p:spPr>
          <a:xfrm>
            <a:off x="1126400" y="1054996"/>
            <a:ext cx="1745101" cy="1547726"/>
          </a:xfrm>
          <a:prstGeom prst="diamond">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49685F36-DCA0-6034-9D4C-41D83B3AC22D}"/>
              </a:ext>
              <a:ext uri="{C183D7F6-B498-43B3-948B-1728B52AA6E4}">
                <adec:decorative xmlns:adec="http://schemas.microsoft.com/office/drawing/2017/decorative" val="1"/>
              </a:ext>
            </a:extLst>
          </p:cNvPr>
          <p:cNvSpPr/>
          <p:nvPr/>
        </p:nvSpPr>
        <p:spPr>
          <a:xfrm>
            <a:off x="1615070" y="25492"/>
            <a:ext cx="2323357" cy="2109992"/>
          </a:xfrm>
          <a:prstGeom prst="diamond">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iamond 13">
            <a:extLst>
              <a:ext uri="{FF2B5EF4-FFF2-40B4-BE49-F238E27FC236}">
                <a16:creationId xmlns:a16="http://schemas.microsoft.com/office/drawing/2014/main" id="{2BD00ECF-393E-D41F-8317-0F329A6FEBA5}"/>
              </a:ext>
            </a:extLst>
          </p:cNvPr>
          <p:cNvSpPr/>
          <p:nvPr/>
        </p:nvSpPr>
        <p:spPr>
          <a:xfrm>
            <a:off x="8199800" y="0"/>
            <a:ext cx="2286000" cy="2109992"/>
          </a:xfrm>
          <a:prstGeom prst="diamond">
            <a:avLst/>
          </a:prstGeom>
          <a:noFill/>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1589100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102CD-9E0F-F35E-1074-0ADE714FBE7F}"/>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2911C70D-2A62-557A-EA93-92C8DAC838D4}"/>
              </a:ext>
            </a:extLst>
          </p:cNvPr>
          <p:cNvSpPr>
            <a:spLocks noGrp="1"/>
          </p:cNvSpPr>
          <p:nvPr>
            <p:ph type="title" idx="4294967295"/>
          </p:nvPr>
        </p:nvSpPr>
        <p:spPr>
          <a:xfrm>
            <a:off x="0" y="365125"/>
            <a:ext cx="10515600" cy="1325563"/>
          </a:xfrm>
        </p:spPr>
        <p:txBody>
          <a:bodyPr/>
          <a:lstStyle/>
          <a:p>
            <a:r>
              <a:rPr lang="en-US" dirty="0"/>
              <a:t>Project analysis slide 2</a:t>
            </a:r>
          </a:p>
        </p:txBody>
      </p:sp>
      <p:sp>
        <p:nvSpPr>
          <p:cNvPr id="6" name="TextBox 5">
            <a:extLst>
              <a:ext uri="{FF2B5EF4-FFF2-40B4-BE49-F238E27FC236}">
                <a16:creationId xmlns:a16="http://schemas.microsoft.com/office/drawing/2014/main" id="{D15BC887-E1B8-8C76-D068-CF96E15E7E84}"/>
              </a:ext>
            </a:extLst>
          </p:cNvPr>
          <p:cNvSpPr txBox="1"/>
          <p:nvPr/>
        </p:nvSpPr>
        <p:spPr>
          <a:xfrm>
            <a:off x="406399" y="265438"/>
            <a:ext cx="11451167" cy="6186309"/>
          </a:xfrm>
          <a:prstGeom prst="rect">
            <a:avLst/>
          </a:prstGeom>
          <a:noFill/>
        </p:spPr>
        <p:txBody>
          <a:bodyPr wrap="square">
            <a:spAutoFit/>
          </a:bodyPr>
          <a:lstStyle/>
          <a:p>
            <a:r>
              <a:rPr kumimoji="0" lang="en-US" altLang="en-US" sz="2200" b="1" i="0" u="none" strike="noStrike" cap="none" normalizeH="0" baseline="0" dirty="0">
                <a:ln>
                  <a:noFill/>
                </a:ln>
                <a:solidFill>
                  <a:srgbClr val="232323"/>
                </a:solidFill>
                <a:effectLst/>
                <a:latin typeface="Times New Roman" panose="02020603050405020304" pitchFamily="18" charset="0"/>
                <a:cs typeface="Times New Roman" panose="02020603050405020304" pitchFamily="18" charset="0"/>
              </a:rPr>
              <a:t>Unveiling Automobile Sales Trends  Part 1</a:t>
            </a:r>
            <a:endParaRPr lang="en-GB" sz="2200" b="1"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Task 1:- Inventory Management </a:t>
            </a:r>
          </a:p>
          <a:p>
            <a:endParaRPr lang="en-GB" sz="500" b="1" dirty="0">
              <a:latin typeface="Times New Roman" panose="02020603050405020304" pitchFamily="18" charset="0"/>
              <a:cs typeface="Times New Roman" panose="02020603050405020304" pitchFamily="18" charset="0"/>
            </a:endParaRPr>
          </a:p>
          <a:p>
            <a:r>
              <a:rPr lang="en-GB" sz="1500" dirty="0">
                <a:latin typeface="Times New Roman" panose="02020603050405020304" pitchFamily="18" charset="0"/>
                <a:cs typeface="Times New Roman" panose="02020603050405020304" pitchFamily="18" charset="0"/>
              </a:rPr>
              <a:t>• The bar with the highest value at the top of the chart represents the product line with the highest quantity ordered that is Classic Car with 967. </a:t>
            </a:r>
          </a:p>
          <a:p>
            <a:r>
              <a:rPr lang="en-GB" sz="1500" dirty="0">
                <a:latin typeface="Times New Roman" panose="02020603050405020304" pitchFamily="18" charset="0"/>
                <a:cs typeface="Times New Roman" panose="02020603050405020304" pitchFamily="18" charset="0"/>
              </a:rPr>
              <a:t>• The bar with the lowest value at the bottom of the chart represents the product line with the lowest quantity ordered that is Trains with 77. </a:t>
            </a:r>
          </a:p>
          <a:p>
            <a:r>
              <a:rPr lang="en-GB" sz="1500" dirty="0">
                <a:latin typeface="Times New Roman" panose="02020603050405020304" pitchFamily="18" charset="0"/>
                <a:cs typeface="Times New Roman" panose="02020603050405020304" pitchFamily="18" charset="0"/>
              </a:rPr>
              <a:t>• Trend Analysis: An upward or downward trend in the line chart could indicate a change in overall demand, informing whether inventory levels need to be adjusted upwards or downwards. • This indicates that higher inventory levels for products with higher ordered quantities could meet demand effectively and maximize sales. </a:t>
            </a:r>
          </a:p>
          <a:p>
            <a:endParaRPr lang="en-GB" sz="1500"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Task 2:- Order Fulfilment Analysis </a:t>
            </a:r>
          </a:p>
          <a:p>
            <a:r>
              <a:rPr lang="en-GB" sz="1500" dirty="0">
                <a:latin typeface="Times New Roman" panose="02020603050405020304" pitchFamily="18" charset="0"/>
                <a:cs typeface="Times New Roman" panose="02020603050405020304" pitchFamily="18" charset="0"/>
              </a:rPr>
              <a:t>• A Pie Chart for a high-level view of proportions if you want a quick sense of distribution. </a:t>
            </a:r>
          </a:p>
          <a:p>
            <a:r>
              <a:rPr lang="en-GB" sz="1500" dirty="0">
                <a:latin typeface="Times New Roman" panose="02020603050405020304" pitchFamily="18" charset="0"/>
                <a:cs typeface="Times New Roman" panose="02020603050405020304" pitchFamily="18" charset="0"/>
              </a:rPr>
              <a:t>• Shipped orders clearly dominate the pie chart, accounting for 92.26% of the total quantity ordered. This indicates that a significant majority of orders have been successfully fulfilled and shipped. </a:t>
            </a:r>
          </a:p>
          <a:p>
            <a:r>
              <a:rPr lang="en-GB" sz="1500" dirty="0">
                <a:latin typeface="Times New Roman" panose="02020603050405020304" pitchFamily="18" charset="0"/>
                <a:cs typeface="Times New Roman" panose="02020603050405020304" pitchFamily="18" charset="0"/>
              </a:rPr>
              <a:t>• here seems to be an upward trend in the quantity ordered over the quarters. The line generally slopes upwards, indicating increasing sales. </a:t>
            </a:r>
          </a:p>
          <a:p>
            <a:r>
              <a:rPr lang="en-GB" sz="1500" dirty="0">
                <a:latin typeface="Times New Roman" panose="02020603050405020304" pitchFamily="18" charset="0"/>
                <a:cs typeface="Times New Roman" panose="02020603050405020304" pitchFamily="18" charset="0"/>
              </a:rPr>
              <a:t>• The increase in sales could be due to various factors such as successful marketing campaigns, product launches, or seasonal trends.</a:t>
            </a:r>
          </a:p>
          <a:p>
            <a:endParaRPr lang="en-GB" sz="1500"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Task 3:- Stocks &amp; Order (Dashboard) </a:t>
            </a:r>
          </a:p>
          <a:p>
            <a:r>
              <a:rPr lang="en-GB" sz="1500" dirty="0">
                <a:latin typeface="Times New Roman" panose="02020603050405020304" pitchFamily="18" charset="0"/>
                <a:cs typeface="Times New Roman" panose="02020603050405020304" pitchFamily="18" charset="0"/>
              </a:rPr>
              <a:t>Product Line Wise Quantity Ordered </a:t>
            </a:r>
          </a:p>
          <a:p>
            <a:pPr lvl="1"/>
            <a:r>
              <a:rPr lang="en-GB" sz="1500" dirty="0">
                <a:latin typeface="Times New Roman" panose="02020603050405020304" pitchFamily="18" charset="0"/>
                <a:cs typeface="Times New Roman" panose="02020603050405020304" pitchFamily="18" charset="0"/>
              </a:rPr>
              <a:t>• Classic Cars is the best-performing product line, followed by Vintage Cars and Motorcycles. </a:t>
            </a:r>
          </a:p>
          <a:p>
            <a:r>
              <a:rPr lang="en-GB" sz="1500" dirty="0">
                <a:latin typeface="Times New Roman" panose="02020603050405020304" pitchFamily="18" charset="0"/>
                <a:cs typeface="Times New Roman" panose="02020603050405020304" pitchFamily="18" charset="0"/>
              </a:rPr>
              <a:t>Status Wise Quantity Ordered </a:t>
            </a:r>
          </a:p>
          <a:p>
            <a:pPr lvl="1"/>
            <a:r>
              <a:rPr lang="en-GB" sz="1500" dirty="0">
                <a:latin typeface="Times New Roman" panose="02020603050405020304" pitchFamily="18" charset="0"/>
                <a:cs typeface="Times New Roman" panose="02020603050405020304" pitchFamily="18" charset="0"/>
              </a:rPr>
              <a:t>• A very small portion of orders are Disputed, On Hold, Resolved, or Cancelled</a:t>
            </a:r>
          </a:p>
          <a:p>
            <a:r>
              <a:rPr lang="en-GB" sz="1500" dirty="0">
                <a:latin typeface="Times New Roman" panose="02020603050405020304" pitchFamily="18" charset="0"/>
                <a:cs typeface="Times New Roman" panose="02020603050405020304" pitchFamily="18" charset="0"/>
              </a:rPr>
              <a:t>Sales Wise Quantity Ordered </a:t>
            </a:r>
          </a:p>
          <a:p>
            <a:pPr lvl="1"/>
            <a:r>
              <a:rPr lang="en-GB" sz="1500" dirty="0">
                <a:latin typeface="Times New Roman" panose="02020603050405020304" pitchFamily="18" charset="0"/>
                <a:cs typeface="Times New Roman" panose="02020603050405020304" pitchFamily="18" charset="0"/>
              </a:rPr>
              <a:t>• The distribution of sales is skewed towards higher values. </a:t>
            </a:r>
          </a:p>
          <a:p>
            <a:pPr lvl="1"/>
            <a:r>
              <a:rPr lang="en-GB" sz="1500" dirty="0">
                <a:latin typeface="Times New Roman" panose="02020603050405020304" pitchFamily="18" charset="0"/>
                <a:cs typeface="Times New Roman" panose="02020603050405020304" pitchFamily="18" charset="0"/>
              </a:rPr>
              <a:t>• There are a few products with very high sales compared to the majority. </a:t>
            </a:r>
          </a:p>
          <a:p>
            <a:r>
              <a:rPr lang="en-GB" sz="1500" dirty="0">
                <a:latin typeface="Times New Roman" panose="02020603050405020304" pitchFamily="18" charset="0"/>
                <a:cs typeface="Times New Roman" panose="02020603050405020304" pitchFamily="18" charset="0"/>
              </a:rPr>
              <a:t>Month Wise Quantity Ordered </a:t>
            </a:r>
          </a:p>
          <a:p>
            <a:pPr lvl="1"/>
            <a:r>
              <a:rPr lang="en-GB" sz="1500" dirty="0">
                <a:latin typeface="Times New Roman" panose="02020603050405020304" pitchFamily="18" charset="0"/>
                <a:cs typeface="Times New Roman" panose="02020603050405020304" pitchFamily="18" charset="0"/>
              </a:rPr>
              <a:t>• January and February have the lowest sales, while December has the highest. </a:t>
            </a:r>
          </a:p>
        </p:txBody>
      </p:sp>
    </p:spTree>
    <p:extLst>
      <p:ext uri="{BB962C8B-B14F-4D97-AF65-F5344CB8AC3E}">
        <p14:creationId xmlns:p14="http://schemas.microsoft.com/office/powerpoint/2010/main" val="1942935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82D449-048C-E566-5A34-DC66BE27AD56}"/>
              </a:ext>
            </a:extLst>
          </p:cNvPr>
          <p:cNvSpPr txBox="1"/>
          <p:nvPr/>
        </p:nvSpPr>
        <p:spPr>
          <a:xfrm>
            <a:off x="364067" y="191356"/>
            <a:ext cx="11404599" cy="5490862"/>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Task 4:- Pricing Strategy </a:t>
            </a:r>
          </a:p>
          <a:p>
            <a:r>
              <a:rPr lang="en-GB" sz="1500" dirty="0">
                <a:latin typeface="Times New Roman" panose="02020603050405020304" pitchFamily="18" charset="0"/>
                <a:cs typeface="Times New Roman" panose="02020603050405020304" pitchFamily="18" charset="0"/>
              </a:rPr>
              <a:t>• The difference in the height of the bars for each product line indicates the price difference between MSRP and </a:t>
            </a:r>
            <a:r>
              <a:rPr lang="en-GB" sz="1500" dirty="0" err="1">
                <a:latin typeface="Times New Roman" panose="02020603050405020304" pitchFamily="18" charset="0"/>
                <a:cs typeface="Times New Roman" panose="02020603050405020304" pitchFamily="18" charset="0"/>
              </a:rPr>
              <a:t>PriceEach</a:t>
            </a:r>
            <a:r>
              <a:rPr lang="en-GB" sz="1500" dirty="0">
                <a:latin typeface="Times New Roman" panose="02020603050405020304" pitchFamily="18" charset="0"/>
                <a:cs typeface="Times New Roman" panose="02020603050405020304" pitchFamily="18" charset="0"/>
              </a:rPr>
              <a:t>. </a:t>
            </a:r>
          </a:p>
          <a:p>
            <a:r>
              <a:rPr lang="en-GB" sz="1500" dirty="0">
                <a:latin typeface="Times New Roman" panose="02020603050405020304" pitchFamily="18" charset="0"/>
                <a:cs typeface="Times New Roman" panose="02020603050405020304" pitchFamily="18" charset="0"/>
              </a:rPr>
              <a:t>• The chart can help identify pricing strategies for different product lines, such as premium pricing or competitive pricing. </a:t>
            </a:r>
          </a:p>
          <a:p>
            <a:r>
              <a:rPr lang="en-GB" sz="1500" dirty="0">
                <a:latin typeface="Times New Roman" panose="02020603050405020304" pitchFamily="18" charset="0"/>
                <a:cs typeface="Times New Roman" panose="02020603050405020304" pitchFamily="18" charset="0"/>
              </a:rPr>
              <a:t>• This visual helps you understand the individual pricing strategy for each product. </a:t>
            </a:r>
          </a:p>
          <a:p>
            <a:r>
              <a:rPr lang="en-GB" sz="1500" dirty="0">
                <a:latin typeface="Times New Roman" panose="02020603050405020304" pitchFamily="18" charset="0"/>
                <a:cs typeface="Times New Roman" panose="02020603050405020304" pitchFamily="18" charset="0"/>
              </a:rPr>
              <a:t>• If PRICEEACH is lower than MSRP, the product is likely discounted</a:t>
            </a:r>
          </a:p>
          <a:p>
            <a:r>
              <a:rPr lang="en-GB" sz="1500" dirty="0">
                <a:latin typeface="Times New Roman" panose="02020603050405020304" pitchFamily="18" charset="0"/>
                <a:cs typeface="Times New Roman" panose="02020603050405020304" pitchFamily="18" charset="0"/>
              </a:rPr>
              <a:t>• Classic Cars: This product line consistently has the highest sales throughout the year. </a:t>
            </a:r>
          </a:p>
          <a:p>
            <a:r>
              <a:rPr lang="en-GB" sz="1500" dirty="0">
                <a:latin typeface="Times New Roman" panose="02020603050405020304" pitchFamily="18" charset="0"/>
                <a:cs typeface="Times New Roman" panose="02020603050405020304" pitchFamily="18" charset="0"/>
              </a:rPr>
              <a:t>• Motorcycles: This line also shows a strong performance, especially during the peak season.</a:t>
            </a:r>
          </a:p>
          <a:p>
            <a:endParaRPr lang="en-GB" sz="1500" dirty="0">
              <a:latin typeface="Times New Roman" panose="02020603050405020304" pitchFamily="18" charset="0"/>
              <a:cs typeface="Times New Roman" panose="02020603050405020304" pitchFamily="18" charset="0"/>
            </a:endParaRPr>
          </a:p>
          <a:p>
            <a:pPr>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Task 5: Sales &amp; Customer Segmentation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The line chart shows a clear upward trend in sales from 2003 to 2005. The peak sales period seems to be towards the end of the year.</a:t>
            </a:r>
          </a:p>
          <a:p>
            <a:pPr marL="285750" lvl="0" indent="-285750">
              <a:lnSpc>
                <a:spcPct val="107000"/>
              </a:lnSpc>
              <a:buFont typeface="Arial" panose="020B0604020202020204" pitchFamily="34" charset="0"/>
              <a:buChar char="•"/>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Classic Cars and Motorcycles dominate the sales, followed by Trucks and Buses.</a:t>
            </a:r>
          </a:p>
          <a:p>
            <a:pPr marL="285750" lvl="0" indent="-285750">
              <a:lnSpc>
                <a:spcPct val="107000"/>
              </a:lnSpc>
              <a:buFont typeface="Arial" panose="020B0604020202020204" pitchFamily="34" charset="0"/>
              <a:buChar char="•"/>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Planes and Vintage Cars have the lowest sales contribution. APAC and EMEA regions seem to be the top-performing regions.</a:t>
            </a:r>
            <a:endParaRPr lang="en-IN" sz="1500" kern="1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Task 6: Sales Forecasting</a:t>
            </a: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The accuracy of the forecast can be assessed by comparing the predicted values with the actual sales data. Factors like external economic conditions, market trends, and competitive landscape can influence forecast accuracy.</a:t>
            </a:r>
          </a:p>
          <a:p>
            <a:pPr>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Task 7: Product Analysis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Classic Cars is the top-performing product line, with the highest quantity ordered. </a:t>
            </a:r>
          </a:p>
          <a:p>
            <a:pPr marL="285750" lvl="0" indent="-285750">
              <a:lnSpc>
                <a:spcPct val="107000"/>
              </a:lnSpc>
              <a:buFont typeface="Arial" panose="020B0604020202020204" pitchFamily="34" charset="0"/>
              <a:buChar char="•"/>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Vintage Cars and Motorcycles follow closely behind.  Planes, Ships, Trains, and Trucks and Buses have significantly lower quantities ordered.</a:t>
            </a:r>
          </a:p>
          <a:p>
            <a:pPr marL="285750" lvl="0" indent="-285750">
              <a:lnSpc>
                <a:spcPct val="107000"/>
              </a:lnSpc>
              <a:buFont typeface="Arial" panose="020B0604020202020204" pitchFamily="34" charset="0"/>
              <a:buChar char="•"/>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Product-Level Performance: You can compare the performance of different products within a product line. </a:t>
            </a:r>
          </a:p>
        </p:txBody>
      </p:sp>
    </p:spTree>
    <p:extLst>
      <p:ext uri="{BB962C8B-B14F-4D97-AF65-F5344CB8AC3E}">
        <p14:creationId xmlns:p14="http://schemas.microsoft.com/office/powerpoint/2010/main" val="3955444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861D2-A794-9D3A-C6C7-255C8F9C671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406C947-D414-8901-DF07-DD13408B7686}"/>
              </a:ext>
            </a:extLst>
          </p:cNvPr>
          <p:cNvSpPr txBox="1"/>
          <p:nvPr/>
        </p:nvSpPr>
        <p:spPr>
          <a:xfrm>
            <a:off x="376767" y="118204"/>
            <a:ext cx="11438465" cy="6567695"/>
          </a:xfrm>
          <a:prstGeom prst="rect">
            <a:avLst/>
          </a:prstGeom>
          <a:noFill/>
        </p:spPr>
        <p:txBody>
          <a:bodyPr wrap="square">
            <a:spAutoFit/>
          </a:bodyPr>
          <a:lstStyle/>
          <a:p>
            <a:pPr>
              <a:lnSpc>
                <a:spcPct val="107000"/>
              </a:lnSpc>
              <a:spcAft>
                <a:spcPts val="800"/>
              </a:spcAft>
            </a:pPr>
            <a:r>
              <a:rPr kumimoji="0" lang="en-US" altLang="en-US" sz="2200" b="1" i="0" u="none" strike="noStrike" cap="none" normalizeH="0" baseline="0" dirty="0">
                <a:ln>
                  <a:noFill/>
                </a:ln>
                <a:solidFill>
                  <a:srgbClr val="232323"/>
                </a:solidFill>
                <a:effectLst/>
                <a:latin typeface="Times New Roman" panose="02020603050405020304" pitchFamily="18" charset="0"/>
                <a:cs typeface="Times New Roman" panose="02020603050405020304" pitchFamily="18" charset="0"/>
              </a:rPr>
              <a:t>Unveiling Automobile Sales Trends  Part 2</a:t>
            </a:r>
            <a:endPar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Task 1: Inventory Management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buFont typeface="Arial" panose="020B0604020202020204" pitchFamily="34" charset="0"/>
              <a:buChar char="•"/>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The bar with the highest value at the top of the chart represents the product line with the highest quantity ordered that is Classic Car with 967.</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The bar with the lowest value at the bottom of the chart represents the product line with the lowest quantity ordered that is Trains with 77</a:t>
            </a:r>
            <a:r>
              <a:rPr lang="en-IN" sz="1500" kern="100" dirty="0">
                <a:latin typeface="Times New Roman" panose="02020603050405020304" pitchFamily="18" charset="0"/>
                <a:ea typeface="Calibri" panose="020F0502020204030204" pitchFamily="34" charset="0"/>
                <a:cs typeface="Times New Roman" panose="02020603050405020304" pitchFamily="18" charset="0"/>
              </a:rPr>
              <a:t>.</a:t>
            </a:r>
          </a:p>
          <a:p>
            <a:pPr marL="285750" lvl="0" indent="-285750">
              <a:lnSpc>
                <a:spcPct val="107000"/>
              </a:lnSpc>
              <a:spcAft>
                <a:spcPts val="800"/>
              </a:spcAft>
              <a:buFont typeface="Arial" panose="020B0604020202020204" pitchFamily="34" charset="0"/>
              <a:buChar char="•"/>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Peaks and Troughs: The area chart will help you see months with the highest and lowest order quantities. If you notice consistent peaks in certain quarters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Q4), it may indicate a seasonal demand spike.</a:t>
            </a:r>
            <a:endParaRPr lang="en-IN" sz="1500" kern="100" dirty="0">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Arial" panose="020B0604020202020204" pitchFamily="34" charset="0"/>
              <a:buChar char="•"/>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levels for products with higher ordered quantities could meet demand effectively and maximize sales.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Task 2:- Order Fulfilment Analysis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000"/>
              <a:buFont typeface="Symbol" panose="05050102010706020507" pitchFamily="18" charset="2"/>
              <a:buChar char=""/>
              <a:tabLst>
                <a:tab pos="457200" algn="l"/>
              </a:tabLs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A Pie Chart for a high-level view of proportions if you want a quick sense of distribution.</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Shipped orders clearly dominate the pie chart, accounting for 92.26% of the total quantity ordered. This indicates that a significant majority of orders have been successfully fulfilled and shipped.</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000"/>
              <a:buFont typeface="Symbol" panose="05050102010706020507" pitchFamily="18" charset="2"/>
              <a:buChar char=""/>
              <a:tabLst>
                <a:tab pos="457200" algn="l"/>
              </a:tabLs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here seems to be an upward trend in the quantity ordered over the quarters. The line generally slopes upwards, indicating increasing sales.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The increase in sales could be due to various factors such as successful marketing campaigns, product launches, or seasonal trends.</a:t>
            </a:r>
          </a:p>
          <a:p>
            <a:pPr lvl="0">
              <a:lnSpc>
                <a:spcPct val="107000"/>
              </a:lnSpc>
              <a:spcAft>
                <a:spcPts val="800"/>
              </a:spcAft>
              <a:buSzPts val="1000"/>
              <a:tabLst>
                <a:tab pos="457200" algn="l"/>
              </a:tabLst>
            </a:pPr>
            <a:endParaRPr lang="en-IN" sz="10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Interpretation: Stocks &amp; Order (Dashboard)</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Product Line Wise Quantity Ordered</a:t>
            </a:r>
            <a:r>
              <a:rPr lang="en-IN" sz="1500" kern="100" dirty="0">
                <a:latin typeface="Calibri" panose="020F0502020204030204" pitchFamily="34" charset="0"/>
                <a:ea typeface="Calibri" panose="020F0502020204030204" pitchFamily="34" charset="0"/>
                <a:cs typeface="Times New Roman" panose="02020603050405020304" pitchFamily="18" charset="0"/>
              </a:rPr>
              <a:t>:- </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Classic Cars is the best-performing product line, followed by Vintage Cars and Motorcycles.</a:t>
            </a:r>
            <a:r>
              <a:rPr lang="en-IN" sz="1500" kern="100" dirty="0">
                <a:latin typeface="Calibri" panose="020F0502020204030204" pitchFamily="34" charset="0"/>
                <a:ea typeface="Calibri" panose="020F0502020204030204" pitchFamily="34" charset="0"/>
                <a:cs typeface="Times New Roman" panose="02020603050405020304" pitchFamily="18" charset="0"/>
              </a:rPr>
              <a:t> </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Status Wise Quantity Ordered</a:t>
            </a:r>
            <a:r>
              <a:rPr lang="en-IN" sz="1500" kern="100" dirty="0">
                <a:latin typeface="Calibri" panose="020F0502020204030204" pitchFamily="34" charset="0"/>
                <a:ea typeface="Calibri" panose="020F0502020204030204" pitchFamily="34" charset="0"/>
                <a:cs typeface="Times New Roman" panose="02020603050405020304" pitchFamily="18" charset="0"/>
              </a:rPr>
              <a:t>:- </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A very small portion of orders are Disputed, On Hold, Resolved, or Cancelled.</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Quarter Wise Quantity Ordered</a:t>
            </a:r>
            <a:r>
              <a:rPr lang="en-IN" sz="1500" kern="100" dirty="0">
                <a:latin typeface="Calibri" panose="020F0502020204030204" pitchFamily="34" charset="0"/>
                <a:ea typeface="Calibri" panose="020F0502020204030204" pitchFamily="34" charset="0"/>
                <a:cs typeface="Times New Roman" panose="02020603050405020304" pitchFamily="18" charset="0"/>
              </a:rPr>
              <a:t>:- </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There's a clear seasonal trend, with higher sales in the fourth quarter.</a:t>
            </a:r>
            <a:r>
              <a:rPr lang="en-IN" sz="1500" kern="100" dirty="0">
                <a:latin typeface="Calibri" panose="020F0502020204030204" pitchFamily="34" charset="0"/>
                <a:ea typeface="Calibri" panose="020F0502020204030204" pitchFamily="34" charset="0"/>
                <a:cs typeface="Times New Roman" panose="02020603050405020304" pitchFamily="18" charset="0"/>
              </a:rPr>
              <a:t> </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Sales tend to decline in the first quarter and then gradually increase towards the end of the year.</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8499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166F1-C7B6-11F2-A919-984A5AA6F36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7468E75-676E-6CA9-90D7-162A053510C6}"/>
              </a:ext>
            </a:extLst>
          </p:cNvPr>
          <p:cNvSpPr txBox="1"/>
          <p:nvPr/>
        </p:nvSpPr>
        <p:spPr>
          <a:xfrm>
            <a:off x="376767" y="118204"/>
            <a:ext cx="11438465" cy="5927392"/>
          </a:xfrm>
          <a:prstGeom prst="rect">
            <a:avLst/>
          </a:prstGeom>
          <a:noFill/>
        </p:spPr>
        <p:txBody>
          <a:bodyPr wrap="square">
            <a:spAutoFit/>
          </a:bodyPr>
          <a:lstStyle/>
          <a:p>
            <a:pPr>
              <a:lnSpc>
                <a:spcPct val="107000"/>
              </a:lnSpc>
              <a:spcAft>
                <a:spcPts val="800"/>
              </a:spcAft>
            </a:pPr>
            <a:r>
              <a:rPr lang="en-IN" b="1" kern="100" dirty="0">
                <a:latin typeface="Times New Roman" panose="02020603050405020304" pitchFamily="18" charset="0"/>
                <a:ea typeface="Calibri" panose="020F0502020204030204" pitchFamily="34" charset="0"/>
                <a:cs typeface="Times New Roman" panose="02020603050405020304" pitchFamily="18" charset="0"/>
              </a:rPr>
              <a:t>Task 4</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 Pricing Strategy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SzPct val="70000"/>
              <a:buFont typeface="Symbol" panose="05050102010706020507" pitchFamily="18" charset="2"/>
              <a:buChar char=""/>
              <a:tabLst>
                <a:tab pos="457200" algn="l"/>
              </a:tabLs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The difference in the height of the bars for each product line indicates the price difference between MSRP and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PriceEach</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The chart can help identify pricing strategies for different product lines, such as premium pricing or competitive pricing.</a:t>
            </a:r>
          </a:p>
          <a:p>
            <a:pPr marL="342900" lvl="0" indent="-342900">
              <a:lnSpc>
                <a:spcPct val="107000"/>
              </a:lnSpc>
              <a:buSzPts val="1000"/>
              <a:buFont typeface="Symbol" panose="05050102010706020507" pitchFamily="18" charset="2"/>
              <a:buChar char=""/>
              <a:tabLst>
                <a:tab pos="457200" algn="l"/>
              </a:tabLs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This visual helps you understand the individual pricing strategy for each product. If PRICEEACH is lower than MSRP, the product is likely discounted, while a higher PRICEEACH may indicate high demand or a luxury pricing approach.</a:t>
            </a:r>
          </a:p>
          <a:p>
            <a:pPr marL="342900" lvl="0" indent="-342900">
              <a:lnSpc>
                <a:spcPct val="107000"/>
              </a:lnSpc>
              <a:buSzPts val="1000"/>
              <a:buFont typeface="Symbol" panose="05050102010706020507" pitchFamily="18" charset="2"/>
              <a:buChar char=""/>
              <a:tabLst>
                <a:tab pos="457200" algn="l"/>
              </a:tabLs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Classic Cars: This product line consistently has the highest sales throughout the year. </a:t>
            </a:r>
          </a:p>
          <a:p>
            <a:pPr marL="285750" lvl="0" indent="-285750">
              <a:lnSpc>
                <a:spcPct val="107000"/>
              </a:lnSpc>
              <a:buFont typeface="Arial" panose="020B0604020202020204" pitchFamily="34" charset="0"/>
              <a:buChar char="•"/>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This will show the distribution of prices within each product line, highlighting variations in median price and the spread of prices. </a:t>
            </a: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Task 4e: </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This visual will help you see if there’s any correlation between price and sales volume. Clusters in certain areas of the chart might suggest effective price points for higher sales or potential overpricing if sales are low at higher price levels.</a:t>
            </a:r>
          </a:p>
          <a:p>
            <a:pPr marL="285750" lvl="0" indent="-285750">
              <a:lnSpc>
                <a:spcPct val="107000"/>
              </a:lnSpc>
              <a:buFont typeface="Arial" panose="020B0604020202020204" pitchFamily="34" charset="0"/>
              <a:buChar char="•"/>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This chart will help you understand if certain deal sizes align with specific pricing strategies.  For example, large deals may have more discounting, indicated by lower average PRICEEACH.</a:t>
            </a:r>
          </a:p>
          <a:p>
            <a:pPr marL="285750" lvl="0" indent="-285750">
              <a:lnSpc>
                <a:spcPct val="107000"/>
              </a:lnSpc>
              <a:buFont typeface="Arial" panose="020B0604020202020204" pitchFamily="34" charset="0"/>
              <a:buChar char="•"/>
            </a:pPr>
            <a:endParaRPr lang="en-IN" sz="15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500" b="1" kern="100" dirty="0">
                <a:latin typeface="Times New Roman" panose="02020603050405020304" pitchFamily="18" charset="0"/>
                <a:ea typeface="Calibri" panose="020F0502020204030204" pitchFamily="34" charset="0"/>
                <a:cs typeface="Times New Roman" panose="02020603050405020304" pitchFamily="18" charset="0"/>
              </a:rPr>
              <a:t>Task 5</a:t>
            </a: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 Price Strategy (Dashboard)</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Product Line-Wise Pricing:</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Classic Cars and Motorcycles: These product lines seem to have higher MSRPs compared to others, indicating premium pricing.</a:t>
            </a:r>
            <a:r>
              <a:rPr lang="en-IN" sz="1500" kern="100" dirty="0">
                <a:latin typeface="Calibri" panose="020F0502020204030204" pitchFamily="34" charset="0"/>
                <a:ea typeface="Calibri" panose="020F0502020204030204" pitchFamily="34" charset="0"/>
                <a:cs typeface="Times New Roman" panose="02020603050405020304" pitchFamily="18" charset="0"/>
              </a:rPr>
              <a:t> </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Pricing Trends Over Time:</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Seasonal Variations: The line charts show seasonal fluctuations in prices.  There might be specific months or quarters where prices are higher or lower.</a:t>
            </a:r>
            <a:r>
              <a:rPr lang="en-IN" sz="1500" kern="100" dirty="0">
                <a:latin typeface="Calibri" panose="020F0502020204030204" pitchFamily="34" charset="0"/>
                <a:ea typeface="Calibri" panose="020F0502020204030204" pitchFamily="34" charset="0"/>
                <a:cs typeface="Times New Roman" panose="02020603050405020304" pitchFamily="18" charset="0"/>
              </a:rPr>
              <a:t> </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Relationship Between Price and Sales: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A positive correlation between price and sales would indicate that higher prices lead to higher sales, while a negative correlation would suggest the opposite.</a:t>
            </a:r>
            <a:r>
              <a:rPr lang="en-IN" sz="1500" kern="100" dirty="0">
                <a:latin typeface="Calibri" panose="020F0502020204030204" pitchFamily="34" charset="0"/>
                <a:ea typeface="Calibri" panose="020F0502020204030204" pitchFamily="34" charset="0"/>
                <a:cs typeface="Times New Roman" panose="02020603050405020304" pitchFamily="18" charset="0"/>
              </a:rPr>
              <a:t> </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SzPct val="70000"/>
              <a:tabLst>
                <a:tab pos="457200" algn="l"/>
              </a:tabLst>
            </a:pP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1001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A746F-0198-3D1A-1846-9695CC351BB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2D3D781-B76B-43A0-9B7D-8F59B6091102}"/>
              </a:ext>
            </a:extLst>
          </p:cNvPr>
          <p:cNvSpPr txBox="1"/>
          <p:nvPr/>
        </p:nvSpPr>
        <p:spPr>
          <a:xfrm>
            <a:off x="3048762" y="3124628"/>
            <a:ext cx="6094476" cy="1015663"/>
          </a:xfrm>
          <a:prstGeom prst="rect">
            <a:avLst/>
          </a:prstGeom>
          <a:noFill/>
        </p:spPr>
        <p:txBody>
          <a:bodyPr wrap="square">
            <a:spAutoFit/>
          </a:bodyPr>
          <a:lstStyle/>
          <a:p>
            <a:pPr algn="ctr"/>
            <a:r>
              <a:rPr lang="en-IN" sz="6000" dirty="0">
                <a:latin typeface="Times New Roman" panose="02020603050405020304" pitchFamily="18" charset="0"/>
                <a:cs typeface="Times New Roman" panose="02020603050405020304" pitchFamily="18" charset="0"/>
              </a:rPr>
              <a:t>THANK YOU</a:t>
            </a:r>
            <a:endParaRPr lang="en-IN" dirty="0"/>
          </a:p>
        </p:txBody>
      </p:sp>
      <p:sp>
        <p:nvSpPr>
          <p:cNvPr id="8" name="Diamond 7">
            <a:extLst>
              <a:ext uri="{FF2B5EF4-FFF2-40B4-BE49-F238E27FC236}">
                <a16:creationId xmlns:a16="http://schemas.microsoft.com/office/drawing/2014/main" id="{17E7B567-EC11-3A4A-DBC1-F748BC7230A9}"/>
              </a:ext>
              <a:ext uri="{C183D7F6-B498-43B3-948B-1728B52AA6E4}">
                <adec:decorative xmlns:adec="http://schemas.microsoft.com/office/drawing/2017/decorative" val="1"/>
              </a:ext>
            </a:extLst>
          </p:cNvPr>
          <p:cNvSpPr/>
          <p:nvPr/>
        </p:nvSpPr>
        <p:spPr>
          <a:xfrm>
            <a:off x="6859320" y="14112"/>
            <a:ext cx="3266177" cy="2716621"/>
          </a:xfrm>
          <a:prstGeom prst="diamond">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iamond 8">
            <a:extLst>
              <a:ext uri="{FF2B5EF4-FFF2-40B4-BE49-F238E27FC236}">
                <a16:creationId xmlns:a16="http://schemas.microsoft.com/office/drawing/2014/main" id="{56779E51-859F-08C4-CC8E-137B3E07C60B}"/>
              </a:ext>
              <a:ext uri="{C183D7F6-B498-43B3-948B-1728B52AA6E4}">
                <adec:decorative xmlns:adec="http://schemas.microsoft.com/office/drawing/2017/decorative" val="1"/>
              </a:ext>
            </a:extLst>
          </p:cNvPr>
          <p:cNvSpPr/>
          <p:nvPr/>
        </p:nvSpPr>
        <p:spPr>
          <a:xfrm>
            <a:off x="8607127" y="1268781"/>
            <a:ext cx="1745101" cy="1547726"/>
          </a:xfrm>
          <a:prstGeom prst="diamond">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iamond 10">
            <a:extLst>
              <a:ext uri="{FF2B5EF4-FFF2-40B4-BE49-F238E27FC236}">
                <a16:creationId xmlns:a16="http://schemas.microsoft.com/office/drawing/2014/main" id="{04374A26-7D9D-CC5E-0911-0DF65B8E68A0}"/>
              </a:ext>
            </a:extLst>
          </p:cNvPr>
          <p:cNvSpPr/>
          <p:nvPr/>
        </p:nvSpPr>
        <p:spPr>
          <a:xfrm>
            <a:off x="23682" y="25491"/>
            <a:ext cx="3112710" cy="2607725"/>
          </a:xfrm>
          <a:prstGeom prst="diamond">
            <a:avLst/>
          </a:prstGeom>
          <a:noFill/>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2" name="Diamond 11">
            <a:extLst>
              <a:ext uri="{FF2B5EF4-FFF2-40B4-BE49-F238E27FC236}">
                <a16:creationId xmlns:a16="http://schemas.microsoft.com/office/drawing/2014/main" id="{8824EC8C-75FC-6531-FB3F-F629E63BF1A1}"/>
              </a:ext>
              <a:ext uri="{C183D7F6-B498-43B3-948B-1728B52AA6E4}">
                <adec:decorative xmlns:adec="http://schemas.microsoft.com/office/drawing/2017/decorative" val="1"/>
              </a:ext>
            </a:extLst>
          </p:cNvPr>
          <p:cNvSpPr/>
          <p:nvPr/>
        </p:nvSpPr>
        <p:spPr>
          <a:xfrm>
            <a:off x="1730046" y="1268781"/>
            <a:ext cx="1745101" cy="1547726"/>
          </a:xfrm>
          <a:prstGeom prst="diamond">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CCB84E12-8D58-1E3A-0934-D0CC1C6D5213}"/>
              </a:ext>
              <a:ext uri="{C183D7F6-B498-43B3-948B-1728B52AA6E4}">
                <adec:decorative xmlns:adec="http://schemas.microsoft.com/office/drawing/2017/decorative" val="1"/>
              </a:ext>
            </a:extLst>
          </p:cNvPr>
          <p:cNvSpPr/>
          <p:nvPr/>
        </p:nvSpPr>
        <p:spPr>
          <a:xfrm>
            <a:off x="2066503" y="0"/>
            <a:ext cx="3266178" cy="2717710"/>
          </a:xfrm>
          <a:prstGeom prst="diamond">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Diamond 13">
            <a:extLst>
              <a:ext uri="{FF2B5EF4-FFF2-40B4-BE49-F238E27FC236}">
                <a16:creationId xmlns:a16="http://schemas.microsoft.com/office/drawing/2014/main" id="{A5195DC2-CED3-BD78-0770-0E4AFF9DD750}"/>
              </a:ext>
            </a:extLst>
          </p:cNvPr>
          <p:cNvSpPr/>
          <p:nvPr/>
        </p:nvSpPr>
        <p:spPr>
          <a:xfrm>
            <a:off x="8925822" y="0"/>
            <a:ext cx="3266178" cy="2717709"/>
          </a:xfrm>
          <a:prstGeom prst="diamond">
            <a:avLst/>
          </a:prstGeom>
          <a:noFill/>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220372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735824" y="522898"/>
            <a:ext cx="445617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082040" y="256137"/>
            <a:ext cx="1018032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Sales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60857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1078AE7-29AE-D9A6-8C9F-F9124FE283AF}"/>
              </a:ext>
            </a:extLst>
          </p:cNvPr>
          <p:cNvPicPr>
            <a:picLocks noChangeAspect="1"/>
          </p:cNvPicPr>
          <p:nvPr/>
        </p:nvPicPr>
        <p:blipFill>
          <a:blip r:embed="rId3"/>
          <a:srcRect l="13414" t="12436" r="598" b="1552"/>
          <a:stretch/>
        </p:blipFill>
        <p:spPr>
          <a:xfrm>
            <a:off x="1240534" y="1165081"/>
            <a:ext cx="9447987" cy="4464435"/>
          </a:xfrm>
          <a:prstGeom prst="rect">
            <a:avLst/>
          </a:prstGeom>
        </p:spPr>
      </p:pic>
      <p:sp>
        <p:nvSpPr>
          <p:cNvPr id="6" name="TextBox 5">
            <a:extLst>
              <a:ext uri="{FF2B5EF4-FFF2-40B4-BE49-F238E27FC236}">
                <a16:creationId xmlns:a16="http://schemas.microsoft.com/office/drawing/2014/main" id="{4EE47ADD-9383-1BB2-CE2E-B76C6F79F5FD}"/>
              </a:ext>
            </a:extLst>
          </p:cNvPr>
          <p:cNvSpPr txBox="1"/>
          <p:nvPr/>
        </p:nvSpPr>
        <p:spPr>
          <a:xfrm>
            <a:off x="228600" y="764971"/>
            <a:ext cx="9676954"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What is the trend in total sales amount over different quarters and years?</a:t>
            </a:r>
          </a:p>
        </p:txBody>
      </p:sp>
      <p:sp>
        <p:nvSpPr>
          <p:cNvPr id="9" name="TextBox 8">
            <a:extLst>
              <a:ext uri="{FF2B5EF4-FFF2-40B4-BE49-F238E27FC236}">
                <a16:creationId xmlns:a16="http://schemas.microsoft.com/office/drawing/2014/main" id="{906B0921-111F-508E-C7A5-96B0ED21C418}"/>
              </a:ext>
            </a:extLst>
          </p:cNvPr>
          <p:cNvSpPr txBox="1"/>
          <p:nvPr/>
        </p:nvSpPr>
        <p:spPr>
          <a:xfrm>
            <a:off x="434340" y="5750552"/>
            <a:ext cx="10712196" cy="646331"/>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 This show trends of total sales over quarters &amp; years that is in 2004, 4</a:t>
            </a:r>
            <a:r>
              <a:rPr lang="en-GB" baseline="30000" dirty="0">
                <a:latin typeface="Times New Roman" panose="02020603050405020304" pitchFamily="18" charset="0"/>
                <a:cs typeface="Times New Roman" panose="02020603050405020304" pitchFamily="18" charset="0"/>
              </a:rPr>
              <a:t>th</a:t>
            </a:r>
            <a:r>
              <a:rPr lang="en-GB" dirty="0">
                <a:latin typeface="Times New Roman" panose="02020603050405020304" pitchFamily="18" charset="0"/>
                <a:cs typeface="Times New Roman" panose="02020603050405020304" pitchFamily="18" charset="0"/>
              </a:rPr>
              <a:t> Quarter have the maximum sales. </a:t>
            </a:r>
          </a:p>
          <a:p>
            <a:r>
              <a:rPr lang="en-GB" dirty="0">
                <a:latin typeface="Times New Roman" panose="02020603050405020304" pitchFamily="18" charset="0"/>
                <a:cs typeface="Times New Roman" panose="02020603050405020304" pitchFamily="18" charset="0"/>
              </a:rPr>
              <a:t>• Each group represents a year, with four columns (one for each quarter) side-by-side.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458C7-9EB5-1236-BF6E-C7981B12D4F6}"/>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8833DD0B-4C91-186D-EFA1-8A92A1CCD0B7}"/>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F64DDB86-0E5E-5C33-1C18-9B425462CD0C}"/>
              </a:ext>
              <a:ext uri="{C183D7F6-B498-43B3-948B-1728B52AA6E4}">
                <adec:decorative xmlns:adec="http://schemas.microsoft.com/office/drawing/2017/decorative" val="1"/>
              </a:ext>
            </a:extLst>
          </p:cNvPr>
          <p:cNvCxnSpPr>
            <a:cxnSpLocks/>
          </p:cNvCxnSpPr>
          <p:nvPr/>
        </p:nvCxnSpPr>
        <p:spPr>
          <a:xfrm>
            <a:off x="7735824" y="522898"/>
            <a:ext cx="445617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121DF691-7AF0-A0E3-7799-2BDF48CA1A69}"/>
              </a:ext>
            </a:extLst>
          </p:cNvPr>
          <p:cNvSpPr txBox="1">
            <a:spLocks/>
          </p:cNvSpPr>
          <p:nvPr/>
        </p:nvSpPr>
        <p:spPr>
          <a:xfrm>
            <a:off x="1082040" y="256137"/>
            <a:ext cx="1018032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Sales Analysis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00E49CB4-788A-C886-8908-8AFE60836332}"/>
              </a:ext>
              <a:ext uri="{C183D7F6-B498-43B3-948B-1728B52AA6E4}">
                <adec:decorative xmlns:adec="http://schemas.microsoft.com/office/drawing/2017/decorative" val="1"/>
              </a:ext>
            </a:extLst>
          </p:cNvPr>
          <p:cNvCxnSpPr>
            <a:cxnSpLocks/>
          </p:cNvCxnSpPr>
          <p:nvPr/>
        </p:nvCxnSpPr>
        <p:spPr>
          <a:xfrm>
            <a:off x="0" y="522898"/>
            <a:ext cx="460857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C06B578-FFC0-EF0F-7BC4-261BF610F7D3}"/>
              </a:ext>
            </a:extLst>
          </p:cNvPr>
          <p:cNvSpPr txBox="1"/>
          <p:nvPr/>
        </p:nvSpPr>
        <p:spPr>
          <a:xfrm>
            <a:off x="228600" y="764971"/>
            <a:ext cx="9676954" cy="400110"/>
          </a:xfrm>
          <a:prstGeom prst="rect">
            <a:avLst/>
          </a:prstGeom>
          <a:noFill/>
        </p:spPr>
        <p:txBody>
          <a:bodyPr wrap="square">
            <a:spAutoFit/>
          </a:bodyPr>
          <a:lstStyle/>
          <a:p>
            <a:r>
              <a:rPr lang="en-GB" sz="2000" dirty="0">
                <a:latin typeface="Times New Roman" panose="02020603050405020304" pitchFamily="18" charset="0"/>
                <a:cs typeface="Times New Roman" panose="02020603050405020304" pitchFamily="18" charset="0"/>
              </a:rPr>
              <a:t>How do different product lines contribute to total sales?</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2051F04-5E4A-3C5B-B285-C7B3812782F0}"/>
              </a:ext>
            </a:extLst>
          </p:cNvPr>
          <p:cNvSpPr txBox="1"/>
          <p:nvPr/>
        </p:nvSpPr>
        <p:spPr>
          <a:xfrm>
            <a:off x="411480" y="5645386"/>
            <a:ext cx="11219688" cy="923330"/>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 The largest slice of the pie represents the product line with the highest total sales. </a:t>
            </a:r>
          </a:p>
          <a:p>
            <a:r>
              <a:rPr lang="en-GB" dirty="0">
                <a:latin typeface="Times New Roman" panose="02020603050405020304" pitchFamily="18" charset="0"/>
                <a:cs typeface="Times New Roman" panose="02020603050405020304" pitchFamily="18" charset="0"/>
              </a:rPr>
              <a:t>• In this case, Classic Cars appears to be the dominant product line. </a:t>
            </a:r>
          </a:p>
          <a:p>
            <a:r>
              <a:rPr lang="en-GB" dirty="0">
                <a:latin typeface="Times New Roman" panose="02020603050405020304" pitchFamily="18" charset="0"/>
                <a:cs typeface="Times New Roman" panose="02020603050405020304" pitchFamily="18" charset="0"/>
              </a:rPr>
              <a:t>• Vintage Cars and Trucks and Buses seem to have significantly lower sales compared to Classic Cars and Motorcycles.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95CB9E-D9F9-F2AD-D1EB-E4B63BE98AC0}"/>
              </a:ext>
            </a:extLst>
          </p:cNvPr>
          <p:cNvPicPr>
            <a:picLocks noChangeAspect="1"/>
          </p:cNvPicPr>
          <p:nvPr/>
        </p:nvPicPr>
        <p:blipFill>
          <a:blip r:embed="rId3"/>
          <a:srcRect l="35436" t="30820" r="19263" b="3734"/>
          <a:stretch/>
        </p:blipFill>
        <p:spPr>
          <a:xfrm>
            <a:off x="3164018" y="1682719"/>
            <a:ext cx="5504494" cy="3875717"/>
          </a:xfrm>
          <a:prstGeom prst="rect">
            <a:avLst/>
          </a:prstGeom>
        </p:spPr>
      </p:pic>
      <p:pic>
        <p:nvPicPr>
          <p:cNvPr id="7" name="Picture 6">
            <a:extLst>
              <a:ext uri="{FF2B5EF4-FFF2-40B4-BE49-F238E27FC236}">
                <a16:creationId xmlns:a16="http://schemas.microsoft.com/office/drawing/2014/main" id="{1C32FB10-3B40-809E-8E79-A3357083F06C}"/>
              </a:ext>
            </a:extLst>
          </p:cNvPr>
          <p:cNvPicPr>
            <a:picLocks noChangeAspect="1"/>
          </p:cNvPicPr>
          <p:nvPr/>
        </p:nvPicPr>
        <p:blipFill>
          <a:blip r:embed="rId3"/>
          <a:srcRect r="67069" b="89403"/>
          <a:stretch/>
        </p:blipFill>
        <p:spPr>
          <a:xfrm>
            <a:off x="1975103" y="1299564"/>
            <a:ext cx="3054487" cy="479046"/>
          </a:xfrm>
          <a:prstGeom prst="rect">
            <a:avLst/>
          </a:prstGeom>
        </p:spPr>
      </p:pic>
    </p:spTree>
    <p:extLst>
      <p:ext uri="{BB962C8B-B14F-4D97-AF65-F5344CB8AC3E}">
        <p14:creationId xmlns:p14="http://schemas.microsoft.com/office/powerpoint/2010/main" val="3632248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516B-EA2C-72B5-37FD-8154182074C8}"/>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A9707893-7EEC-8D7B-AD30-2F3F0A0941EF}"/>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9179647A-5FB9-6031-F8A1-A537B63618B8}"/>
              </a:ext>
              <a:ext uri="{C183D7F6-B498-43B3-948B-1728B52AA6E4}">
                <adec:decorative xmlns:adec="http://schemas.microsoft.com/office/drawing/2017/decorative" val="1"/>
              </a:ext>
            </a:extLst>
          </p:cNvPr>
          <p:cNvCxnSpPr>
            <a:cxnSpLocks/>
          </p:cNvCxnSpPr>
          <p:nvPr/>
        </p:nvCxnSpPr>
        <p:spPr>
          <a:xfrm>
            <a:off x="8677656" y="522898"/>
            <a:ext cx="351434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E799FD7-E104-CAEE-ECDE-2782B8F3511D}"/>
              </a:ext>
            </a:extLst>
          </p:cNvPr>
          <p:cNvSpPr txBox="1">
            <a:spLocks/>
          </p:cNvSpPr>
          <p:nvPr/>
        </p:nvSpPr>
        <p:spPr>
          <a:xfrm>
            <a:off x="1082040" y="256137"/>
            <a:ext cx="1018032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Customer Segmentation</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3F528603-6A29-52A2-9B98-0FB794FA9F72}"/>
              </a:ext>
              <a:ext uri="{C183D7F6-B498-43B3-948B-1728B52AA6E4}">
                <adec:decorative xmlns:adec="http://schemas.microsoft.com/office/drawing/2017/decorative" val="1"/>
              </a:ext>
            </a:extLst>
          </p:cNvPr>
          <p:cNvCxnSpPr>
            <a:cxnSpLocks/>
          </p:cNvCxnSpPr>
          <p:nvPr/>
        </p:nvCxnSpPr>
        <p:spPr>
          <a:xfrm>
            <a:off x="0" y="522898"/>
            <a:ext cx="376732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BD05C79-2CD5-D433-881A-43D6BE5D0160}"/>
              </a:ext>
            </a:extLst>
          </p:cNvPr>
          <p:cNvSpPr txBox="1"/>
          <p:nvPr/>
        </p:nvSpPr>
        <p:spPr>
          <a:xfrm>
            <a:off x="228600" y="764971"/>
            <a:ext cx="9676954" cy="400110"/>
          </a:xfrm>
          <a:prstGeom prst="rect">
            <a:avLst/>
          </a:prstGeom>
          <a:noFill/>
        </p:spPr>
        <p:txBody>
          <a:bodyPr wrap="square">
            <a:spAutoFit/>
          </a:bodyPr>
          <a:lstStyle/>
          <a:p>
            <a:r>
              <a:rPr lang="en-GB" sz="2000" dirty="0">
                <a:latin typeface="Times New Roman" panose="02020603050405020304" pitchFamily="18" charset="0"/>
                <a:cs typeface="Times New Roman" panose="02020603050405020304" pitchFamily="18" charset="0"/>
              </a:rPr>
              <a:t>What is the customer distribution in each country?</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A65E5FE-C87B-7472-1ADC-C3F51DF2F675}"/>
              </a:ext>
            </a:extLst>
          </p:cNvPr>
          <p:cNvSpPr txBox="1"/>
          <p:nvPr/>
        </p:nvSpPr>
        <p:spPr>
          <a:xfrm>
            <a:off x="338328" y="5631364"/>
            <a:ext cx="11219688" cy="923330"/>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 The Top bars represent countries with the highest customer counts. </a:t>
            </a:r>
          </a:p>
          <a:p>
            <a:r>
              <a:rPr lang="en-GB" dirty="0">
                <a:latin typeface="Times New Roman" panose="02020603050405020304" pitchFamily="18" charset="0"/>
                <a:cs typeface="Times New Roman" panose="02020603050405020304" pitchFamily="18" charset="0"/>
              </a:rPr>
              <a:t>• Since each bar’s length directly corresponds to the number of customers, it’s easy to see how different countries compare.</a:t>
            </a:r>
            <a:endParaRPr lang="en-IN"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0B0806D0-5980-3986-9117-57B43F065D98}"/>
              </a:ext>
            </a:extLst>
          </p:cNvPr>
          <p:cNvPicPr>
            <a:picLocks noChangeAspect="1"/>
          </p:cNvPicPr>
          <p:nvPr/>
        </p:nvPicPr>
        <p:blipFill>
          <a:blip r:embed="rId3"/>
          <a:stretch>
            <a:fillRect/>
          </a:stretch>
        </p:blipFill>
        <p:spPr>
          <a:xfrm>
            <a:off x="1284718" y="1102088"/>
            <a:ext cx="9326908" cy="4408240"/>
          </a:xfrm>
          <a:prstGeom prst="rect">
            <a:avLst/>
          </a:prstGeom>
        </p:spPr>
      </p:pic>
    </p:spTree>
    <p:extLst>
      <p:ext uri="{BB962C8B-B14F-4D97-AF65-F5344CB8AC3E}">
        <p14:creationId xmlns:p14="http://schemas.microsoft.com/office/powerpoint/2010/main" val="3002478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84C5E-A874-2334-1192-B9CBFB63ACF8}"/>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9D68F8F1-5D29-C953-DA22-B6747F08967B}"/>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249FA2F0-DABC-4F9C-507B-42C49659D412}"/>
              </a:ext>
              <a:ext uri="{C183D7F6-B498-43B3-948B-1728B52AA6E4}">
                <adec:decorative xmlns:adec="http://schemas.microsoft.com/office/drawing/2017/decorative" val="1"/>
              </a:ext>
            </a:extLst>
          </p:cNvPr>
          <p:cNvCxnSpPr>
            <a:cxnSpLocks/>
          </p:cNvCxnSpPr>
          <p:nvPr/>
        </p:nvCxnSpPr>
        <p:spPr>
          <a:xfrm>
            <a:off x="8302752" y="522898"/>
            <a:ext cx="388924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167F31D-4988-B5EB-87B3-45BA1FFB7B9F}"/>
              </a:ext>
            </a:extLst>
          </p:cNvPr>
          <p:cNvSpPr txBox="1">
            <a:spLocks/>
          </p:cNvSpPr>
          <p:nvPr/>
        </p:nvSpPr>
        <p:spPr>
          <a:xfrm>
            <a:off x="1082040" y="256137"/>
            <a:ext cx="1018032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Sales </a:t>
            </a:r>
            <a:r>
              <a:rPr lang="en-IN" sz="2800" b="1" dirty="0"/>
              <a:t>Forecasting</a:t>
            </a:r>
            <a:endParaRPr lang="en-US" sz="2800" b="1" dirty="0"/>
          </a:p>
        </p:txBody>
      </p:sp>
      <p:cxnSp>
        <p:nvCxnSpPr>
          <p:cNvPr id="14" name="Straight Connector 13">
            <a:extLst>
              <a:ext uri="{FF2B5EF4-FFF2-40B4-BE49-F238E27FC236}">
                <a16:creationId xmlns:a16="http://schemas.microsoft.com/office/drawing/2014/main" id="{E2FEC2B3-D260-6795-1DFB-7A8A853C287C}"/>
              </a:ext>
              <a:ext uri="{C183D7F6-B498-43B3-948B-1728B52AA6E4}">
                <adec:decorative xmlns:adec="http://schemas.microsoft.com/office/drawing/2017/decorative" val="1"/>
              </a:ext>
            </a:extLst>
          </p:cNvPr>
          <p:cNvCxnSpPr>
            <a:cxnSpLocks/>
          </p:cNvCxnSpPr>
          <p:nvPr/>
        </p:nvCxnSpPr>
        <p:spPr>
          <a:xfrm>
            <a:off x="0" y="522898"/>
            <a:ext cx="41148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E3DDDEA-B77A-5C05-C000-7B547AC223B4}"/>
              </a:ext>
            </a:extLst>
          </p:cNvPr>
          <p:cNvSpPr txBox="1"/>
          <p:nvPr/>
        </p:nvSpPr>
        <p:spPr>
          <a:xfrm>
            <a:off x="228600" y="764971"/>
            <a:ext cx="9676954" cy="400110"/>
          </a:xfrm>
          <a:prstGeom prst="rect">
            <a:avLst/>
          </a:prstGeom>
          <a:noFill/>
        </p:spPr>
        <p:txBody>
          <a:bodyPr wrap="square">
            <a:spAutoFit/>
          </a:bodyPr>
          <a:lstStyle/>
          <a:p>
            <a:r>
              <a:rPr lang="en-GB" sz="2000" dirty="0">
                <a:latin typeface="Times New Roman" panose="02020603050405020304" pitchFamily="18" charset="0"/>
                <a:cs typeface="Times New Roman" panose="02020603050405020304" pitchFamily="18" charset="0"/>
              </a:rPr>
              <a:t>Can you identify any patterns or seasonality in sales data?</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6656C78-CAEF-568A-D038-A9CF718052CF}"/>
              </a:ext>
            </a:extLst>
          </p:cNvPr>
          <p:cNvSpPr txBox="1"/>
          <p:nvPr/>
        </p:nvSpPr>
        <p:spPr>
          <a:xfrm>
            <a:off x="339852" y="5859828"/>
            <a:ext cx="11219688" cy="646331"/>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 This line chart is designed to visualize the seasonal pattern of sales across different months and years. </a:t>
            </a:r>
          </a:p>
          <a:p>
            <a:r>
              <a:rPr lang="en-GB" dirty="0">
                <a:latin typeface="Times New Roman" panose="02020603050405020304" pitchFamily="18" charset="0"/>
                <a:cs typeface="Times New Roman" panose="02020603050405020304" pitchFamily="18" charset="0"/>
              </a:rPr>
              <a:t>• Sales tend to peak during the holiday season (November and December) and dip during the slower months. </a:t>
            </a:r>
            <a:endParaRPr lang="en-IN"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A408B33-C84C-3B36-A165-F1718C1C8627}"/>
              </a:ext>
            </a:extLst>
          </p:cNvPr>
          <p:cNvPicPr>
            <a:picLocks noChangeAspect="1"/>
          </p:cNvPicPr>
          <p:nvPr/>
        </p:nvPicPr>
        <p:blipFill>
          <a:blip r:embed="rId3"/>
          <a:stretch>
            <a:fillRect/>
          </a:stretch>
        </p:blipFill>
        <p:spPr>
          <a:xfrm>
            <a:off x="1154244" y="1138667"/>
            <a:ext cx="9676954" cy="4580665"/>
          </a:xfrm>
          <a:prstGeom prst="rect">
            <a:avLst/>
          </a:prstGeom>
        </p:spPr>
      </p:pic>
    </p:spTree>
    <p:extLst>
      <p:ext uri="{BB962C8B-B14F-4D97-AF65-F5344CB8AC3E}">
        <p14:creationId xmlns:p14="http://schemas.microsoft.com/office/powerpoint/2010/main" val="409926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678F5-2562-860B-53F5-46D57CFC7D13}"/>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FBAF0E0C-3C8F-3F7F-45D1-E73901B59A1F}"/>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1878AE09-E636-064D-FEBE-F763DE37AA5B}"/>
              </a:ext>
              <a:ext uri="{C183D7F6-B498-43B3-948B-1728B52AA6E4}">
                <adec:decorative xmlns:adec="http://schemas.microsoft.com/office/drawing/2017/decorative" val="1"/>
              </a:ext>
            </a:extLst>
          </p:cNvPr>
          <p:cNvCxnSpPr>
            <a:cxnSpLocks/>
          </p:cNvCxnSpPr>
          <p:nvPr/>
        </p:nvCxnSpPr>
        <p:spPr>
          <a:xfrm>
            <a:off x="8302752" y="522898"/>
            <a:ext cx="388924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E0EDEE2-8261-8372-E40F-548B9FC3B7B9}"/>
              </a:ext>
            </a:extLst>
          </p:cNvPr>
          <p:cNvSpPr txBox="1">
            <a:spLocks/>
          </p:cNvSpPr>
          <p:nvPr/>
        </p:nvSpPr>
        <p:spPr>
          <a:xfrm>
            <a:off x="1082040" y="256137"/>
            <a:ext cx="1018032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t>Sales </a:t>
            </a:r>
            <a:r>
              <a:rPr lang="en-IN" sz="2800" b="1" dirty="0"/>
              <a:t>Forecasting</a:t>
            </a:r>
            <a:endParaRPr lang="en-US" sz="2800" b="1" dirty="0"/>
          </a:p>
        </p:txBody>
      </p:sp>
      <p:cxnSp>
        <p:nvCxnSpPr>
          <p:cNvPr id="14" name="Straight Connector 13">
            <a:extLst>
              <a:ext uri="{FF2B5EF4-FFF2-40B4-BE49-F238E27FC236}">
                <a16:creationId xmlns:a16="http://schemas.microsoft.com/office/drawing/2014/main" id="{EF9C5854-1A1B-3F35-A27A-3B65D1F0795B}"/>
              </a:ext>
              <a:ext uri="{C183D7F6-B498-43B3-948B-1728B52AA6E4}">
                <adec:decorative xmlns:adec="http://schemas.microsoft.com/office/drawing/2017/decorative" val="1"/>
              </a:ext>
            </a:extLst>
          </p:cNvPr>
          <p:cNvCxnSpPr>
            <a:cxnSpLocks/>
          </p:cNvCxnSpPr>
          <p:nvPr/>
        </p:nvCxnSpPr>
        <p:spPr>
          <a:xfrm>
            <a:off x="0" y="522898"/>
            <a:ext cx="41148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AFB8364-6F92-6C11-9711-913F9E757503}"/>
              </a:ext>
            </a:extLst>
          </p:cNvPr>
          <p:cNvSpPr txBox="1"/>
          <p:nvPr/>
        </p:nvSpPr>
        <p:spPr>
          <a:xfrm>
            <a:off x="228600" y="764971"/>
            <a:ext cx="9676954" cy="400110"/>
          </a:xfrm>
          <a:prstGeom prst="rect">
            <a:avLst/>
          </a:prstGeom>
          <a:noFill/>
        </p:spPr>
        <p:txBody>
          <a:bodyPr wrap="square">
            <a:spAutoFit/>
          </a:bodyPr>
          <a:lstStyle/>
          <a:p>
            <a:r>
              <a:rPr lang="en-GB" sz="2000" dirty="0">
                <a:latin typeface="Times New Roman" panose="02020603050405020304" pitchFamily="18" charset="0"/>
                <a:cs typeface="Times New Roman" panose="02020603050405020304" pitchFamily="18" charset="0"/>
              </a:rPr>
              <a:t>What factors might influence future sales based on historical data?</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EE98F04-E892-C36B-6B4E-BC473E75FE42}"/>
              </a:ext>
            </a:extLst>
          </p:cNvPr>
          <p:cNvSpPr txBox="1"/>
          <p:nvPr/>
        </p:nvSpPr>
        <p:spPr>
          <a:xfrm>
            <a:off x="341376" y="5887260"/>
            <a:ext cx="11219688" cy="646331"/>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 Each product line (Classic Cars, Motorcycles, etc.) is represented by a different colour </a:t>
            </a:r>
          </a:p>
          <a:p>
            <a:r>
              <a:rPr lang="en-GB" dirty="0">
                <a:latin typeface="Times New Roman" panose="02020603050405020304" pitchFamily="18" charset="0"/>
                <a:cs typeface="Times New Roman" panose="02020603050405020304" pitchFamily="18" charset="0"/>
              </a:rPr>
              <a:t>• You can compare the sales performance of different product lines across years. </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652E4E2-F146-0C7F-4498-40EE9E297522}"/>
              </a:ext>
            </a:extLst>
          </p:cNvPr>
          <p:cNvPicPr>
            <a:picLocks noChangeAspect="1"/>
          </p:cNvPicPr>
          <p:nvPr/>
        </p:nvPicPr>
        <p:blipFill>
          <a:blip r:embed="rId3"/>
          <a:stretch>
            <a:fillRect/>
          </a:stretch>
        </p:blipFill>
        <p:spPr>
          <a:xfrm>
            <a:off x="1082040" y="1165081"/>
            <a:ext cx="9821019" cy="4667414"/>
          </a:xfrm>
          <a:prstGeom prst="rect">
            <a:avLst/>
          </a:prstGeom>
        </p:spPr>
      </p:pic>
    </p:spTree>
    <p:extLst>
      <p:ext uri="{BB962C8B-B14F-4D97-AF65-F5344CB8AC3E}">
        <p14:creationId xmlns:p14="http://schemas.microsoft.com/office/powerpoint/2010/main" val="339322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EFF4A-F6C5-F14E-B10B-953AC9FE5D26}"/>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9FA043F2-0B08-C56D-55B0-DE1AAE5FD0A9}"/>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6363E1B9-A2B4-851A-EA96-A5B3ADEE1C8D}"/>
              </a:ext>
              <a:ext uri="{C183D7F6-B498-43B3-948B-1728B52AA6E4}">
                <adec:decorative xmlns:adec="http://schemas.microsoft.com/office/drawing/2017/decorative" val="1"/>
              </a:ext>
            </a:extLst>
          </p:cNvPr>
          <p:cNvCxnSpPr>
            <a:cxnSpLocks/>
          </p:cNvCxnSpPr>
          <p:nvPr/>
        </p:nvCxnSpPr>
        <p:spPr>
          <a:xfrm>
            <a:off x="8677656" y="522898"/>
            <a:ext cx="351434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D191EE0-26B3-5A6A-2EC6-6EA1A2CD5C53}"/>
              </a:ext>
            </a:extLst>
          </p:cNvPr>
          <p:cNvSpPr txBox="1">
            <a:spLocks/>
          </p:cNvSpPr>
          <p:nvPr/>
        </p:nvSpPr>
        <p:spPr>
          <a:xfrm>
            <a:off x="1082040" y="256137"/>
            <a:ext cx="1018032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Product Performance</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51BD15B9-F7A3-8E90-A5C5-5D0993A3FA60}"/>
              </a:ext>
              <a:ext uri="{C183D7F6-B498-43B3-948B-1728B52AA6E4}">
                <adec:decorative xmlns:adec="http://schemas.microsoft.com/office/drawing/2017/decorative" val="1"/>
              </a:ext>
            </a:extLst>
          </p:cNvPr>
          <p:cNvCxnSpPr>
            <a:cxnSpLocks/>
          </p:cNvCxnSpPr>
          <p:nvPr/>
        </p:nvCxnSpPr>
        <p:spPr>
          <a:xfrm>
            <a:off x="0" y="522898"/>
            <a:ext cx="376732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79F156-8418-7365-1596-48E30E198163}"/>
              </a:ext>
            </a:extLst>
          </p:cNvPr>
          <p:cNvSpPr txBox="1"/>
          <p:nvPr/>
        </p:nvSpPr>
        <p:spPr>
          <a:xfrm>
            <a:off x="228600" y="764971"/>
            <a:ext cx="9676954" cy="400110"/>
          </a:xfrm>
          <a:prstGeom prst="rect">
            <a:avLst/>
          </a:prstGeom>
          <a:noFill/>
        </p:spPr>
        <p:txBody>
          <a:bodyPr wrap="square">
            <a:spAutoFit/>
          </a:bodyPr>
          <a:lstStyle/>
          <a:p>
            <a:r>
              <a:rPr lang="en-GB" sz="2000" dirty="0">
                <a:latin typeface="Times New Roman" panose="02020603050405020304" pitchFamily="18" charset="0"/>
                <a:cs typeface="Times New Roman" panose="02020603050405020304" pitchFamily="18" charset="0"/>
              </a:rPr>
              <a:t>Which product lines have the highest and lowest quantities ordered?</a:t>
            </a:r>
          </a:p>
        </p:txBody>
      </p:sp>
      <p:sp>
        <p:nvSpPr>
          <p:cNvPr id="9" name="TextBox 8">
            <a:extLst>
              <a:ext uri="{FF2B5EF4-FFF2-40B4-BE49-F238E27FC236}">
                <a16:creationId xmlns:a16="http://schemas.microsoft.com/office/drawing/2014/main" id="{7ACC3891-D7C2-BEF4-42DD-D229F2405773}"/>
              </a:ext>
            </a:extLst>
          </p:cNvPr>
          <p:cNvSpPr txBox="1"/>
          <p:nvPr/>
        </p:nvSpPr>
        <p:spPr>
          <a:xfrm>
            <a:off x="486156" y="5769863"/>
            <a:ext cx="11219688" cy="646331"/>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 Highest Quantity Ordered: The Classic Cars product line has the highest quantity ordered with 967 units. </a:t>
            </a:r>
          </a:p>
          <a:p>
            <a:r>
              <a:rPr lang="en-GB" dirty="0">
                <a:latin typeface="Times New Roman" panose="02020603050405020304" pitchFamily="18" charset="0"/>
                <a:cs typeface="Times New Roman" panose="02020603050405020304" pitchFamily="18" charset="0"/>
              </a:rPr>
              <a:t>• Lowest Quantity Ordered: The Trains product line has the lowest quantity ordered with 77 units.</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32D0C13-AE04-5A90-7477-EF15509DE997}"/>
              </a:ext>
            </a:extLst>
          </p:cNvPr>
          <p:cNvPicPr>
            <a:picLocks noChangeAspect="1"/>
          </p:cNvPicPr>
          <p:nvPr/>
        </p:nvPicPr>
        <p:blipFill>
          <a:blip r:embed="rId3"/>
          <a:stretch>
            <a:fillRect/>
          </a:stretch>
        </p:blipFill>
        <p:spPr>
          <a:xfrm>
            <a:off x="1319337" y="1225599"/>
            <a:ext cx="9348463" cy="4483746"/>
          </a:xfrm>
          <a:prstGeom prst="rect">
            <a:avLst/>
          </a:prstGeom>
        </p:spPr>
      </p:pic>
    </p:spTree>
    <p:extLst>
      <p:ext uri="{BB962C8B-B14F-4D97-AF65-F5344CB8AC3E}">
        <p14:creationId xmlns:p14="http://schemas.microsoft.com/office/powerpoint/2010/main" val="291574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DCE58-7DA3-FB8A-6871-0BB6BA564A07}"/>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B0582120-47E4-73E7-2598-79032E355EE4}"/>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35FA4CD6-DEA4-31AD-D3D0-3F883798DE80}"/>
              </a:ext>
              <a:ext uri="{C183D7F6-B498-43B3-948B-1728B52AA6E4}">
                <adec:decorative xmlns:adec="http://schemas.microsoft.com/office/drawing/2017/decorative" val="1"/>
              </a:ext>
            </a:extLst>
          </p:cNvPr>
          <p:cNvCxnSpPr>
            <a:cxnSpLocks/>
          </p:cNvCxnSpPr>
          <p:nvPr/>
        </p:nvCxnSpPr>
        <p:spPr>
          <a:xfrm>
            <a:off x="7827264" y="522898"/>
            <a:ext cx="436473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792F10DB-E540-A39D-ED90-4F18306F681A}"/>
              </a:ext>
            </a:extLst>
          </p:cNvPr>
          <p:cNvSpPr txBox="1">
            <a:spLocks/>
          </p:cNvSpPr>
          <p:nvPr/>
        </p:nvSpPr>
        <p:spPr>
          <a:xfrm>
            <a:off x="1082040" y="256137"/>
            <a:ext cx="1018032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Price Strategy</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C7135F74-6E0F-0CD3-4025-F637F5924131}"/>
              </a:ext>
              <a:ext uri="{C183D7F6-B498-43B3-948B-1728B52AA6E4}">
                <adec:decorative xmlns:adec="http://schemas.microsoft.com/office/drawing/2017/decorative" val="1"/>
              </a:ext>
            </a:extLst>
          </p:cNvPr>
          <p:cNvCxnSpPr>
            <a:cxnSpLocks/>
          </p:cNvCxnSpPr>
          <p:nvPr/>
        </p:nvCxnSpPr>
        <p:spPr>
          <a:xfrm>
            <a:off x="0" y="522898"/>
            <a:ext cx="448056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1BE9B96-6127-1124-1FDA-E24374EFB805}"/>
              </a:ext>
            </a:extLst>
          </p:cNvPr>
          <p:cNvSpPr txBox="1"/>
          <p:nvPr/>
        </p:nvSpPr>
        <p:spPr>
          <a:xfrm>
            <a:off x="228600" y="764971"/>
            <a:ext cx="11477244" cy="400110"/>
          </a:xfrm>
          <a:prstGeom prst="rect">
            <a:avLst/>
          </a:prstGeom>
          <a:noFill/>
        </p:spPr>
        <p:txBody>
          <a:bodyPr wrap="square">
            <a:spAutoFit/>
          </a:bodyPr>
          <a:lstStyle/>
          <a:p>
            <a:r>
              <a:rPr lang="en-GB" sz="2000" dirty="0">
                <a:latin typeface="Times New Roman" panose="02020603050405020304" pitchFamily="18" charset="0"/>
                <a:cs typeface="Times New Roman" panose="02020603050405020304" pitchFamily="18" charset="0"/>
              </a:rPr>
              <a:t>Can you identify any patterns in pricing strategy based on product lines over the months?</a:t>
            </a:r>
          </a:p>
        </p:txBody>
      </p:sp>
      <p:sp>
        <p:nvSpPr>
          <p:cNvPr id="9" name="TextBox 8">
            <a:extLst>
              <a:ext uri="{FF2B5EF4-FFF2-40B4-BE49-F238E27FC236}">
                <a16:creationId xmlns:a16="http://schemas.microsoft.com/office/drawing/2014/main" id="{9EAB3878-B2A2-68DB-0554-EF85F770CE78}"/>
              </a:ext>
            </a:extLst>
          </p:cNvPr>
          <p:cNvSpPr txBox="1"/>
          <p:nvPr/>
        </p:nvSpPr>
        <p:spPr>
          <a:xfrm>
            <a:off x="356616" y="5861303"/>
            <a:ext cx="11632692" cy="646331"/>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 Classic Cars: This product line consistently has the highest sales throughout the year. </a:t>
            </a:r>
          </a:p>
          <a:p>
            <a:r>
              <a:rPr lang="en-GB" dirty="0">
                <a:latin typeface="Times New Roman" panose="02020603050405020304" pitchFamily="18" charset="0"/>
                <a:cs typeface="Times New Roman" panose="02020603050405020304" pitchFamily="18" charset="0"/>
              </a:rPr>
              <a:t>• Motorcycles: This line also shows a strong performance, especially during the peak season.</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A756B34D-B52F-9956-FD3B-B71449E7E0FC}"/>
              </a:ext>
            </a:extLst>
          </p:cNvPr>
          <p:cNvPicPr>
            <a:picLocks noChangeAspect="1"/>
          </p:cNvPicPr>
          <p:nvPr/>
        </p:nvPicPr>
        <p:blipFill>
          <a:blip r:embed="rId3"/>
          <a:stretch>
            <a:fillRect/>
          </a:stretch>
        </p:blipFill>
        <p:spPr>
          <a:xfrm>
            <a:off x="1082040" y="1165081"/>
            <a:ext cx="9808464" cy="4592612"/>
          </a:xfrm>
          <a:prstGeom prst="rect">
            <a:avLst/>
          </a:prstGeom>
        </p:spPr>
      </p:pic>
    </p:spTree>
    <p:extLst>
      <p:ext uri="{BB962C8B-B14F-4D97-AF65-F5344CB8AC3E}">
        <p14:creationId xmlns:p14="http://schemas.microsoft.com/office/powerpoint/2010/main" val="2770060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24AEF-72AE-A714-746B-5A00E7A690A0}"/>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AF99F920-0679-963C-8379-A18ACC2862D9}"/>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7CE9CAAC-45A5-A152-7AFE-FEE140B2F01E}"/>
              </a:ext>
              <a:ext uri="{C183D7F6-B498-43B3-948B-1728B52AA6E4}">
                <adec:decorative xmlns:adec="http://schemas.microsoft.com/office/drawing/2017/decorative" val="1"/>
              </a:ext>
            </a:extLst>
          </p:cNvPr>
          <p:cNvCxnSpPr>
            <a:cxnSpLocks/>
          </p:cNvCxnSpPr>
          <p:nvPr/>
        </p:nvCxnSpPr>
        <p:spPr>
          <a:xfrm>
            <a:off x="7827264" y="522898"/>
            <a:ext cx="436473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A1E5CEE-60E2-459D-C3B4-4C85B4C162DD}"/>
              </a:ext>
            </a:extLst>
          </p:cNvPr>
          <p:cNvSpPr txBox="1">
            <a:spLocks/>
          </p:cNvSpPr>
          <p:nvPr/>
        </p:nvSpPr>
        <p:spPr>
          <a:xfrm>
            <a:off x="1082040" y="256137"/>
            <a:ext cx="1018032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t>Price Strategy</a:t>
            </a:r>
            <a:endParaRPr lang="en-US" sz="2800" b="1"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53545FB4-AE46-7512-A55E-7BECEBBA28AE}"/>
              </a:ext>
              <a:ext uri="{C183D7F6-B498-43B3-948B-1728B52AA6E4}">
                <adec:decorative xmlns:adec="http://schemas.microsoft.com/office/drawing/2017/decorative" val="1"/>
              </a:ext>
            </a:extLst>
          </p:cNvPr>
          <p:cNvCxnSpPr>
            <a:cxnSpLocks/>
          </p:cNvCxnSpPr>
          <p:nvPr/>
        </p:nvCxnSpPr>
        <p:spPr>
          <a:xfrm>
            <a:off x="0" y="522898"/>
            <a:ext cx="448056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5FE9D68-E95C-FDBA-C10B-BD79C6ABA5BD}"/>
              </a:ext>
            </a:extLst>
          </p:cNvPr>
          <p:cNvSpPr txBox="1"/>
          <p:nvPr/>
        </p:nvSpPr>
        <p:spPr>
          <a:xfrm>
            <a:off x="228600" y="764971"/>
            <a:ext cx="11477244" cy="400110"/>
          </a:xfrm>
          <a:prstGeom prst="rect">
            <a:avLst/>
          </a:prstGeom>
          <a:noFill/>
        </p:spPr>
        <p:txBody>
          <a:bodyPr wrap="square">
            <a:spAutoFit/>
          </a:bodyPr>
          <a:lstStyle/>
          <a:p>
            <a:r>
              <a:rPr lang="en-GB" sz="2000" dirty="0">
                <a:latin typeface="Times New Roman" panose="02020603050405020304" pitchFamily="18" charset="0"/>
                <a:cs typeface="Times New Roman" panose="02020603050405020304" pitchFamily="18" charset="0"/>
              </a:rPr>
              <a:t>How does the actual price (PRICEEACH) compare to the MSRP across different products?</a:t>
            </a:r>
          </a:p>
        </p:txBody>
      </p:sp>
      <p:sp>
        <p:nvSpPr>
          <p:cNvPr id="9" name="TextBox 8">
            <a:extLst>
              <a:ext uri="{FF2B5EF4-FFF2-40B4-BE49-F238E27FC236}">
                <a16:creationId xmlns:a16="http://schemas.microsoft.com/office/drawing/2014/main" id="{C533ACD7-E639-6D54-0DE4-C846A5F2C195}"/>
              </a:ext>
            </a:extLst>
          </p:cNvPr>
          <p:cNvSpPr txBox="1"/>
          <p:nvPr/>
        </p:nvSpPr>
        <p:spPr>
          <a:xfrm>
            <a:off x="435102" y="5744884"/>
            <a:ext cx="11632692" cy="923330"/>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 This visual helps you understand the individual pricing strategy for each product. </a:t>
            </a:r>
          </a:p>
          <a:p>
            <a:r>
              <a:rPr lang="en-GB" dirty="0">
                <a:latin typeface="Times New Roman" panose="02020603050405020304" pitchFamily="18" charset="0"/>
                <a:cs typeface="Times New Roman" panose="02020603050405020304" pitchFamily="18" charset="0"/>
              </a:rPr>
              <a:t>• If PRICEEACH is lower than MSRP, the product is likely discounted, while a higher PRICEEACH may indicate high demand or a luxury pricing approach.</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D9E8988-3804-2BEB-0B36-966A2FF15C88}"/>
              </a:ext>
            </a:extLst>
          </p:cNvPr>
          <p:cNvPicPr>
            <a:picLocks noChangeAspect="1"/>
          </p:cNvPicPr>
          <p:nvPr/>
        </p:nvPicPr>
        <p:blipFill>
          <a:blip r:embed="rId3"/>
          <a:stretch>
            <a:fillRect/>
          </a:stretch>
        </p:blipFill>
        <p:spPr>
          <a:xfrm>
            <a:off x="1210056" y="1165081"/>
            <a:ext cx="9378696" cy="4490493"/>
          </a:xfrm>
          <a:prstGeom prst="rect">
            <a:avLst/>
          </a:prstGeom>
        </p:spPr>
      </p:pic>
    </p:spTree>
    <p:extLst>
      <p:ext uri="{BB962C8B-B14F-4D97-AF65-F5344CB8AC3E}">
        <p14:creationId xmlns:p14="http://schemas.microsoft.com/office/powerpoint/2010/main" val="980425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310</TotalTime>
  <Words>1716</Words>
  <Application>Microsoft Office PowerPoint</Application>
  <PresentationFormat>Widescreen</PresentationFormat>
  <Paragraphs>125</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Segoe UI Light</vt:lpstr>
      <vt:lpstr>Symbol</vt:lpstr>
      <vt:lpstr>Times New Roman</vt:lpstr>
      <vt:lpstr>Office Theme</vt:lpstr>
      <vt:lpstr>PowerPoint Presentation</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MAHI MISTRY</dc:creator>
  <cp:lastModifiedBy>MAHI MISTRY</cp:lastModifiedBy>
  <cp:revision>5</cp:revision>
  <dcterms:created xsi:type="dcterms:W3CDTF">2024-11-08T11:24:49Z</dcterms:created>
  <dcterms:modified xsi:type="dcterms:W3CDTF">2024-12-11T08:28:59Z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