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4" r:id="rId2"/>
    <p:sldId id="276" r:id="rId3"/>
    <p:sldId id="313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298" r:id="rId12"/>
    <p:sldId id="297" r:id="rId13"/>
    <p:sldId id="299" r:id="rId14"/>
    <p:sldId id="301" r:id="rId15"/>
    <p:sldId id="30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1" autoAdjust="0"/>
    <p:restoredTop sz="94660"/>
  </p:normalViewPr>
  <p:slideViewPr>
    <p:cSldViewPr snapToGrid="0">
      <p:cViewPr varScale="1">
        <p:scale>
          <a:sx n="65" d="100"/>
          <a:sy n="65" d="100"/>
        </p:scale>
        <p:origin x="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C0CD56-DE07-4D8C-B091-B5CCD41B95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82DE-0E7A-45AA-9AAD-053BC48457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11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23B6-C09B-B39F-7E83-83ADA54CB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F92C50-0E10-A012-DCD7-C5D438E4E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FFED5-3149-4258-7CC7-5779FECB0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BBC29-567F-FDA6-01B4-6E2AE669FE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074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679D-AB0C-1BD1-D0F5-E778DFC01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B43ADA-3E6E-D9F1-C6B2-C96AFA10A2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C834D-273C-53D6-D5F0-E8DFDF037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68CE-C981-D681-6529-28434F6C67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63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1F9C0-2640-1CBE-CB22-629662060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6905B-0088-2EA0-E71A-AE73CC3F8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06721A-EB11-F976-79AE-793DA6F02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29D89-4BE1-0881-0DF4-5C7CD3A40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51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4AC75-AAC4-4DE9-DA59-466EFC44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04DDA4-B9FE-59F2-4074-1F1F5DBF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84BB9F-6E8D-3A11-CAEF-F53371D26A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5EDB5-173F-851A-1855-919EA9CE9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5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22D42-E3FB-9058-39CC-D1DE12110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EC5353-EA1F-C438-8B51-279818475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2DECD-8014-E52D-E33F-9D192504E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B485F-0644-ACD4-9E2F-97E6C0FC2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323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05765-9A60-CD65-5A4F-A53A4D4F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B1F2CF-6B26-B7A0-DFDA-D30448A9A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A33BD-A488-8024-A0DB-16121BADC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29845-4B78-1454-3436-48E553A0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17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3C044-A113-560F-8378-EEDD8BFF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1E2725-8150-E8D2-B198-AB0DB5FE1C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03CF7C-C325-E9E1-28A4-739CCE8BF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C0C1E-B7D4-08B6-1361-CC49E9E4E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92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7D324-8514-83FE-8B5B-FC9E89842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F0F382-C39B-DBC4-C31B-8A085233E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838557-08FC-1DCE-2279-76A00B12E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D4BC3-5572-AF29-71DC-2411E166AE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7999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FB3FB-6124-77AA-55DA-1D2CF954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EA6B6-A551-C0F5-2037-51A79A8685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8616D1-3A94-2BC2-BE81-A7EC31301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32A88-0585-C342-7D23-5773704A3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59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B1F5-81F7-4972-E677-658554CB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37B50-8F89-AB6C-FEC5-3AAC2183E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ED797-0BE9-F094-A711-836AF4BA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96394-8A30-9426-D64E-37451EF67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E4FB7-2FEC-2CC9-DA0C-389466E6B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77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CDE9F-9469-5AE1-A730-E5067F549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14606-732A-F818-F521-FCC3E9156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C167-7F5B-8D11-B643-1482BB43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0BB35-E903-3D5B-8489-B6FFC0A37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2CD6C-C8E8-6E9B-4F1C-754E0CE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05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7E704D-8DC8-4ABC-500C-C0EDE4FFD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A4CC3-9135-52B9-EB05-303E2FBC8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AEC53-3C11-C3CE-B61D-9925864DE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5C070-D2C2-5603-B907-BDBAD5CF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76117-5590-18FF-4C13-2D04E4F3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143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9B7E5-C408-CB8F-7845-F218781E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74C64-FE92-158B-92FC-8207DFCA3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4C4DC-1015-1BE8-A73A-21A42DDE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02C5C-4E14-9399-316F-71DC29B96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D03D0-366D-F00D-E5D9-635C2AB2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0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6900-F525-B64E-8A7F-EF6D1D730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CF4EB-04EA-2A65-B259-1274E185F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D329-9C2E-99F4-F618-F6A9DC93B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EFB1F-DE01-DEEF-2B47-A22BEF57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9E60-B1A9-BEDD-716C-9C8F1379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19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D07A-2F44-0BCD-57FD-664B12E1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7F66-EE64-2DDB-3143-C5B05DF0A1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F8DFBA-8D96-C418-F9D5-C9019A098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88D09-5492-0DEE-7D7F-76931168C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633F-52CF-BDAF-1A27-5ACA00C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47D183-15DB-65BD-BE8F-BB9A2ADC1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68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48B6-1DDC-6705-CFE7-1059CC222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DB7A1-7DC2-8BBD-4E77-761CD99C8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C86E3-5F2B-D46F-D65E-92014F10D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3143F-4BFC-0BE4-1BB0-DCAA6947F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9BFB45-4254-6FD8-31E6-C0D700A6F7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B1711E-5FA1-0DCF-10CE-330ADBBA7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808B6-37B3-12F0-8148-D73D878D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E08BBD-8D9C-A55E-C590-D8D6EE53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273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136CC-2424-5582-0AB8-29F084A9D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D1AECC-AFF8-9B39-1CD3-8B1C86A9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1A4A45-39D6-2240-308C-DEE6D247D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11688-909B-6CE1-B32F-0A9E47FD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288BE-7050-3098-4344-20355BBD2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C54D5-5EFB-8CCF-70D1-98D3BCE17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79D9F-53C0-D448-3793-89ACE1F3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6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3AAC-D967-451D-B1B2-726F2F51D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56C1-2D81-013D-AB17-C912EE237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36A05-1A48-EF65-03C3-690B62655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BA00F-42F3-6652-7B2F-BB6C2AFCC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82913-FC39-0063-651F-9C234011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92F4D-054E-FD06-4975-FABC090F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0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8BD85-36E9-4DF7-07BB-90676B65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AA25A-D65B-69EC-8006-D8A697A24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DE085-43C3-802F-66C1-204332EBE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438D0-6CC0-DDFC-45D1-1509F6673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49F8E-F484-4896-D9BC-9C060C000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B98DD-9CF5-2862-DD47-0257BBC7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107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BFA095-49A2-C333-3DF1-6E5DB353E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620E2-4A17-DBBB-4ED4-36EF2428F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0D372-08FB-86C9-4675-6A7CDA24D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247A4-3A87-45BE-97B5-9F09E5E3745A}" type="datetimeFigureOut">
              <a:rPr lang="en-IN" smtClean="0"/>
              <a:t>11-12-2024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76DBF-1CBB-BBCF-9100-8B4FFA50E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68401-BCCA-0079-302F-89AD81100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9EF90-57CC-4280-8A0F-4B725EFE04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1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19FEDF-3E48-8C63-C2EC-0CA971061005}"/>
              </a:ext>
            </a:extLst>
          </p:cNvPr>
          <p:cNvSpPr txBox="1"/>
          <p:nvPr/>
        </p:nvSpPr>
        <p:spPr>
          <a:xfrm>
            <a:off x="3048762" y="2633217"/>
            <a:ext cx="60944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MAHI MISTRY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 – Mr. MUNNA PANDEY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1C27DD-96DF-C98A-AB73-27615B2389AA}"/>
              </a:ext>
            </a:extLst>
          </p:cNvPr>
          <p:cNvSpPr txBox="1"/>
          <p:nvPr/>
        </p:nvSpPr>
        <p:spPr>
          <a:xfrm>
            <a:off x="1437132" y="4432291"/>
            <a:ext cx="9317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Mitigating Bird Strikes in Aviation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B88A241-24ED-4B6F-E41D-EC09242DB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8643" y="0"/>
            <a:ext cx="2323357" cy="2109992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AC7D9FFA-F9E7-91C0-BA25-09B635410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0499" y="1824155"/>
            <a:ext cx="1745101" cy="1547726"/>
          </a:xfrm>
          <a:prstGeom prst="diamond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022C324-195E-E239-FFB4-B11D3BA26B12}"/>
              </a:ext>
            </a:extLst>
          </p:cNvPr>
          <p:cNvSpPr/>
          <p:nvPr/>
        </p:nvSpPr>
        <p:spPr>
          <a:xfrm>
            <a:off x="23682" y="25492"/>
            <a:ext cx="2286000" cy="2109992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7803450C-1D99-6E4E-4EBF-2139DDDB3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6400" y="1828859"/>
            <a:ext cx="1745101" cy="1547726"/>
          </a:xfrm>
          <a:prstGeom prst="diamond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9685F36-DCA0-6034-9D4C-41D83B3AC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615070" y="25492"/>
            <a:ext cx="2323357" cy="2109992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2BD00ECF-393E-D41F-8317-0F329A6FEBA5}"/>
              </a:ext>
            </a:extLst>
          </p:cNvPr>
          <p:cNvSpPr/>
          <p:nvPr/>
        </p:nvSpPr>
        <p:spPr>
          <a:xfrm>
            <a:off x="8199800" y="0"/>
            <a:ext cx="2286000" cy="2109992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9100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05743-F0A2-66B3-DE8A-4CF22547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5AA059F5-5BDA-F33C-5248-74B9D8E8B0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BE35CE-C42D-8A73-6B7E-F89E87875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54A5CB48-F65A-A9C0-1AA5-F46808457902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F2E5F4-F659-F6A0-FD17-1818C9447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C9A7FF-FAC7-FA8A-E5E9-DDF65E53B258}"/>
              </a:ext>
            </a:extLst>
          </p:cNvPr>
          <p:cNvSpPr txBox="1"/>
          <p:nvPr/>
        </p:nvSpPr>
        <p:spPr>
          <a:xfrm>
            <a:off x="256615" y="618679"/>
            <a:ext cx="11669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there Specific routes or location where the risk of bird strikes is higher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313C0-AB1B-941B-FFFF-F14C9F0207A0}"/>
              </a:ext>
            </a:extLst>
          </p:cNvPr>
          <p:cNvSpPr txBox="1"/>
          <p:nvPr/>
        </p:nvSpPr>
        <p:spPr>
          <a:xfrm>
            <a:off x="256615" y="5357948"/>
            <a:ext cx="11894575" cy="1142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This visualization shows the top states with the highest number of bird strikes, categorized by different wildlife species. </a:t>
            </a:r>
          </a:p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California stands out as the state with the highest number of bird strikes across various species. </a:t>
            </a:r>
          </a:p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Other states like Illinois, Missouri, and New York also have a significant number of bird strikes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830213-1ED0-45EF-B104-6AD0F3C10C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30" b="3586"/>
          <a:stretch/>
        </p:blipFill>
        <p:spPr>
          <a:xfrm>
            <a:off x="336753" y="1455174"/>
            <a:ext cx="11589775" cy="333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6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02CD-9E0F-F35E-1074-0ADE714F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911C70D-2A62-557A-EA93-92C8DAC838D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83F5A1-47FA-23B9-EFE9-1F03213B09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51" t="1187" b="979"/>
          <a:stretch/>
        </p:blipFill>
        <p:spPr>
          <a:xfrm>
            <a:off x="471948" y="766916"/>
            <a:ext cx="10235381" cy="581281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294EF25-CF64-69DE-2DCA-B9B5B568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06" y="170779"/>
            <a:ext cx="12192000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Mitigating Bird Strikes in Aviation</a:t>
            </a:r>
          </a:p>
        </p:txBody>
      </p:sp>
    </p:spTree>
    <p:extLst>
      <p:ext uri="{BB962C8B-B14F-4D97-AF65-F5344CB8AC3E}">
        <p14:creationId xmlns:p14="http://schemas.microsoft.com/office/powerpoint/2010/main" val="1942935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AB7A4F-2DAA-4A2D-E7D3-EA91FA53DE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85"/>
          <a:stretch/>
        </p:blipFill>
        <p:spPr>
          <a:xfrm>
            <a:off x="486955" y="285135"/>
            <a:ext cx="10777155" cy="614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44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985F8-9AE3-D028-2276-82B8223A9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BF9D02-8E62-CC89-B118-DD755F497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238" y="267394"/>
            <a:ext cx="10379720" cy="595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861D2-A794-9D3A-C6C7-255C8F9C6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D06F98-9644-993E-70B9-36E90C4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7" y="241346"/>
            <a:ext cx="10806124" cy="506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49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A746F-0198-3D1A-1846-9695CC351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D3D781-B76B-43A0-9B7D-8F59B6091102}"/>
              </a:ext>
            </a:extLst>
          </p:cNvPr>
          <p:cNvSpPr txBox="1"/>
          <p:nvPr/>
        </p:nvSpPr>
        <p:spPr>
          <a:xfrm>
            <a:off x="3048762" y="3619436"/>
            <a:ext cx="6094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dirty="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17E7B567-EC11-3A4A-DBC1-F748BC723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59320" y="14112"/>
            <a:ext cx="3266177" cy="2716621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56779E51-859F-08C4-CC8E-137B3E07C6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36914" y="2266271"/>
            <a:ext cx="1745101" cy="1547726"/>
          </a:xfrm>
          <a:prstGeom prst="diamond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04374A26-7D9D-CC5E-0911-0DF65B8E68A0}"/>
              </a:ext>
            </a:extLst>
          </p:cNvPr>
          <p:cNvSpPr/>
          <p:nvPr/>
        </p:nvSpPr>
        <p:spPr>
          <a:xfrm>
            <a:off x="23682" y="25491"/>
            <a:ext cx="3112710" cy="2607725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8824EC8C-75FC-6531-FB3F-F629E63BF1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9986" y="2266271"/>
            <a:ext cx="1745101" cy="1547726"/>
          </a:xfrm>
          <a:prstGeom prst="diamond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CCB84E12-8D58-1E3A-0934-D0CC1C6D5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66503" y="0"/>
            <a:ext cx="3266178" cy="2717710"/>
          </a:xfrm>
          <a:prstGeom prst="diamond">
            <a:avLst/>
          </a:pr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A5195DC2-CED3-BD78-0770-0E4AFF9DD750}"/>
              </a:ext>
            </a:extLst>
          </p:cNvPr>
          <p:cNvSpPr/>
          <p:nvPr/>
        </p:nvSpPr>
        <p:spPr>
          <a:xfrm>
            <a:off x="8925822" y="0"/>
            <a:ext cx="3266178" cy="2717709"/>
          </a:xfrm>
          <a:prstGeom prst="diamond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725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EE47ADD-9383-1BB2-CE2E-B76C6F79F5FD}"/>
              </a:ext>
            </a:extLst>
          </p:cNvPr>
          <p:cNvSpPr txBox="1"/>
          <p:nvPr/>
        </p:nvSpPr>
        <p:spPr>
          <a:xfrm>
            <a:off x="228600" y="724746"/>
            <a:ext cx="9676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which phases of flight are wildlife strikes most likely to occur?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B0921-111F-508E-C7A5-96B0ED21C418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visualization shows that the approach phase of flight is most prone to wildlife strikes, followed by the landing roll phase.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take-off run and climb phases also have a significant number of incidents. Descent, taxi, and parked phases have considerably fewer incidents.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4BF0211-2B35-6076-77F1-5D6024D8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795" y="1124856"/>
            <a:ext cx="8072947" cy="457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D0B91-1EA5-F496-D114-C3639BBA4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AD0C4783-38E7-DD47-7D36-6AC6DF5745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D040A-13AA-7F7F-D336-F18890898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D1D61-C360-DC50-56CC-79929E93374E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0A62D6-7820-79EA-44E6-FF3D6EE7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1B74AF-3381-95F6-D546-8FD4171DE23D}"/>
              </a:ext>
            </a:extLst>
          </p:cNvPr>
          <p:cNvSpPr txBox="1"/>
          <p:nvPr/>
        </p:nvSpPr>
        <p:spPr>
          <a:xfrm>
            <a:off x="228600" y="724746"/>
            <a:ext cx="9676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were the sky conditions during hits?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F4675-4307-FB7D-E219-B1164E8CC44F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pie chart illustrates the distribution of sky conditions during bird strikes.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majority of strikes (49.52%) occurred under No Cloud conditions, followed by Some Cloud (34.01%) and Overcast conditions (16.46%).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3D1CD3-6AE7-FE39-CF34-B936F4717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498" y="1223199"/>
            <a:ext cx="3776534" cy="483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D9BA42-EB70-F91A-030C-466B8D56A7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224"/>
          <a:stretch/>
        </p:blipFill>
        <p:spPr>
          <a:xfrm>
            <a:off x="3466733" y="1671498"/>
            <a:ext cx="5057835" cy="384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15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EE66B-4390-ED3C-0558-F6A181F46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441EE21-5C26-276C-119F-C063E75DE8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73890AF-6A05-F809-E15A-B58C5C8AD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45F3228-DA4E-A751-43A5-FFFCF74B3269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 Improvement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641C80-2358-B5A8-B40B-6C92A9D76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D6A1A6-20BC-72CF-FE0F-BDCA55378BC8}"/>
              </a:ext>
            </a:extLst>
          </p:cNvPr>
          <p:cNvSpPr txBox="1"/>
          <p:nvPr/>
        </p:nvSpPr>
        <p:spPr>
          <a:xfrm>
            <a:off x="228600" y="724746"/>
            <a:ext cx="9676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are the strikes occurred in a state over the year 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51EC0-2C2B-2FAB-01CF-00346A4DF0A4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visualization shows the trend of wildlife strikes across different states over the years 2007 to 2011.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Some states, like California, Alaska, and Florida, consistently have a high number of strikes throughout the years. Other states, such as Idaho, Illinois, and Indiana, have relatively fewer strikes.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8B1100-587D-53C9-A9D6-84B5F3BD5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27" y="1120827"/>
            <a:ext cx="8563897" cy="461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0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B4252-45D7-9EE7-544C-17AC671A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D317A2D-9AF9-851E-FD2B-91171813C9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AC791-D737-1E8A-3609-53877ABA3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73C6E15F-EAF9-08DF-DB4D-957E1474C3EE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Regulatory Compliance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7AF722-A036-B5A1-CEB6-456DE1FE6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D270886-BCE0-03B4-5B38-A347EB494FBC}"/>
              </a:ext>
            </a:extLst>
          </p:cNvPr>
          <p:cNvSpPr txBox="1"/>
          <p:nvPr/>
        </p:nvSpPr>
        <p:spPr>
          <a:xfrm>
            <a:off x="256615" y="618679"/>
            <a:ext cx="116797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accurately &amp; promptly are bird strike incidents reported in compliance with aviation safety regulation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63588-B0BA-7120-3D34-A3F0866C7170}"/>
              </a:ext>
            </a:extLst>
          </p:cNvPr>
          <p:cNvSpPr txBox="1"/>
          <p:nvPr/>
        </p:nvSpPr>
        <p:spPr>
          <a:xfrm>
            <a:off x="228600" y="5750552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visualization shows the number of bird strike incidents at various airports.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It's clear that Sacrament International Airport has the highest number of reported incidents, followed by Dallas International Airport.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35EFE9-DE5A-F13A-128E-FA173A183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031" y="1018789"/>
            <a:ext cx="8353505" cy="475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55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ACB37-C6E5-0E7D-E999-96A8D2FC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9D7124BE-57C0-B7AC-E5B9-FB46D1CEDB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779ADE-0742-67A9-A82A-DC1774E14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F49BF93-F094-DBF0-A19C-2E64A113BC02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743D8D-C108-FBB5-EBE4-9B55F7D9B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2BF768-E2DD-8980-5183-AB4C09BD8381}"/>
              </a:ext>
            </a:extLst>
          </p:cNvPr>
          <p:cNvSpPr txBox="1"/>
          <p:nvPr/>
        </p:nvSpPr>
        <p:spPr>
          <a:xfrm>
            <a:off x="256616" y="618679"/>
            <a:ext cx="1078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we optimize fight schedules to minimize the impact of bird strikes on operations?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938F4-4B26-60E6-0C0E-39C224FF5EA2}"/>
              </a:ext>
            </a:extLst>
          </p:cNvPr>
          <p:cNvSpPr txBox="1"/>
          <p:nvPr/>
        </p:nvSpPr>
        <p:spPr>
          <a:xfrm>
            <a:off x="256616" y="5916155"/>
            <a:ext cx="118945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The visualization shows the trend of bird strike incidents over the years, categorized by the damage caused.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The majority of incidents resulted in no damage to the aircraft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BBCD0-8572-BC78-5A9D-9AE2DA4F2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374" y="1018789"/>
            <a:ext cx="9975369" cy="474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29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0EDB2-D5E5-B9ED-2036-37270936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41910A1-36E2-6621-9946-7CC2BEB5DB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971EE5-4D12-AC58-3173-7F1B2D41B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9EAD6379-81D7-B6D0-8784-915BBEEFC36B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9CB53C-4264-E920-2944-88046454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4F4B40-D10A-51D0-9A9A-8C0128023C7F}"/>
              </a:ext>
            </a:extLst>
          </p:cNvPr>
          <p:cNvSpPr txBox="1"/>
          <p:nvPr/>
        </p:nvSpPr>
        <p:spPr>
          <a:xfrm>
            <a:off x="256616" y="618679"/>
            <a:ext cx="10785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cost associated with wildlife strikes, including damages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93E856-46E3-FBDD-AE98-F791455EC346}"/>
              </a:ext>
            </a:extLst>
          </p:cNvPr>
          <p:cNvSpPr txBox="1"/>
          <p:nvPr/>
        </p:nvSpPr>
        <p:spPr>
          <a:xfrm>
            <a:off x="256616" y="5823017"/>
            <a:ext cx="11894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The visualization shows the total cost associated with different types of wildlife strikes.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GB" dirty="0"/>
              <a:t> The majority of the total cost is attributed to incidents with an unknown impact on flight operations, highlighting the need for improved data collection and reporting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FD5339-0332-8069-739A-789B2F39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50" y="1034983"/>
            <a:ext cx="8385930" cy="472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59AAB-F87E-5F34-E558-30FEC8ECF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C3941EB-3673-1CA6-68CA-E6C9990B39C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8D40F5-6C78-9C58-A1EB-07AFFC9DF7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767484" y="522898"/>
            <a:ext cx="44245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B276756-6D8D-2A0D-46CE-60574AC62F15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30A3F4-F1F4-EB10-50E4-86A91C69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3556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F19314-D843-34DF-EDD1-E76458D3F924}"/>
              </a:ext>
            </a:extLst>
          </p:cNvPr>
          <p:cNvSpPr txBox="1"/>
          <p:nvPr/>
        </p:nvSpPr>
        <p:spPr>
          <a:xfrm>
            <a:off x="256615" y="618679"/>
            <a:ext cx="11669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cost-effective preventive mesure that can be implemented to reduce the economic impact of bird strikes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322852-F45E-0B36-5C35-A35599267EDE}"/>
              </a:ext>
            </a:extLst>
          </p:cNvPr>
          <p:cNvSpPr txBox="1"/>
          <p:nvPr/>
        </p:nvSpPr>
        <p:spPr>
          <a:xfrm>
            <a:off x="256615" y="5823017"/>
            <a:ext cx="118945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GB" dirty="0"/>
              <a:t>This visualization shows the economic impact of bird strikes caused by different wildlife species over the years.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GB" dirty="0"/>
              <a:t> It reveals that Canada Geese and Unknown Birds (Large) have consistently caused the highest costs.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16EE11-5932-C0EF-5B7F-50D3FBD29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347" y="1018789"/>
            <a:ext cx="9163665" cy="472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16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27DD3-295F-30DE-9B55-4B2E72CCC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55D0FF2-7A75-585A-98B1-8A6826FF39E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EE702E-CB43-35E8-FD3C-4B29DD4CE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013290" y="522898"/>
            <a:ext cx="417871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3D700D5-B710-AE89-4C79-1A6BA9F1D577}"/>
              </a:ext>
            </a:extLst>
          </p:cNvPr>
          <p:cNvSpPr txBox="1">
            <a:spLocks/>
          </p:cNvSpPr>
          <p:nvPr/>
        </p:nvSpPr>
        <p:spPr>
          <a:xfrm>
            <a:off x="966216" y="358008"/>
            <a:ext cx="10180320" cy="318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Training </a:t>
            </a:r>
            <a:endParaRPr lang="en-US" sz="23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395E22-584D-9E9A-78C0-29B9AEADC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50890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F1CEC8F-39D1-EA9A-52EB-C4223B80833C}"/>
              </a:ext>
            </a:extLst>
          </p:cNvPr>
          <p:cNvSpPr txBox="1"/>
          <p:nvPr/>
        </p:nvSpPr>
        <p:spPr>
          <a:xfrm>
            <a:off x="256615" y="618679"/>
            <a:ext cx="116699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effective are current pilot training program in raising awareness about wildlife strikes?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85212-C534-1CCB-3B42-6820A61355B7}"/>
              </a:ext>
            </a:extLst>
          </p:cNvPr>
          <p:cNvSpPr txBox="1"/>
          <p:nvPr/>
        </p:nvSpPr>
        <p:spPr>
          <a:xfrm>
            <a:off x="256615" y="5823017"/>
            <a:ext cx="11894575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50800" lvl="0" fontAlgn="base">
              <a:lnSpc>
                <a:spcPct val="130000"/>
              </a:lnSpc>
              <a:spcAft>
                <a:spcPts val="10"/>
              </a:spcAft>
              <a:buClr>
                <a:srgbClr val="000000"/>
              </a:buClr>
              <a:buSzPts val="1200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1800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Courier New" panose="02070309020205020404" pitchFamily="49" charset="0"/>
                <a:cs typeface="Times New Roman" panose="02020603050405020304" pitchFamily="18" charset="0"/>
              </a:rPr>
              <a:t>The visualization shows the bird strike incidents categorized by pilot was warned of birds and the impact on the flight.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significant number of incidents occurred even when pilots were warned of birds, highlighting the challenges in preventing bird strikes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C64C4F-508F-C249-3ECA-B1C7718E6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308" y="1055791"/>
            <a:ext cx="8513809" cy="476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616</Words>
  <Application>Microsoft Office PowerPoint</Application>
  <PresentationFormat>Widescreen</PresentationFormat>
  <Paragraphs>61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MISTRY</dc:creator>
  <cp:lastModifiedBy>MAHI MISTRY</cp:lastModifiedBy>
  <cp:revision>2</cp:revision>
  <dcterms:created xsi:type="dcterms:W3CDTF">2024-11-17T15:51:11Z</dcterms:created>
  <dcterms:modified xsi:type="dcterms:W3CDTF">2024-12-11T08:35:22Z</dcterms:modified>
</cp:coreProperties>
</file>