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25" r:id="rId5"/>
    <p:sldId id="326" r:id="rId6"/>
    <p:sldId id="327" r:id="rId7"/>
    <p:sldId id="328" r:id="rId8"/>
    <p:sldId id="352" r:id="rId9"/>
    <p:sldId id="338" r:id="rId10"/>
    <p:sldId id="340" r:id="rId11"/>
    <p:sldId id="329" r:id="rId12"/>
    <p:sldId id="341" r:id="rId13"/>
    <p:sldId id="331" r:id="rId14"/>
    <p:sldId id="342" r:id="rId15"/>
    <p:sldId id="332" r:id="rId16"/>
    <p:sldId id="343" r:id="rId17"/>
    <p:sldId id="344" r:id="rId18"/>
    <p:sldId id="345" r:id="rId19"/>
    <p:sldId id="346" r:id="rId20"/>
    <p:sldId id="353" r:id="rId21"/>
    <p:sldId id="347" r:id="rId22"/>
    <p:sldId id="348" r:id="rId23"/>
    <p:sldId id="349" r:id="rId24"/>
    <p:sldId id="350" r:id="rId25"/>
    <p:sldId id="351" r:id="rId26"/>
    <p:sldId id="336" r:id="rId27"/>
    <p:sldId id="335" r:id="rId28"/>
    <p:sldId id="33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238" autoAdjust="0"/>
  </p:normalViewPr>
  <p:slideViewPr>
    <p:cSldViewPr snapToGrid="0">
      <p:cViewPr varScale="1">
        <p:scale>
          <a:sx n="65" d="100"/>
          <a:sy n="65" d="100"/>
        </p:scale>
        <p:origin x="8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7797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185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0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5356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4513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3067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3" r:id="rId5"/>
    <p:sldLayoutId id="2147483684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9680-7C22-BFF1-165D-52AB411C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64" y="2662404"/>
            <a:ext cx="5916168" cy="183799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UNLEASHING INSIGHTS FROM </a:t>
            </a:r>
            <a:br>
              <a:rPr lang="en-US" sz="35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en-US" sz="35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FOOTBALL DATA</a:t>
            </a:r>
            <a:endParaRPr lang="en-US" sz="3500" dirty="0"/>
          </a:p>
        </p:txBody>
      </p:sp>
      <p:sp>
        <p:nvSpPr>
          <p:cNvPr id="11" name="AutoShape 6" descr="A visually stunning football analysis infographic for a PowerPoint presentation, featuring data visualizations such as bar charts, pie charts, and line graphs in a soft blue color scheme matching a professional coastal theme. The design includes a prominent football icon, stylized metrics, and dynamic player statistics, all presented in a clean and modern layout suitable for sports analytics. The infographic maintains a professional and engaging aesthetic with rounded edges and subtle highlights to blend seamlessly into a coastal-themed presentation.">
            <a:extLst>
              <a:ext uri="{FF2B5EF4-FFF2-40B4-BE49-F238E27FC236}">
                <a16:creationId xmlns:a16="http://schemas.microsoft.com/office/drawing/2014/main" id="{58AD7E61-6C4B-4100-8F78-58A5F986C9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1634613"/>
            <a:ext cx="5216013" cy="52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D10901-095B-DC7A-ED94-0F702C53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134" y="742499"/>
            <a:ext cx="4929501" cy="48778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476611-F62E-FE97-BBBB-344AD856D770}"/>
              </a:ext>
            </a:extLst>
          </p:cNvPr>
          <p:cNvSpPr txBox="1"/>
          <p:nvPr/>
        </p:nvSpPr>
        <p:spPr>
          <a:xfrm>
            <a:off x="541364" y="1350993"/>
            <a:ext cx="5916169" cy="7848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500" dirty="0">
                <a:solidFill>
                  <a:schemeClr val="tx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CAPSTONE PROJECT</a:t>
            </a:r>
            <a:endParaRPr lang="en-IN" sz="4500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2AB85-ED91-FAC5-A484-9BC571C883A3}"/>
              </a:ext>
            </a:extLst>
          </p:cNvPr>
          <p:cNvSpPr txBox="1"/>
          <p:nvPr/>
        </p:nvSpPr>
        <p:spPr>
          <a:xfrm>
            <a:off x="416198" y="5326517"/>
            <a:ext cx="6096000" cy="7523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0" indent="0" algn="ctr">
              <a:lnSpc>
                <a:spcPts val="2651"/>
              </a:lnSpc>
              <a:spcBef>
                <a:spcPct val="0"/>
              </a:spcBef>
            </a:pPr>
            <a:r>
              <a:rPr lang="en-US" sz="2000" u="none" strike="noStrike" dirty="0">
                <a:solidFill>
                  <a:schemeClr val="tx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PRESENTED BY:  MAHI MISTRY</a:t>
            </a:r>
          </a:p>
          <a:p>
            <a:pPr marL="0" lvl="0" indent="0" algn="ctr">
              <a:lnSpc>
                <a:spcPts val="2651"/>
              </a:lnSpc>
              <a:spcBef>
                <a:spcPct val="0"/>
              </a:spcBef>
            </a:pPr>
            <a:r>
              <a:rPr lang="en-US" sz="2000" u="none" strike="noStrike" dirty="0">
                <a:solidFill>
                  <a:schemeClr val="tx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MENTORED BY: 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MUNNA 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PANDEY </a:t>
            </a:r>
            <a:endParaRPr lang="en-US" sz="2000" u="none" strike="noStrike" dirty="0">
              <a:solidFill>
                <a:schemeClr val="tx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6276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FCE61F-A4B1-C1BD-8937-C2A157D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DA223-F0CF-7F3A-E0D5-9BAA0147C826}"/>
              </a:ext>
            </a:extLst>
          </p:cNvPr>
          <p:cNvSpPr txBox="1"/>
          <p:nvPr/>
        </p:nvSpPr>
        <p:spPr>
          <a:xfrm>
            <a:off x="432618" y="333927"/>
            <a:ext cx="11454581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Hypothesis Testing</a:t>
            </a:r>
          </a:p>
          <a:p>
            <a:pPr algn="l"/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 significant difference in the average goals scored by home and away teams?</a:t>
            </a:r>
            <a:endParaRPr lang="en-GB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9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(H0):There is no significant difference in the average goals scored by home and away teams.</a:t>
            </a:r>
          </a:p>
          <a:p>
            <a:pPr algn="l"/>
            <a:r>
              <a:rPr lang="en-GB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(H1):There is a significant difference in the average goals scored by home and away teams.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91861-D2D2-ED01-3335-DF4192A89384}"/>
              </a:ext>
            </a:extLst>
          </p:cNvPr>
          <p:cNvSpPr txBox="1"/>
          <p:nvPr/>
        </p:nvSpPr>
        <p:spPr>
          <a:xfrm>
            <a:off x="432618" y="1789814"/>
            <a:ext cx="5938685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statsmodels.stats.weightstats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ztest</a:t>
            </a:r>
            <a:endParaRPr lang="en-IN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Goals scored by home and away teams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data['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home_club_goals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away_goals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data['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away_club_goals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endParaRPr lang="en-IN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Perform z-test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z_stat,p_value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ztest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away_goals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Resultsprint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f"Z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-Statistic: {z_stat:.2f}")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f"P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-Value: {p_value:.4f}")</a:t>
            </a:r>
          </a:p>
          <a:p>
            <a:endParaRPr lang="en-IN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p_value</a:t>
            </a: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0.05:    </a:t>
            </a:r>
          </a:p>
          <a:p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print("Reject the null hypothesis: There is a significant difference in average goals scored by home and away teams.")</a:t>
            </a:r>
          </a:p>
          <a:p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    </a:t>
            </a:r>
          </a:p>
          <a:p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print("Fail to reject the null hypothesis: No significant difference in average goals scored by home and away teams.")</a:t>
            </a:r>
            <a:endParaRPr lang="en-IN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3DAAC-E72F-601A-3F7E-84F9E4CEDC88}"/>
              </a:ext>
            </a:extLst>
          </p:cNvPr>
          <p:cNvSpPr txBox="1"/>
          <p:nvPr/>
        </p:nvSpPr>
        <p:spPr>
          <a:xfrm>
            <a:off x="265470" y="5477083"/>
            <a:ext cx="1130709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Z-Statistic: Indicates the number of standard deviations the sample means are apart.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P-Value: Determines the statistical significance of the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Reject the null hypothesis: There is a significant difference in average goals scored by home and away teams.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9B878F-3C0E-224D-3154-71F9BA4D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908" y="2000051"/>
            <a:ext cx="3991532" cy="1428949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684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4D444-600C-57A4-A2F8-86D93165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27F57-10FC-0958-A1DA-92646003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0232A-CA67-CCAB-30F0-A76E4084EAAB}"/>
              </a:ext>
            </a:extLst>
          </p:cNvPr>
          <p:cNvSpPr txBox="1"/>
          <p:nvPr/>
        </p:nvSpPr>
        <p:spPr>
          <a:xfrm>
            <a:off x="454739" y="1033277"/>
            <a:ext cx="11218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stadiums have the highest average attendance over different season?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5E67D-4800-7CDF-C826-E576DD088DA4}"/>
              </a:ext>
            </a:extLst>
          </p:cNvPr>
          <p:cNvSpPr txBox="1"/>
          <p:nvPr/>
        </p:nvSpPr>
        <p:spPr>
          <a:xfrm>
            <a:off x="1258529" y="1694241"/>
            <a:ext cx="6305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Stadium Attendance Analysis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D5CCC15-F7D2-2B6F-57B3-06F5809F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574202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Stadium Analysis</a:t>
            </a: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E4E7A-104B-A489-2338-44D878E16A57}"/>
              </a:ext>
            </a:extLst>
          </p:cNvPr>
          <p:cNvSpPr txBox="1"/>
          <p:nvPr/>
        </p:nvSpPr>
        <p:spPr>
          <a:xfrm>
            <a:off x="9253630" y="1751464"/>
            <a:ext cx="264487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endParaRPr lang="en-GB" b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trends show steady growth from 2014 to 2019.</a:t>
            </a:r>
          </a:p>
          <a:p>
            <a:endParaRPr lang="en-GB" sz="16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 IDUNA PARK consistently attracts the highest number of fans.</a:t>
            </a:r>
          </a:p>
          <a:p>
            <a:r>
              <a:rPr lang="en-GB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popular venues and improve crowd management strategies.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B95153-5830-03ED-61DE-049EC30A1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898"/>
          <a:stretch/>
        </p:blipFill>
        <p:spPr>
          <a:xfrm>
            <a:off x="609600" y="2096614"/>
            <a:ext cx="8728718" cy="42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1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C7587-DB63-4AB0-CEFD-FA701A9E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4DD6-C74D-30D3-6253-EBC80F43A25E}"/>
              </a:ext>
            </a:extLst>
          </p:cNvPr>
          <p:cNvSpPr txBox="1"/>
          <p:nvPr/>
        </p:nvSpPr>
        <p:spPr>
          <a:xfrm>
            <a:off x="353961" y="246985"/>
            <a:ext cx="103238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Neighbour (KNN) Classification</a:t>
            </a:r>
          </a:p>
          <a:p>
            <a:pPr algn="l"/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we classify matches as high or low attendance based on features such as stadium, competition type, and home/away team positions?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706DE6-E9AD-C431-FC0D-7C97BABC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684" y="1049470"/>
            <a:ext cx="4525297" cy="3468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94DF9D-6C44-814A-01EB-D1B0F1C2013A}"/>
              </a:ext>
            </a:extLst>
          </p:cNvPr>
          <p:cNvSpPr txBox="1"/>
          <p:nvPr/>
        </p:nvSpPr>
        <p:spPr>
          <a:xfrm>
            <a:off x="440772" y="1262648"/>
            <a:ext cx="6096000" cy="522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LabelEncoder, StandardScaler</a:t>
            </a: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endParaRPr lang="en-IN" sz="11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endParaRPr lang="en-IN" sz="11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Encode </a:t>
            </a:r>
            <a:r>
              <a:rPr lang="fr-FR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fr-FR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fr-FR" sz="11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le_stadium</a:t>
            </a:r>
            <a:r>
              <a:rPr lang="fr-FR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fr-FR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fr-FR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le_competition</a:t>
            </a:r>
            <a:r>
              <a:rPr lang="fr-FR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fr-FR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1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data['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stadium_encoded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=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le_stadium.fit_transform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(data['stadium’])</a:t>
            </a: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data['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competition_encoded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le_competition.fit_transform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(data['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competition_type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  <a:p>
            <a:endParaRPr lang="en-IN" sz="11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Define features and target</a:t>
            </a: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data[['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stadium_encoded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competition_encoded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home_club_position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away_club_position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’]]</a:t>
            </a: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data['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attendance_label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Split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dataX_train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  <a:p>
            <a:endParaRPr lang="en-IN" sz="11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Standardize features</a:t>
            </a: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 = StandardScaler()</a:t>
            </a:r>
          </a:p>
          <a:p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scaler.transform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1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Build KNN model</a:t>
            </a:r>
          </a:p>
          <a:p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n_neighbors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=5)</a:t>
            </a:r>
          </a:p>
          <a:p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knn.fit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1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Prediction</a:t>
            </a:r>
          </a:p>
          <a:p>
            <a:r>
              <a:rPr lang="en-GB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sy_pred</a:t>
            </a:r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knn.predict</a:t>
            </a:r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GB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GB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15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GB" sz="11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1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A65AAB-D9E7-116F-957D-5B8E5251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01"/>
          <a:stretch/>
        </p:blipFill>
        <p:spPr>
          <a:xfrm>
            <a:off x="2102758" y="5402552"/>
            <a:ext cx="1395273" cy="385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EAC2AB-5373-DE68-1226-5D01F129BD45}"/>
              </a:ext>
            </a:extLst>
          </p:cNvPr>
          <p:cNvSpPr txBox="1"/>
          <p:nvPr/>
        </p:nvSpPr>
        <p:spPr>
          <a:xfrm>
            <a:off x="4687529" y="4833604"/>
            <a:ext cx="599030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Matrix: Shows the number of true positives, true negatives, false positives, and false negatives.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Report: Provides precision, recall, F1-score, and accuracy, helping evaluate the model’s performance in predicting high/low attendance.</a:t>
            </a:r>
          </a:p>
        </p:txBody>
      </p:sp>
    </p:spTree>
    <p:extLst>
      <p:ext uri="{BB962C8B-B14F-4D97-AF65-F5344CB8AC3E}">
        <p14:creationId xmlns:p14="http://schemas.microsoft.com/office/powerpoint/2010/main" val="67532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0EA69-D9E1-1B4B-6291-F733058E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4C4E1-4F86-6554-694B-FD0949B4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CFDD-23CA-9423-AE8A-5B5232CB93EF}"/>
              </a:ext>
            </a:extLst>
          </p:cNvPr>
          <p:cNvSpPr txBox="1"/>
          <p:nvPr/>
        </p:nvSpPr>
        <p:spPr>
          <a:xfrm>
            <a:off x="401647" y="1013497"/>
            <a:ext cx="11218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referees officiated the most games?</a:t>
            </a:r>
            <a:endParaRPr lang="en-GB" sz="20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41BDA-D7C9-48B4-1D25-E078E3C18A4C}"/>
              </a:ext>
            </a:extLst>
          </p:cNvPr>
          <p:cNvSpPr txBox="1"/>
          <p:nvPr/>
        </p:nvSpPr>
        <p:spPr>
          <a:xfrm>
            <a:off x="1440425" y="5714695"/>
            <a:ext cx="3539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Referee Activity Count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E9873C7-E115-40AF-486B-B8EC2315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574202"/>
          </a:xfrm>
        </p:spPr>
        <p:txBody>
          <a:bodyPr>
            <a:normAutofit/>
          </a:bodyPr>
          <a:lstStyle/>
          <a:p>
            <a:pPr algn="ctr"/>
            <a:r>
              <a:rPr lang="en-IN" sz="30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Referee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377291-0B8C-A9DD-1B8C-DF270FDB0269}"/>
              </a:ext>
            </a:extLst>
          </p:cNvPr>
          <p:cNvSpPr txBox="1"/>
          <p:nvPr/>
        </p:nvSpPr>
        <p:spPr>
          <a:xfrm>
            <a:off x="6565490" y="4482521"/>
            <a:ext cx="466832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algn="l"/>
            <a:endParaRPr lang="en-GB" sz="16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Dr.</a:t>
            </a:r>
            <a:r>
              <a:rPr lang="en-GB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Felix </a:t>
            </a:r>
            <a:r>
              <a:rPr lang="en-GB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Brych</a:t>
            </a:r>
            <a:r>
              <a:rPr lang="en-GB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16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referees officiate (82.33%)which is 834 matches significantly more matches than others.</a:t>
            </a:r>
          </a:p>
          <a:p>
            <a:endParaRPr lang="en-GB" sz="16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Then, Followed by Felix </a:t>
            </a:r>
            <a:r>
              <a:rPr lang="en-GB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Zwayer</a:t>
            </a:r>
            <a:r>
              <a:rPr lang="en-GB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(4.80%) 59 matches followed by other referee.</a:t>
            </a:r>
            <a:endParaRPr lang="en-GB" sz="16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40697-E687-DB3B-6E13-B597D65B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968" t="14744" r="4966" b="6391"/>
          <a:stretch/>
        </p:blipFill>
        <p:spPr>
          <a:xfrm>
            <a:off x="698088" y="1775456"/>
            <a:ext cx="5024285" cy="386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4B92AA-7DA3-0221-2026-57005A0C7041}"/>
              </a:ext>
            </a:extLst>
          </p:cNvPr>
          <p:cNvSpPr txBox="1"/>
          <p:nvPr/>
        </p:nvSpPr>
        <p:spPr>
          <a:xfrm>
            <a:off x="6440129" y="1065796"/>
            <a:ext cx="5350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referee officiated the most games?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DF425-8764-8255-6170-3253FC01564C}"/>
              </a:ext>
            </a:extLst>
          </p:cNvPr>
          <p:cNvSpPr txBox="1"/>
          <p:nvPr/>
        </p:nvSpPr>
        <p:spPr>
          <a:xfrm>
            <a:off x="6565490" y="1518204"/>
            <a:ext cx="40902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referee, COUNT(DISTINCT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games_officiated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football_db</a:t>
            </a:r>
            <a:endParaRPr lang="en-IN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referee</a:t>
            </a: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games_officiated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 </a:t>
            </a: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4A8C5B-AF7F-CA68-8CFE-E6E7217D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920" y="2929477"/>
            <a:ext cx="2676899" cy="1552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736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65F87-E672-0C32-8CF5-447041480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21A20-D66E-EA8D-0860-25984A6F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19FDC-B6ED-6C54-3D3E-8C2EDA416EFB}"/>
              </a:ext>
            </a:extLst>
          </p:cNvPr>
          <p:cNvSpPr txBox="1"/>
          <p:nvPr/>
        </p:nvSpPr>
        <p:spPr>
          <a:xfrm>
            <a:off x="454739" y="951244"/>
            <a:ext cx="11218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overall frequency of substitutions made by the team across all competitions</a:t>
            </a:r>
            <a:endParaRPr lang="en-GB" sz="20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92A7E-D048-7034-04AA-2A8ADA38E95F}"/>
              </a:ext>
            </a:extLst>
          </p:cNvPr>
          <p:cNvSpPr txBox="1"/>
          <p:nvPr/>
        </p:nvSpPr>
        <p:spPr>
          <a:xfrm>
            <a:off x="1648202" y="1454718"/>
            <a:ext cx="6305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Strategies Competitions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E711F05-91BD-1A8F-29D8-284FF1B5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574202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Patterns</a:t>
            </a:r>
            <a:endParaRPr lang="en-IN" sz="300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4A86A-A32B-FCF4-5339-F79DFE0012F9}"/>
              </a:ext>
            </a:extLst>
          </p:cNvPr>
          <p:cNvSpPr txBox="1"/>
          <p:nvPr/>
        </p:nvSpPr>
        <p:spPr>
          <a:xfrm>
            <a:off x="9615948" y="1751464"/>
            <a:ext cx="228256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algn="l"/>
            <a:endParaRPr lang="en-GB" sz="16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GB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focus on identifying trends and differences in the frequency and nature of substitutions in domestic league, domestic cup, and international cup matches.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shows most substitution happened in domestic 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league as compared to </a:t>
            </a:r>
            <a:r>
              <a:rPr lang="en-IN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thers</a:t>
            </a:r>
            <a:endParaRPr lang="en-IN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Then, Followed by domestic cup.</a:t>
            </a:r>
            <a:endParaRPr lang="en-GB" sz="16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D3F324-6B15-793B-E184-CE782F3B3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450"/>
          <a:stretch/>
        </p:blipFill>
        <p:spPr>
          <a:xfrm>
            <a:off x="774289" y="1854828"/>
            <a:ext cx="8841660" cy="42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7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E6528-B5EC-D683-6659-1ACF2212B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1EB1-12A7-E0FE-EC01-74902902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D130A-2861-355C-224B-7B5AD05A657C}"/>
              </a:ext>
            </a:extLst>
          </p:cNvPr>
          <p:cNvSpPr txBox="1"/>
          <p:nvPr/>
        </p:nvSpPr>
        <p:spPr>
          <a:xfrm>
            <a:off x="401647" y="885308"/>
            <a:ext cx="112186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  <a:p>
            <a:pPr algn="l"/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match events (e.g., goals, cards) occur most frequently, and how are they distributed across minutes?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99D96-0A9C-DF7C-BE34-000469F9B032}"/>
              </a:ext>
            </a:extLst>
          </p:cNvPr>
          <p:cNvSpPr txBox="1"/>
          <p:nvPr/>
        </p:nvSpPr>
        <p:spPr>
          <a:xfrm>
            <a:off x="5457626" y="1709029"/>
            <a:ext cx="6305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Distribution Across Match Minutes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56FD184-231A-9677-FE58-6E1D1676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574202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Analysis</a:t>
            </a: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11E82-5F80-E102-A511-CE0B8373CAE8}"/>
              </a:ext>
            </a:extLst>
          </p:cNvPr>
          <p:cNvSpPr txBox="1"/>
          <p:nvPr/>
        </p:nvSpPr>
        <p:spPr>
          <a:xfrm>
            <a:off x="216310" y="5470706"/>
            <a:ext cx="934064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Goals, fouls, and substitutions are the most frequent match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Events spike around the 45th minute (halftime) and 90th minute (end of match), reflecting critical periods for tactical changes or increased intensity.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6D9C89-0C18-8F51-5441-075E318FF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12" t="7444" b="1406"/>
          <a:stretch/>
        </p:blipFill>
        <p:spPr>
          <a:xfrm>
            <a:off x="4719485" y="2109138"/>
            <a:ext cx="7179024" cy="3682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A8631D-C37A-EC05-3709-3E972D715FD0}"/>
              </a:ext>
            </a:extLst>
          </p:cNvPr>
          <p:cNvSpPr txBox="1"/>
          <p:nvPr/>
        </p:nvSpPr>
        <p:spPr>
          <a:xfrm>
            <a:off x="293492" y="2098024"/>
            <a:ext cx="6096000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Events by minute</a:t>
            </a:r>
          </a:p>
          <a:p>
            <a:r>
              <a:rPr lang="en-GB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events_by_minute</a:t>
            </a: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('minute’)</a:t>
            </a:r>
          </a:p>
          <a:p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GB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type_x</a:t>
            </a: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GB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.unstack(</a:t>
            </a:r>
            <a:r>
              <a:rPr lang="en-GB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fill_value</a:t>
            </a: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endParaRPr lang="en-GB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Events by minute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events_by_minute.plot</a:t>
            </a:r>
            <a:endParaRPr lang="en-IN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(kind='line', 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plt.gca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(),figsize=(10, 4))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("Event Distribution Across Match Minutes")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("Minute")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("Number of Events")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plt.tight_layout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970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D80A5-0E02-6344-DF8D-4E1E07D2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75271-5B59-82E0-A5DC-8F04A3B9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142E6-3921-39EE-B33C-961E0CE22F6A}"/>
              </a:ext>
            </a:extLst>
          </p:cNvPr>
          <p:cNvSpPr txBox="1"/>
          <p:nvPr/>
        </p:nvSpPr>
        <p:spPr>
          <a:xfrm>
            <a:off x="353961" y="184278"/>
            <a:ext cx="10323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Player got the most card (red card, yellow card) in overall matches?</a:t>
            </a:r>
            <a:endParaRPr lang="en-GB" sz="20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C3600-35AF-81A7-3DAD-B4120B51F45C}"/>
              </a:ext>
            </a:extLst>
          </p:cNvPr>
          <p:cNvSpPr txBox="1"/>
          <p:nvPr/>
        </p:nvSpPr>
        <p:spPr>
          <a:xfrm>
            <a:off x="580103" y="5477083"/>
            <a:ext cx="877037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Timothy Chandler has got </a:t>
            </a: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33.93%</a:t>
            </a: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yellow cards and 25% red card in overall matches.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Geoff Cameron has got 18.75% yellow cards and 50% red cards.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Then, Followed by Tim Howard</a:t>
            </a: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Fabian Johnson</a:t>
            </a: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04FD2-F8A1-E72C-669E-ACE0ECFE8B5D}"/>
              </a:ext>
            </a:extLst>
          </p:cNvPr>
          <p:cNvSpPr txBox="1"/>
          <p:nvPr/>
        </p:nvSpPr>
        <p:spPr>
          <a:xfrm>
            <a:off x="2885767" y="7647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Players With Most Cards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4E20B3-D9E1-043C-9CB4-E265BF9D3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59"/>
          <a:stretch/>
        </p:blipFill>
        <p:spPr>
          <a:xfrm>
            <a:off x="1514168" y="1164845"/>
            <a:ext cx="9163664" cy="4357400"/>
          </a:xfrm>
        </p:spPr>
      </p:pic>
    </p:spTree>
    <p:extLst>
      <p:ext uri="{BB962C8B-B14F-4D97-AF65-F5344CB8AC3E}">
        <p14:creationId xmlns:p14="http://schemas.microsoft.com/office/powerpoint/2010/main" val="134918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36B0E-ACA8-AEEF-C1E5-71426F409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1A2EB-48CC-1849-FF32-680F12D2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04671-978C-F890-C72E-C252F03212BF}"/>
              </a:ext>
            </a:extLst>
          </p:cNvPr>
          <p:cNvSpPr txBox="1"/>
          <p:nvPr/>
        </p:nvSpPr>
        <p:spPr>
          <a:xfrm>
            <a:off x="401647" y="1054162"/>
            <a:ext cx="11218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competition type has the highest number of games played</a:t>
            </a:r>
            <a:endParaRPr lang="en-GB" sz="20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0AB39-55EB-6E2E-4D84-32EF575CE1F5}"/>
              </a:ext>
            </a:extLst>
          </p:cNvPr>
          <p:cNvSpPr txBox="1"/>
          <p:nvPr/>
        </p:nvSpPr>
        <p:spPr>
          <a:xfrm>
            <a:off x="1061884" y="1654327"/>
            <a:ext cx="6305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Games Played by Competition Type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FB0F92-A357-CFB2-4705-05FEAFBB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574202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Analysis</a:t>
            </a: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91EB9-EA2C-6C5D-B6F1-3B4A5022F58D}"/>
              </a:ext>
            </a:extLst>
          </p:cNvPr>
          <p:cNvSpPr txBox="1"/>
          <p:nvPr/>
        </p:nvSpPr>
        <p:spPr>
          <a:xfrm>
            <a:off x="8327923" y="1654750"/>
            <a:ext cx="3490451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chart visually represents the distribution of games played across three different competitions: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domestic_league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domestic_cup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international_cup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length of each bar corresponds to the number of games played in that competition.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evident that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domestic_league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number of games played, followed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domestic_cup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international_cup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458C357-132A-5AE0-6182-BB72B28ED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76"/>
          <a:stretch/>
        </p:blipFill>
        <p:spPr>
          <a:xfrm>
            <a:off x="401647" y="2054437"/>
            <a:ext cx="7926276" cy="3931111"/>
          </a:xfrm>
        </p:spPr>
      </p:pic>
    </p:spTree>
    <p:extLst>
      <p:ext uri="{BB962C8B-B14F-4D97-AF65-F5344CB8AC3E}">
        <p14:creationId xmlns:p14="http://schemas.microsoft.com/office/powerpoint/2010/main" val="199220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7FD95-F1E2-55A4-167A-7B8E1C408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AD0C9-B845-2463-30D0-921D9CC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44E87-CD86-BB3F-5D94-2BA396DFF80A}"/>
              </a:ext>
            </a:extLst>
          </p:cNvPr>
          <p:cNvSpPr txBox="1"/>
          <p:nvPr/>
        </p:nvSpPr>
        <p:spPr>
          <a:xfrm>
            <a:off x="401647" y="377911"/>
            <a:ext cx="112186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  <a:p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the average goals scored in home and away matches vary across different seasons?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AF098-751E-082C-355A-A299F195802C}"/>
              </a:ext>
            </a:extLst>
          </p:cNvPr>
          <p:cNvSpPr txBox="1"/>
          <p:nvPr/>
        </p:nvSpPr>
        <p:spPr>
          <a:xfrm>
            <a:off x="4772550" y="1366391"/>
            <a:ext cx="6305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Goals Scored in Home &amp; Away Matches Across Seasons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32325-044F-8C0B-EFCA-A8F36FC96E2A}"/>
              </a:ext>
            </a:extLst>
          </p:cNvPr>
          <p:cNvSpPr txBox="1"/>
          <p:nvPr/>
        </p:nvSpPr>
        <p:spPr>
          <a:xfrm>
            <a:off x="401647" y="5539145"/>
            <a:ext cx="1009772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kumimoji="0" lang="en-GB" altLang="en-US" sz="15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Teams might perform significantly better or worse in certain seasons, which could be linked to player changes, managerial strategies, or other external factors</a:t>
            </a: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shows worst game played by Away Goals Team in season 2016 and best game played by Home Goals Team in season 2017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9307-4A7B-9AA7-753C-C979E54522CE}"/>
              </a:ext>
            </a:extLst>
          </p:cNvPr>
          <p:cNvSpPr txBox="1"/>
          <p:nvPr/>
        </p:nvSpPr>
        <p:spPr>
          <a:xfrm>
            <a:off x="401647" y="1214095"/>
            <a:ext cx="324612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data.groupby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('season’)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home_club_goals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'mean','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away_club_goals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'mean’})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x='season’, y='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home_club_goals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marker='o', label='Home Goals’)</a:t>
            </a:r>
          </a:p>
          <a:p>
            <a:endParaRPr lang="en-IN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x='season’, y='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away_club_goals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marker='o', label=</a:t>
            </a:r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'Away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Goals’)</a:t>
            </a:r>
          </a:p>
          <a:p>
            <a:endParaRPr lang="en-IN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("Average Goals Scored in 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and Away </a:t>
            </a:r>
          </a:p>
          <a:p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Matches Across Seasons")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("Season")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("Average Goals")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8C259F-3753-635A-F2F4-16F591354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297"/>
          <a:stretch/>
        </p:blipFill>
        <p:spPr>
          <a:xfrm>
            <a:off x="3362632" y="1775741"/>
            <a:ext cx="8594872" cy="36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3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85CF-8421-D3A7-40C5-3E60E4FC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6F2EA-F616-5D6F-73EE-E041E99A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B0623-36C4-F504-D2FB-7295C16B8694}"/>
              </a:ext>
            </a:extLst>
          </p:cNvPr>
          <p:cNvSpPr txBox="1"/>
          <p:nvPr/>
        </p:nvSpPr>
        <p:spPr>
          <a:xfrm>
            <a:off x="401647" y="964318"/>
            <a:ext cx="11218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age distribution skewed towards younger or older players</a:t>
            </a:r>
            <a:endParaRPr lang="en-GB" sz="20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CE80F-1B14-29B9-CD65-EE664F25CC4D}"/>
              </a:ext>
            </a:extLst>
          </p:cNvPr>
          <p:cNvSpPr txBox="1"/>
          <p:nvPr/>
        </p:nvSpPr>
        <p:spPr>
          <a:xfrm>
            <a:off x="1847593" y="1420090"/>
            <a:ext cx="6305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Age Distribution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6847A5-C7F0-348E-0C90-ACF277FF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574202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Attributes and Demographics</a:t>
            </a: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7BDB6-FC1A-C81E-DDED-1A80EFA0DB0B}"/>
              </a:ext>
            </a:extLst>
          </p:cNvPr>
          <p:cNvSpPr txBox="1"/>
          <p:nvPr/>
        </p:nvSpPr>
        <p:spPr>
          <a:xfrm>
            <a:off x="401647" y="5707915"/>
            <a:ext cx="100977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kumimoji="0" lang="en-GB" altLang="en-US" sz="15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age distribution of players impacts team dynamics and performance.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diverse age range can bring a mix of experience, energy, and leadership to the team.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A21BB-D7F2-6D71-6632-CE5281596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784"/>
          <a:stretch/>
        </p:blipFill>
        <p:spPr>
          <a:xfrm>
            <a:off x="1611507" y="1924094"/>
            <a:ext cx="7917800" cy="3782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55DDC-7E86-82E6-6691-534B22FB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253" y="1933853"/>
            <a:ext cx="1352196" cy="223727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1601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330A5-9701-4D21-4CCC-742D1F9B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C2D2B-0B0D-DB60-A862-AE8F33A7969C}"/>
              </a:ext>
            </a:extLst>
          </p:cNvPr>
          <p:cNvSpPr txBox="1"/>
          <p:nvPr/>
        </p:nvSpPr>
        <p:spPr>
          <a:xfrm>
            <a:off x="550607" y="531961"/>
            <a:ext cx="5437238" cy="61895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3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Football data analysis is the process of collecting, cleaning, and analyzing data to extract meaningful insights which is used to improve player performance, team tactics, fan engagement, and overall decision-making. </a:t>
            </a:r>
            <a:endParaRPr lang="en-IN" sz="23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3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Various data analysis techniques, like Exploratory Data Analysis (EDA) and correlation, prediction using ML models using tools like Python, MySQL, Excel, and Tableau are employed to extract meaningful insights.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3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insights aim to enhance decision-making, improve team performance, and provide a competitive edge in the sport.</a:t>
            </a:r>
            <a:endParaRPr lang="en-IN" sz="23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A775AB9-EA9D-ED75-33FC-092FA23C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35" y="804913"/>
            <a:ext cx="5181599" cy="2901848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5220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B88BF-8EBF-6DDE-01C5-09170B10E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A38BF-EF24-465E-BDCD-286EB75E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BBEFA-C0B9-26AE-2EBC-BB415C80EDF2}"/>
              </a:ext>
            </a:extLst>
          </p:cNvPr>
          <p:cNvSpPr txBox="1"/>
          <p:nvPr/>
        </p:nvSpPr>
        <p:spPr>
          <a:xfrm>
            <a:off x="401648" y="885308"/>
            <a:ext cx="6305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overall trend of contract expirations over the years shown in the chart?</a:t>
            </a:r>
            <a:endParaRPr lang="en-GB" sz="20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D4187-BA27-B728-BF7A-BA921D825236}"/>
              </a:ext>
            </a:extLst>
          </p:cNvPr>
          <p:cNvSpPr txBox="1"/>
          <p:nvPr/>
        </p:nvSpPr>
        <p:spPr>
          <a:xfrm>
            <a:off x="401649" y="5249712"/>
            <a:ext cx="6305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Upcoming Contract Expirations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5CD1F5-639A-D0AB-7CCF-DC1E97FB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574202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Management 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763F0-C6FB-FF1C-4EDE-DA4133CA5502}"/>
              </a:ext>
            </a:extLst>
          </p:cNvPr>
          <p:cNvSpPr txBox="1"/>
          <p:nvPr/>
        </p:nvSpPr>
        <p:spPr>
          <a:xfrm>
            <a:off x="401647" y="5707915"/>
            <a:ext cx="100977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kumimoji="0" lang="en-GB" altLang="en-US" sz="15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year with the highest number of contract expirations.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would analyse the potential impact of this peak on the team's roster, salary cap, and overall performance.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0BF829-A1EF-3DE4-0084-541C870DE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470" b="1"/>
          <a:stretch/>
        </p:blipFill>
        <p:spPr>
          <a:xfrm>
            <a:off x="378888" y="1622597"/>
            <a:ext cx="7408260" cy="3658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F22042-CE12-24AC-BF16-CC66A8491482}"/>
              </a:ext>
            </a:extLst>
          </p:cNvPr>
          <p:cNvSpPr txBox="1"/>
          <p:nvPr/>
        </p:nvSpPr>
        <p:spPr>
          <a:xfrm>
            <a:off x="8013290" y="915342"/>
            <a:ext cx="4070556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agent manages the most players?</a:t>
            </a:r>
          </a:p>
          <a:p>
            <a:endParaRPr lang="en-IN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agent_name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COUNT(DISTINCT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player_id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player_count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football_db</a:t>
            </a:r>
            <a:endParaRPr lang="en-IN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agent_name</a:t>
            </a:r>
            <a:endParaRPr lang="en-IN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player_count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F49056-1520-9CF8-2B7E-75E22D0F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90" y="3205661"/>
            <a:ext cx="2219635" cy="571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AF720-ADCF-76D5-2627-C207B9ACA001}"/>
              </a:ext>
            </a:extLst>
          </p:cNvPr>
          <p:cNvSpPr txBox="1"/>
          <p:nvPr/>
        </p:nvSpPr>
        <p:spPr>
          <a:xfrm>
            <a:off x="8780206" y="3993387"/>
            <a:ext cx="28710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GB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Shows that Wasserman manages the most players (64) contract </a:t>
            </a:r>
          </a:p>
        </p:txBody>
      </p:sp>
    </p:spTree>
    <p:extLst>
      <p:ext uri="{BB962C8B-B14F-4D97-AF65-F5344CB8AC3E}">
        <p14:creationId xmlns:p14="http://schemas.microsoft.com/office/powerpoint/2010/main" val="32039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2EC24-8849-B360-1C28-19E3B4824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E6947-FBDF-561E-33B4-A39F422C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AA2CE5-9FCC-B8E8-EFB9-F221CF81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43281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2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11765-829A-358B-6E62-3463B8A4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1" y="757084"/>
            <a:ext cx="11550238" cy="58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979A7-D1CD-2B10-823B-7772D2F0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8878A-C839-45E9-0B30-421EA7AD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105247-8D56-7E24-3D38-711E63E0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43281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 TELLING FOR DASHBOARD</a:t>
            </a:r>
            <a:endParaRPr lang="en-US" sz="2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D5C81-C9BF-ECC8-6B2A-C71E0189094A}"/>
              </a:ext>
            </a:extLst>
          </p:cNvPr>
          <p:cNvSpPr txBox="1"/>
          <p:nvPr/>
        </p:nvSpPr>
        <p:spPr>
          <a:xfrm>
            <a:off x="462115" y="799573"/>
            <a:ext cx="11464414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Football Insights: Attendance, Referees, Market Value, &amp; Player Demographics</a:t>
            </a:r>
          </a:p>
          <a:p>
            <a:endParaRPr lang="en-IN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"Stadium Attendance Analysis" area chart highlights trends in match attendance over the years.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trends show steady growth from 2012 to 2015.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IDUNA PARK consistently attracts the highest number of fans.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Peaks in attendance indicate high-profile matches or increasing fan engagement.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popular venues and improve crowd management strategies.</a:t>
            </a:r>
          </a:p>
          <a:p>
            <a:pPr lvl="1"/>
            <a:endParaRPr lang="en-IN" sz="1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"Referee Activity Count" donut chart focuses on referee assignments across matches.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Felix </a:t>
            </a:r>
            <a:r>
              <a:rPr lang="en-IN" sz="17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Brych</a:t>
            </a: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officiates 82% of matches, dominating referee assignments.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Referees like Felix </a:t>
            </a:r>
            <a:r>
              <a:rPr lang="en-IN" sz="17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Zwayer</a:t>
            </a: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Marco Fritz handle significantly fewer games.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workload imbalances, enabling better referee scheduling.</a:t>
            </a:r>
          </a:p>
          <a:p>
            <a:pPr lvl="1"/>
            <a:endParaRPr lang="en-IN" sz="1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"Top 10 Players by Market Value" bar chart illustrates players' worth in the football market.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Christian Pulisic leads with a market value of €6 billion.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Weston </a:t>
            </a:r>
            <a:r>
              <a:rPr lang="en-IN" sz="17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McKennie</a:t>
            </a: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Giovanni Reyna follow in the top rankings.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Clubs can focus on high-value players for strategic acquisitions.</a:t>
            </a:r>
          </a:p>
          <a:p>
            <a:pPr lvl="1"/>
            <a:endParaRPr lang="en-IN" sz="1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"Player Age Distribution" scatter plot </a:t>
            </a:r>
            <a:r>
              <a:rPr lang="en-IN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age demographics of players.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players fall within the 25-30 age group, representing peak performance years.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include young rising stars and experienced veterans</a:t>
            </a:r>
          </a:p>
        </p:txBody>
      </p:sp>
    </p:spTree>
    <p:extLst>
      <p:ext uri="{BB962C8B-B14F-4D97-AF65-F5344CB8AC3E}">
        <p14:creationId xmlns:p14="http://schemas.microsoft.com/office/powerpoint/2010/main" val="109950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5354A-49B3-6FB4-DAF4-06FC9566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A206E0-0E85-0BBF-56EA-899CFE36D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8" y="1168211"/>
            <a:ext cx="11297264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and Team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Detailed breakdowns of </a:t>
            </a:r>
            <a:r>
              <a:rPr lang="en-GB" sz="13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as goal-scoring probabilities, substitution impact, and player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 emphasize actionable strategies for improving both individual and team dynamics.</a:t>
            </a:r>
          </a:p>
          <a:p>
            <a:endParaRPr lang="en-GB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Conditions and Dynamics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Analysing external factors like weather conditions, location, and match timing, demonstrating their influence on game outcomes and performance variability.</a:t>
            </a:r>
          </a:p>
          <a:p>
            <a:endParaRPr lang="en-GB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Analysis and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Attendance data reveals trends in fan engagement and ticket sales across competitions. Predictive </a:t>
            </a:r>
            <a:r>
              <a:rPr lang="en-GB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the ability to classify attendance patterns, helping clubs optimize operations and marketing efforts.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and Referee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of competition types and referee decisions uncovers patterns affecting match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These insights are valuable for game planning and understanding external match influences.</a:t>
            </a:r>
          </a:p>
          <a:p>
            <a:endParaRPr lang="en-GB" sz="13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in Football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applications like outcome prediction and attendance classification show the transformative power of predictive analytics in strategic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accuracy and reliability in forecasting, providing a technological edge.</a:t>
            </a:r>
          </a:p>
          <a:p>
            <a:endParaRPr lang="en-GB" sz="13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and Storytelling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tools like Tableau and Python charts communicate complex insights effectively, enabling stakeholders to make informed, data-driven decisions.</a:t>
            </a:r>
          </a:p>
          <a:p>
            <a:endParaRPr lang="en-GB" sz="13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concluding recommendations outline opportunities for expanding datasets, implementing real-time analytics, and fostering collaboration with technology partners to enhance performance, engagement, and innovation.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7C255A-5ADF-5958-4862-B83BFCAF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9" y="319088"/>
            <a:ext cx="10690124" cy="6665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 Transforming Football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205850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97411E-7A5B-FE33-F628-0E1008426D9D}"/>
              </a:ext>
            </a:extLst>
          </p:cNvPr>
          <p:cNvSpPr txBox="1"/>
          <p:nvPr/>
        </p:nvSpPr>
        <p:spPr>
          <a:xfrm>
            <a:off x="5481484" y="566678"/>
            <a:ext cx="6282814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tools like Python, MySQL, Excel, and Tableau, the insights derived include:</a:t>
            </a:r>
          </a:p>
          <a:p>
            <a:endParaRPr lang="en-GB" sz="1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key performance drivers for players and teams, such as the probability of scoring goals, the impact of match conditions, and strategic use of substitutions.</a:t>
            </a:r>
          </a:p>
          <a:p>
            <a:endParaRPr lang="en-GB" sz="1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Revealing trends in competition types, attendance patterns, and referee activities, enabling informed decision-making for management and operations.</a:t>
            </a:r>
          </a:p>
          <a:p>
            <a:endParaRPr lang="en-GB" sz="1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Employing machine learning models to predict outcomes and classify attendance, showcasing how AI-driven solutions can provide a competitive edge.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00F5F-2A4C-73FC-6225-211433A6399A}"/>
              </a:ext>
            </a:extLst>
          </p:cNvPr>
          <p:cNvSpPr txBox="1"/>
          <p:nvPr/>
        </p:nvSpPr>
        <p:spPr>
          <a:xfrm>
            <a:off x="208935" y="1308980"/>
            <a:ext cx="33036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endParaRPr lang="en-GB" sz="3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3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958E0-3B17-1B55-CD1A-6A4F14833D7C}"/>
              </a:ext>
            </a:extLst>
          </p:cNvPr>
          <p:cNvSpPr txBox="1"/>
          <p:nvPr/>
        </p:nvSpPr>
        <p:spPr>
          <a:xfrm>
            <a:off x="427702" y="2736503"/>
            <a:ext cx="28661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the application of advanced data analysis techniques, this project has demonstrated the transformative potential of football data in enhancing performance, strategy, and fan engagement.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35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CCF9-507A-9B33-F360-5F3A97BF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181" y="2523745"/>
            <a:ext cx="4275852" cy="90525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4F8A-4651-0476-8C8A-075A356960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96" y="4636008"/>
            <a:ext cx="5276088" cy="88972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MAHI MISTRY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MISTRYMAHI3@GMAIL.com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5450C-9E0D-01A6-ADA0-B454B5A9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3" r="1584"/>
          <a:stretch/>
        </p:blipFill>
        <p:spPr>
          <a:xfrm>
            <a:off x="6044184" y="559702"/>
            <a:ext cx="4532671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5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1E6-1867-27A1-6531-F327A72D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176" y="3560458"/>
            <a:ext cx="8405647" cy="2905436"/>
          </a:xfrm>
        </p:spPr>
        <p:txBody>
          <a:bodyPr>
            <a:normAutofit/>
          </a:bodyPr>
          <a:lstStyle/>
          <a:p>
            <a:pPr algn="ctr">
              <a:lnSpc>
                <a:spcPts val="5600"/>
              </a:lnSpc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Data Preprocessing Techniques</a:t>
            </a:r>
            <a:b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</a:br>
            <a:endParaRPr lang="en-US" sz="4800" dirty="0">
              <a:solidFill>
                <a:schemeClr val="tx2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096C96-8782-E826-078E-751E8B5A4CFD}"/>
              </a:ext>
            </a:extLst>
          </p:cNvPr>
          <p:cNvSpPr/>
          <p:nvPr/>
        </p:nvSpPr>
        <p:spPr>
          <a:xfrm>
            <a:off x="7012858" y="314628"/>
            <a:ext cx="2749984" cy="1179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Missing value treatment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752DB-A4DB-A063-BF4D-3F3F91C3B6CF}"/>
              </a:ext>
            </a:extLst>
          </p:cNvPr>
          <p:cNvSpPr/>
          <p:nvPr/>
        </p:nvSpPr>
        <p:spPr>
          <a:xfrm>
            <a:off x="2343714" y="314628"/>
            <a:ext cx="1887793" cy="1179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Merge datasets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B9DA942-4997-51FE-033D-91C6E59AB53D}"/>
              </a:ext>
            </a:extLst>
          </p:cNvPr>
          <p:cNvSpPr/>
          <p:nvPr/>
        </p:nvSpPr>
        <p:spPr>
          <a:xfrm>
            <a:off x="4418911" y="314628"/>
            <a:ext cx="2399759" cy="1179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Remove </a:t>
            </a:r>
            <a:r>
              <a:rPr lang="en-IN" sz="1800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duplicates 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553435-0738-C602-66AB-B8C9A74FB842}"/>
              </a:ext>
            </a:extLst>
          </p:cNvPr>
          <p:cNvSpPr/>
          <p:nvPr/>
        </p:nvSpPr>
        <p:spPr>
          <a:xfrm>
            <a:off x="268518" y="314628"/>
            <a:ext cx="1887793" cy="1179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Import datasets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878162-9899-50C8-0F23-5B3E2A73D781}"/>
              </a:ext>
            </a:extLst>
          </p:cNvPr>
          <p:cNvSpPr/>
          <p:nvPr/>
        </p:nvSpPr>
        <p:spPr>
          <a:xfrm>
            <a:off x="9957030" y="314628"/>
            <a:ext cx="2112409" cy="1179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Save cleaned file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3AC6DCAF-AA88-DC6F-37EE-0AD0A1DB320B}"/>
              </a:ext>
            </a:extLst>
          </p:cNvPr>
          <p:cNvSpPr/>
          <p:nvPr/>
        </p:nvSpPr>
        <p:spPr>
          <a:xfrm>
            <a:off x="10054589" y="1937543"/>
            <a:ext cx="1917290" cy="11798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Feature scaling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82989057-B52E-F71A-2EDD-C4382F1959C4}"/>
              </a:ext>
            </a:extLst>
          </p:cNvPr>
          <p:cNvSpPr/>
          <p:nvPr/>
        </p:nvSpPr>
        <p:spPr>
          <a:xfrm>
            <a:off x="3067838" y="1937542"/>
            <a:ext cx="1917290" cy="11798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Label encoding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D01B67BC-23D3-D152-6886-544225F30CBA}"/>
              </a:ext>
            </a:extLst>
          </p:cNvPr>
          <p:cNvSpPr/>
          <p:nvPr/>
        </p:nvSpPr>
        <p:spPr>
          <a:xfrm>
            <a:off x="5191431" y="1937542"/>
            <a:ext cx="2304261" cy="11798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Outlier &amp; treatment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8D418B4-9BF2-5388-417C-09F5C1EC9864}"/>
              </a:ext>
            </a:extLst>
          </p:cNvPr>
          <p:cNvSpPr/>
          <p:nvPr/>
        </p:nvSpPr>
        <p:spPr>
          <a:xfrm>
            <a:off x="7698658" y="1937542"/>
            <a:ext cx="2149628" cy="11798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Feature reduction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88990C81-29FE-D1B1-EC1E-7F86E0B5A424}"/>
              </a:ext>
            </a:extLst>
          </p:cNvPr>
          <p:cNvSpPr/>
          <p:nvPr/>
        </p:nvSpPr>
        <p:spPr>
          <a:xfrm>
            <a:off x="220121" y="1937542"/>
            <a:ext cx="2641414" cy="11798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Evaluate 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34890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F3930-7226-63E0-7754-B4FBBDA5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A6D3A-5610-C83E-2EC6-C4BF5E73B80F}"/>
              </a:ext>
            </a:extLst>
          </p:cNvPr>
          <p:cNvSpPr txBox="1"/>
          <p:nvPr/>
        </p:nvSpPr>
        <p:spPr>
          <a:xfrm>
            <a:off x="410248" y="1005193"/>
            <a:ext cx="110208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overall goal-scoring performance across position of the players?</a:t>
            </a:r>
            <a:endParaRPr lang="en-GB" sz="20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1507A-B69A-2D6F-B6F0-94374D4075F2}"/>
              </a:ext>
            </a:extLst>
          </p:cNvPr>
          <p:cNvSpPr txBox="1"/>
          <p:nvPr/>
        </p:nvSpPr>
        <p:spPr>
          <a:xfrm>
            <a:off x="5489931" y="5734178"/>
            <a:ext cx="4908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Position Wise Goals Scored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3F7EF6-B3A0-1630-2D49-63FFCE58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574202"/>
          </a:xfrm>
        </p:spPr>
        <p:txBody>
          <a:bodyPr>
            <a:normAutofit/>
          </a:bodyPr>
          <a:lstStyle/>
          <a:p>
            <a:pPr algn="ctr"/>
            <a:r>
              <a:rPr lang="en-IN" sz="3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B4A50CC6-915B-5F7A-A0D4-C92C631A4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2606" y="1567627"/>
            <a:ext cx="5358295" cy="4166551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CFC85D-B212-EE73-BE33-F9F2CD8941FE}"/>
              </a:ext>
            </a:extLst>
          </p:cNvPr>
          <p:cNvSpPr txBox="1"/>
          <p:nvPr/>
        </p:nvSpPr>
        <p:spPr>
          <a:xfrm>
            <a:off x="338138" y="1818110"/>
            <a:ext cx="4302688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chart reveals that Centre-Forwards are the most prolific goal-scorers, contributing a significant 50.09% of the total goals. </a:t>
            </a:r>
          </a:p>
          <a:p>
            <a:endParaRPr lang="en-GB" sz="9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Wingers follow with 14.42%, while other positions like Centre-Backs and Attacking Midfielders contribute a smaller percentage of goals.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E77C6D1-4371-87BC-C34B-7A57ED407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901" y="1920552"/>
            <a:ext cx="1176316" cy="191956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857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C4E40-DBB2-9160-F3D9-3784245B4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37CDF-EB90-AD22-F24B-2E7AFC6569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48445" y="3466222"/>
            <a:ext cx="3846393" cy="3136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pie chart shows that the vast majority of goals (78.74%) are scored in domestic league matches, followed by domestic cup matches (15.34%).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Jozy Altidore as scored highest goals in 2012. Then, followed by Aron goal scored is 53 in 2013.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4FB12-A7C6-A2E7-3C5B-B8C87291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586DD-D3F5-A789-C92A-2F288CDEC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068" t="10414" r="-1"/>
          <a:stretch/>
        </p:blipFill>
        <p:spPr>
          <a:xfrm>
            <a:off x="822111" y="1278850"/>
            <a:ext cx="4014022" cy="4206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987AD7-624F-305C-2DE7-3EF66C8A8CA0}"/>
              </a:ext>
            </a:extLst>
          </p:cNvPr>
          <p:cNvSpPr txBox="1"/>
          <p:nvPr/>
        </p:nvSpPr>
        <p:spPr>
          <a:xfrm>
            <a:off x="341423" y="369770"/>
            <a:ext cx="56537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overall goal-scoring performance across all competitions?</a:t>
            </a:r>
            <a:endParaRPr lang="en-GB" sz="20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B155F-AE36-EA8B-6D2E-28D87E0DAB59}"/>
              </a:ext>
            </a:extLst>
          </p:cNvPr>
          <p:cNvSpPr txBox="1"/>
          <p:nvPr/>
        </p:nvSpPr>
        <p:spPr>
          <a:xfrm>
            <a:off x="555730" y="5641202"/>
            <a:ext cx="4486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Distribution By Competition Types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6309E-EF55-25FA-003B-E59EA51630D8}"/>
              </a:ext>
            </a:extLst>
          </p:cNvPr>
          <p:cNvSpPr txBox="1"/>
          <p:nvPr/>
        </p:nvSpPr>
        <p:spPr>
          <a:xfrm>
            <a:off x="6656702" y="422364"/>
            <a:ext cx="5321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players scored the most goals in a season?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E6232-473E-3E53-E41B-23C9DD4D1856}"/>
              </a:ext>
            </a:extLst>
          </p:cNvPr>
          <p:cNvSpPr txBox="1"/>
          <p:nvPr/>
        </p:nvSpPr>
        <p:spPr>
          <a:xfrm>
            <a:off x="6679413" y="1278850"/>
            <a:ext cx="50898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player_name_x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season, SUM(goals) AS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total_goals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football_db</a:t>
            </a:r>
            <a:endParaRPr lang="en-IN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player_name_x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season</a:t>
            </a: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5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total_goals</a:t>
            </a:r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r>
              <a:rPr lang="en-IN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AAD9DA-AF25-8733-04C7-778FFD28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90" y="2267594"/>
            <a:ext cx="2536723" cy="2173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327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C8AA5-4C43-AE9B-6FBB-2183868A8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FE323-7842-AB8B-F34E-ABA7FBC31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43165" y="1184298"/>
            <a:ext cx="6872751" cy="450629"/>
          </a:xfrm>
        </p:spPr>
        <p:txBody>
          <a:bodyPr>
            <a:normAutofit/>
          </a:bodyPr>
          <a:lstStyle/>
          <a:p>
            <a:pPr algn="ctr">
              <a:lnSpc>
                <a:spcPct val="170000"/>
              </a:lnSpc>
              <a:spcBef>
                <a:spcPts val="500"/>
              </a:spcBef>
              <a:spcAft>
                <a:spcPts val="70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that a player played more than 70 minutes scored at least one goal: 0.76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A7ACA-922B-2779-9FCE-D74F18BA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D2D6A-0F6F-9030-D93A-F3133625215B}"/>
              </a:ext>
            </a:extLst>
          </p:cNvPr>
          <p:cNvSpPr txBox="1"/>
          <p:nvPr/>
        </p:nvSpPr>
        <p:spPr>
          <a:xfrm>
            <a:off x="297177" y="354110"/>
            <a:ext cx="11776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</a:t>
            </a:r>
          </a:p>
          <a:p>
            <a:pPr algn="l"/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a player played more than 70 minutes in a game, scored at least one goal?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096A27-13F1-655C-AF20-138CC120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9" y="1220404"/>
            <a:ext cx="4564158" cy="8981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17BFFB-0EEF-F402-CC17-47BAE84DF310}"/>
              </a:ext>
            </a:extLst>
          </p:cNvPr>
          <p:cNvSpPr txBox="1"/>
          <p:nvPr/>
        </p:nvSpPr>
        <p:spPr>
          <a:xfrm>
            <a:off x="353713" y="2458039"/>
            <a:ext cx="11462204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Limit Theorem (CLT)</a:t>
            </a:r>
          </a:p>
          <a:p>
            <a:pPr algn="l"/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distribution of the sample mean of goals scored look when sampling multiple subsets of 30 matches?</a:t>
            </a:r>
          </a:p>
          <a:p>
            <a:pPr algn="l"/>
            <a:endParaRPr lang="en-GB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GB" sz="130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sample_means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total_goals.sample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(30, 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.mean() for 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range(1000)]</a:t>
            </a:r>
          </a:p>
          <a:p>
            <a:pPr algn="l"/>
            <a:endParaRPr lang="en-GB" sz="130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=(8,3))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plt.hist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sample_means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bins=30, 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='black’)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("Distribution of Sample Means (CLT)")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("Sample Mean of Goals Scored")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("Frequency")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084D99-5925-19C0-1299-BAE6FD82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612" r="671" b="3154"/>
          <a:stretch/>
        </p:blipFill>
        <p:spPr>
          <a:xfrm>
            <a:off x="4277032" y="3582222"/>
            <a:ext cx="7561256" cy="31165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A38E49-9BF8-00D9-C2A4-5B339EAFE05D}"/>
              </a:ext>
            </a:extLst>
          </p:cNvPr>
          <p:cNvSpPr txBox="1"/>
          <p:nvPr/>
        </p:nvSpPr>
        <p:spPr>
          <a:xfrm>
            <a:off x="7020232" y="3212892"/>
            <a:ext cx="4073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Sample Mean (CLT)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296F7-57E1-3AE5-9191-8FDB74AED389}"/>
              </a:ext>
            </a:extLst>
          </p:cNvPr>
          <p:cNvSpPr txBox="1"/>
          <p:nvPr/>
        </p:nvSpPr>
        <p:spPr>
          <a:xfrm>
            <a:off x="4943167" y="1592189"/>
            <a:ext cx="6872750" cy="824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  <a:spcBef>
                <a:spcPts val="50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GB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plot demonstrates the CLT by showing that the sample means form a normal distribution, even if the original data is not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22545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F16C0-456B-FC44-4E61-E3905E84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E6611-D6B8-A1E2-C9FC-80DE1E0E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86271-0E0A-B901-D85F-AC4974D112DA}"/>
              </a:ext>
            </a:extLst>
          </p:cNvPr>
          <p:cNvSpPr txBox="1"/>
          <p:nvPr/>
        </p:nvSpPr>
        <p:spPr>
          <a:xfrm>
            <a:off x="401647" y="955056"/>
            <a:ext cx="112186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  <a:p>
            <a:pPr algn="l"/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correlation between player height and market value?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35BBA-DCB4-AD69-E5CD-CFDE0CC990F0}"/>
              </a:ext>
            </a:extLst>
          </p:cNvPr>
          <p:cNvSpPr txBox="1"/>
          <p:nvPr/>
        </p:nvSpPr>
        <p:spPr>
          <a:xfrm>
            <a:off x="5112772" y="175167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Player Height &amp; Market Value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81E50B8-F3FB-FD4E-2A23-0EAA8A50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574202"/>
          </a:xfrm>
        </p:spPr>
        <p:txBody>
          <a:bodyPr>
            <a:normAutofit/>
          </a:bodyPr>
          <a:lstStyle/>
          <a:p>
            <a:pPr algn="ctr"/>
            <a:r>
              <a:rPr lang="en-GB" sz="3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 Profile and Market Value</a:t>
            </a: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6C7A5E1-5733-72EC-B34B-B4B0980B3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679"/>
          <a:stretch/>
        </p:blipFill>
        <p:spPr>
          <a:xfrm>
            <a:off x="3628103" y="2135118"/>
            <a:ext cx="8284708" cy="3392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AC0DB4-0BBA-ABE1-1AE5-FF2FCC510F48}"/>
              </a:ext>
            </a:extLst>
          </p:cNvPr>
          <p:cNvSpPr txBox="1"/>
          <p:nvPr/>
        </p:nvSpPr>
        <p:spPr>
          <a:xfrm>
            <a:off x="401647" y="166294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Calculate correlation</a:t>
            </a:r>
          </a:p>
          <a:p>
            <a:pPr algn="l"/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= data['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height_in_cm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’].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(data['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market_value_in_eur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  <a:p>
            <a:pPr algn="l"/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f"Correlation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height and </a:t>
            </a:r>
          </a:p>
          <a:p>
            <a:pPr algn="l"/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value: {correlation:.2f}")</a:t>
            </a:r>
          </a:p>
          <a:p>
            <a:pPr algn="l"/>
            <a:endParaRPr lang="en-GB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=(8, 3))</a:t>
            </a:r>
          </a:p>
          <a:p>
            <a:pPr algn="l"/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Scatter plot with regression line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sns.regplot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height_in_cm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</a:p>
          <a:p>
            <a:pPr algn="l"/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y='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market_value_in_eur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</a:p>
          <a:p>
            <a:pPr algn="l"/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data=data, 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scatter_kws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={'alpha': 0.6}, 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line_kws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={'</a:t>
            </a:r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': 'black’})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('Correlation Player Height &amp;</a:t>
            </a:r>
          </a:p>
          <a:p>
            <a:pPr algn="l"/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Market Value’)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('Height (in cm)’)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('Market Value (in Euros)’)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(True)</a:t>
            </a:r>
          </a:p>
          <a:p>
            <a:pPr algn="l"/>
            <a:r>
              <a:rPr lang="en-GB" sz="13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GB" sz="13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25977-F99D-F259-FA43-B6E9EEEB44BE}"/>
              </a:ext>
            </a:extLst>
          </p:cNvPr>
          <p:cNvSpPr txBox="1"/>
          <p:nvPr/>
        </p:nvSpPr>
        <p:spPr>
          <a:xfrm>
            <a:off x="401647" y="5572582"/>
            <a:ext cx="1095215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height increases, the market value of players generally decreases.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Taller players have lower market values, likely due to positional differences. Emphasizing skill over physical traits in higher-valued roles.</a:t>
            </a:r>
          </a:p>
        </p:txBody>
      </p:sp>
    </p:spTree>
    <p:extLst>
      <p:ext uri="{BB962C8B-B14F-4D97-AF65-F5344CB8AC3E}">
        <p14:creationId xmlns:p14="http://schemas.microsoft.com/office/powerpoint/2010/main" val="105381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4C9519-C6E8-C1A3-729A-D1CA43553E03}"/>
              </a:ext>
            </a:extLst>
          </p:cNvPr>
          <p:cNvSpPr txBox="1"/>
          <p:nvPr/>
        </p:nvSpPr>
        <p:spPr>
          <a:xfrm>
            <a:off x="216307" y="234909"/>
            <a:ext cx="114644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 for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we classify whether a player is likely to score a goal based on their playing time, assists, and yellow cards?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72634-2EC0-75CB-6EF1-FA7EBF5B2E94}"/>
              </a:ext>
            </a:extLst>
          </p:cNvPr>
          <p:cNvSpPr txBox="1"/>
          <p:nvPr/>
        </p:nvSpPr>
        <p:spPr>
          <a:xfrm>
            <a:off x="452282" y="5496800"/>
            <a:ext cx="1071716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GB" sz="17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confusion matrix shows the true positives, false positives, true negatives,  false negatives.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Accuracy: 0.91 and Testing Accuracy: 0.90</a:t>
            </a:r>
            <a:endParaRPr lang="en-GB" sz="17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ROC curve indicates that the model's performance (AUC = 0.52) is only slightly better than random guessing.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improve, consider adding more predictive features or addressing potential class imbalance.</a:t>
            </a:r>
            <a:endParaRPr lang="en-GB" sz="17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931A0-7F4A-21A0-80B2-2E82E0AE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5" r="548"/>
          <a:stretch/>
        </p:blipFill>
        <p:spPr>
          <a:xfrm>
            <a:off x="277482" y="1250572"/>
            <a:ext cx="5869858" cy="3194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6B6AFF-B006-88F9-F231-238D8E25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27" y="4472640"/>
            <a:ext cx="1705213" cy="790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20B82-9476-272E-3DAC-A85BEF1D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78"/>
          <a:stretch/>
        </p:blipFill>
        <p:spPr>
          <a:xfrm>
            <a:off x="6414669" y="1936955"/>
            <a:ext cx="5580686" cy="33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46AAB-9C62-0131-DB98-E25C3AC79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F2EE2-330C-1576-51E8-3524014C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E35AE-5F8F-FEF6-B19B-A96699987606}"/>
              </a:ext>
            </a:extLst>
          </p:cNvPr>
          <p:cNvSpPr txBox="1"/>
          <p:nvPr/>
        </p:nvSpPr>
        <p:spPr>
          <a:xfrm>
            <a:off x="401647" y="885308"/>
            <a:ext cx="112186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  <a:p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team goal scored high over different competition type?</a:t>
            </a:r>
            <a:endParaRPr lang="en-IN" sz="2000" b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FC642-667F-4F4D-5945-535B3407C204}"/>
              </a:ext>
            </a:extLst>
          </p:cNvPr>
          <p:cNvSpPr txBox="1"/>
          <p:nvPr/>
        </p:nvSpPr>
        <p:spPr>
          <a:xfrm>
            <a:off x="4473677" y="1662089"/>
            <a:ext cx="6305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Goals Scored Across Different Types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477C00-8758-2CF7-E7AD-3BE9C32D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8" y="255444"/>
            <a:ext cx="10579511" cy="574202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Comparison</a:t>
            </a: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A8B02-8CBA-EA57-799D-3AEA07B04345}"/>
              </a:ext>
            </a:extLst>
          </p:cNvPr>
          <p:cNvSpPr txBox="1"/>
          <p:nvPr/>
        </p:nvSpPr>
        <p:spPr>
          <a:xfrm>
            <a:off x="401647" y="2097341"/>
            <a:ext cx="2410379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endParaRPr lang="en-GB" sz="1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team scores most goals in domestic league matches, followed by domestic cup games, with significantly fewer goals scored in international cup and other competitions.</a:t>
            </a:r>
          </a:p>
          <a:p>
            <a:endParaRPr lang="en-GB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Domestic league goal scored is high compared to other competition type.</a:t>
            </a:r>
            <a:endParaRPr lang="en-IN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14BB4-8B44-7F9A-97AE-560EFE709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044"/>
          <a:stretch/>
        </p:blipFill>
        <p:spPr>
          <a:xfrm>
            <a:off x="3146324" y="2097341"/>
            <a:ext cx="8755654" cy="41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220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7603A-423C-4B8F-AA3D-8E6FA471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AF5DA8-6387-4138-BF96-B65D39F2FC2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536</TotalTime>
  <Words>2983</Words>
  <Application>Microsoft Office PowerPoint</Application>
  <PresentationFormat>Widescreen</PresentationFormat>
  <Paragraphs>352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 Light</vt:lpstr>
      <vt:lpstr>Times New Roman</vt:lpstr>
      <vt:lpstr>Wingdings</vt:lpstr>
      <vt:lpstr>Custom</vt:lpstr>
      <vt:lpstr>UNLEASHING INSIGHTS FROM  FOOTBALL DATA</vt:lpstr>
      <vt:lpstr>INTRODUCTION</vt:lpstr>
      <vt:lpstr>Data Preprocessing Techniques </vt:lpstr>
      <vt:lpstr>Performance Analysis</vt:lpstr>
      <vt:lpstr>PowerPoint Presentation</vt:lpstr>
      <vt:lpstr>PowerPoint Presentation</vt:lpstr>
      <vt:lpstr>Player Profile and Market Value</vt:lpstr>
      <vt:lpstr>PowerPoint Presentation</vt:lpstr>
      <vt:lpstr>Team Comparison</vt:lpstr>
      <vt:lpstr>PowerPoint Presentation</vt:lpstr>
      <vt:lpstr>Attendance and Stadium Analysis</vt:lpstr>
      <vt:lpstr>PowerPoint Presentation</vt:lpstr>
      <vt:lpstr>Referee Analysis</vt:lpstr>
      <vt:lpstr>Substitution Patterns</vt:lpstr>
      <vt:lpstr>Event Analysis</vt:lpstr>
      <vt:lpstr>PowerPoint Presentation</vt:lpstr>
      <vt:lpstr>Competition Analysis</vt:lpstr>
      <vt:lpstr>PowerPoint Presentation</vt:lpstr>
      <vt:lpstr>Player Attributes and Demographics</vt:lpstr>
      <vt:lpstr>Contract Management </vt:lpstr>
      <vt:lpstr>DASHBOARD</vt:lpstr>
      <vt:lpstr>STORY TELLING FOR DASHBOARD</vt:lpstr>
      <vt:lpstr>Summary: Transforming Football with Analytics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 MISTRY</dc:creator>
  <cp:lastModifiedBy>MAHI MISTRY</cp:lastModifiedBy>
  <cp:revision>11</cp:revision>
  <dcterms:created xsi:type="dcterms:W3CDTF">2025-01-09T08:08:37Z</dcterms:created>
  <dcterms:modified xsi:type="dcterms:W3CDTF">2025-01-19T17:16:55Z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