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2C4SfZQhSXgOONm+tRvj9RVn3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3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bg>
      <p:bgPr>
        <a:solidFill>
          <a:srgbClr val="69B9D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/>
          <p:cNvSpPr/>
          <p:nvPr/>
        </p:nvSpPr>
        <p:spPr>
          <a:xfrm>
            <a:off x="159205" y="1"/>
            <a:ext cx="4982639" cy="5165033"/>
          </a:xfrm>
          <a:custGeom>
            <a:avLst/>
            <a:gdLst/>
            <a:ahLst/>
            <a:cxnLst/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9"/>
          <p:cNvSpPr/>
          <p:nvPr/>
        </p:nvSpPr>
        <p:spPr>
          <a:xfrm>
            <a:off x="1" y="1"/>
            <a:ext cx="4982639" cy="5165033"/>
          </a:xfrm>
          <a:custGeom>
            <a:avLst/>
            <a:gdLst/>
            <a:ahLst/>
            <a:cxnLst/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B9D2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69B9D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bg>
      <p:bgPr>
        <a:solidFill>
          <a:srgbClr val="697C8A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8"/>
          <p:cNvSpPr txBox="1"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6" name="Google Shape;56;p18"/>
          <p:cNvCxnSpPr/>
          <p:nvPr/>
        </p:nvCxnSpPr>
        <p:spPr>
          <a:xfrm>
            <a:off x="230141" y="376655"/>
            <a:ext cx="8138160" cy="0"/>
          </a:xfrm>
          <a:prstGeom prst="straightConnector1">
            <a:avLst/>
          </a:prstGeom>
          <a:noFill/>
          <a:ln w="38100" cap="flat" cmpd="sng">
            <a:solidFill>
              <a:srgbClr val="2677C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7" name="Google Shape;5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5282" y="253799"/>
            <a:ext cx="260579" cy="260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bg>
      <p:bgPr>
        <a:solidFill>
          <a:srgbClr val="F9EA4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9"/>
          <p:cNvSpPr txBox="1"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2" name="Google Shape;62;p19"/>
          <p:cNvCxnSpPr/>
          <p:nvPr/>
        </p:nvCxnSpPr>
        <p:spPr>
          <a:xfrm>
            <a:off x="230141" y="376655"/>
            <a:ext cx="8138160" cy="0"/>
          </a:xfrm>
          <a:prstGeom prst="straightConnector1">
            <a:avLst/>
          </a:prstGeom>
          <a:noFill/>
          <a:ln w="38100" cap="flat" cmpd="sng">
            <a:solidFill>
              <a:srgbClr val="2677C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3" name="Google Shape;6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5282" y="253799"/>
            <a:ext cx="260579" cy="260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 type="title">
  <p:cSld name="TITLE">
    <p:bg>
      <p:bgPr>
        <a:solidFill>
          <a:srgbClr val="69B9D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8" name="Google Shape;18;p10"/>
          <p:cNvCxnSpPr/>
          <p:nvPr/>
        </p:nvCxnSpPr>
        <p:spPr>
          <a:xfrm>
            <a:off x="230141" y="376655"/>
            <a:ext cx="8138160" cy="0"/>
          </a:xfrm>
          <a:prstGeom prst="straightConnector1">
            <a:avLst/>
          </a:prstGeom>
          <a:noFill/>
          <a:ln w="38100" cap="flat" cmpd="sng">
            <a:solidFill>
              <a:srgbClr val="2677C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5282" y="253799"/>
            <a:ext cx="260579" cy="260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solidFill>
          <a:srgbClr val="90E4D4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/>
          <p:nvPr/>
        </p:nvSpPr>
        <p:spPr>
          <a:xfrm>
            <a:off x="159205" y="1"/>
            <a:ext cx="4982639" cy="5165033"/>
          </a:xfrm>
          <a:custGeom>
            <a:avLst/>
            <a:gdLst/>
            <a:ahLst/>
            <a:cxnLst/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1"/>
          <p:cNvSpPr/>
          <p:nvPr/>
        </p:nvSpPr>
        <p:spPr>
          <a:xfrm>
            <a:off x="1" y="1"/>
            <a:ext cx="4982639" cy="5165033"/>
          </a:xfrm>
          <a:custGeom>
            <a:avLst/>
            <a:gdLst/>
            <a:ahLst/>
            <a:cxnLst/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0E4D4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90E4D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bg>
      <p:bgPr>
        <a:solidFill>
          <a:srgbClr val="E16B6B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/>
          <p:nvPr/>
        </p:nvSpPr>
        <p:spPr>
          <a:xfrm>
            <a:off x="159205" y="1"/>
            <a:ext cx="4982639" cy="5165033"/>
          </a:xfrm>
          <a:custGeom>
            <a:avLst/>
            <a:gdLst/>
            <a:ahLst/>
            <a:cxnLst/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12"/>
          <p:cNvSpPr/>
          <p:nvPr/>
        </p:nvSpPr>
        <p:spPr>
          <a:xfrm>
            <a:off x="1" y="1"/>
            <a:ext cx="4982639" cy="5165033"/>
          </a:xfrm>
          <a:custGeom>
            <a:avLst/>
            <a:gdLst/>
            <a:ahLst/>
            <a:cxnLst/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6B6B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16B6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bg>
      <p:bgPr>
        <a:solidFill>
          <a:srgbClr val="F9EA4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/>
          <p:nvPr/>
        </p:nvSpPr>
        <p:spPr>
          <a:xfrm>
            <a:off x="159205" y="1"/>
            <a:ext cx="4982639" cy="5165033"/>
          </a:xfrm>
          <a:custGeom>
            <a:avLst/>
            <a:gdLst/>
            <a:ahLst/>
            <a:cxnLst/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13"/>
          <p:cNvSpPr/>
          <p:nvPr/>
        </p:nvSpPr>
        <p:spPr>
          <a:xfrm>
            <a:off x="1" y="1"/>
            <a:ext cx="4982639" cy="5165033"/>
          </a:xfrm>
          <a:custGeom>
            <a:avLst/>
            <a:gdLst/>
            <a:ahLst/>
            <a:cxnLst/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FE125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EFE1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solidFill>
          <a:srgbClr val="D3F36E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159205" y="1"/>
            <a:ext cx="4982639" cy="5165033"/>
          </a:xfrm>
          <a:custGeom>
            <a:avLst/>
            <a:gdLst/>
            <a:ahLst/>
            <a:cxnLst/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4"/>
          <p:cNvSpPr/>
          <p:nvPr/>
        </p:nvSpPr>
        <p:spPr>
          <a:xfrm>
            <a:off x="1" y="1"/>
            <a:ext cx="4982639" cy="5165033"/>
          </a:xfrm>
          <a:custGeom>
            <a:avLst/>
            <a:gdLst/>
            <a:ahLst/>
            <a:cxnLst/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F36E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D3F36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697C8A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/>
        </p:nvSpPr>
        <p:spPr>
          <a:xfrm>
            <a:off x="159205" y="1"/>
            <a:ext cx="4982639" cy="5165033"/>
          </a:xfrm>
          <a:custGeom>
            <a:avLst/>
            <a:gdLst/>
            <a:ahLst/>
            <a:cxnLst/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dk1">
              <a:alpha val="470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5"/>
          <p:cNvSpPr/>
          <p:nvPr/>
        </p:nvSpPr>
        <p:spPr>
          <a:xfrm>
            <a:off x="1" y="1"/>
            <a:ext cx="4982639" cy="5165033"/>
          </a:xfrm>
          <a:custGeom>
            <a:avLst/>
            <a:gdLst/>
            <a:ahLst/>
            <a:cxnLst/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97C8A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697C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solidFill>
          <a:srgbClr val="90E4D4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6"/>
          <p:cNvSpPr txBox="1"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4" name="Google Shape;44;p16"/>
          <p:cNvCxnSpPr/>
          <p:nvPr/>
        </p:nvCxnSpPr>
        <p:spPr>
          <a:xfrm>
            <a:off x="230141" y="376655"/>
            <a:ext cx="8138160" cy="0"/>
          </a:xfrm>
          <a:prstGeom prst="straightConnector1">
            <a:avLst/>
          </a:prstGeom>
          <a:noFill/>
          <a:ln w="38100" cap="flat" cmpd="sng">
            <a:solidFill>
              <a:srgbClr val="2677C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5" name="Google Shape;4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5282" y="253799"/>
            <a:ext cx="260579" cy="260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bg>
      <p:bgPr>
        <a:solidFill>
          <a:srgbClr val="E16B6B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9" name="Google Shape;49;p17"/>
          <p:cNvCxnSpPr/>
          <p:nvPr/>
        </p:nvCxnSpPr>
        <p:spPr>
          <a:xfrm>
            <a:off x="230141" y="376655"/>
            <a:ext cx="8138160" cy="0"/>
          </a:xfrm>
          <a:prstGeom prst="straightConnector1">
            <a:avLst/>
          </a:prstGeom>
          <a:noFill/>
          <a:ln w="38100" cap="flat" cmpd="sng">
            <a:solidFill>
              <a:srgbClr val="2677C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0" name="Google Shape;5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65282" y="253799"/>
            <a:ext cx="260579" cy="260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42212"/>
            <a:ext cx="7300332" cy="350128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>
            <a:spLocks noGrp="1"/>
          </p:cNvSpPr>
          <p:nvPr>
            <p:ph type="title"/>
          </p:nvPr>
        </p:nvSpPr>
        <p:spPr>
          <a:xfrm>
            <a:off x="4740820" y="1456359"/>
            <a:ext cx="4403180" cy="127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r>
              <a:rPr lang="uk-UA" sz="3200" dirty="0" smtClean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ВЕБ-ПРОГРАМУВАННЯ</a:t>
            </a:r>
            <a:endParaRPr sz="3200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uk-UA" dirty="0" smtClean="0">
                <a:latin typeface="Verdana"/>
                <a:ea typeface="Verdana"/>
                <a:cs typeface="Verdana"/>
                <a:sym typeface="Verdana"/>
              </a:rPr>
              <a:t>Лабораторне </a:t>
            </a:r>
            <a:r>
              <a:rPr lang="uk-UA" dirty="0">
                <a:latin typeface="Verdana"/>
                <a:ea typeface="Verdana"/>
                <a:cs typeface="Verdana"/>
                <a:sym typeface="Verdana"/>
              </a:rPr>
              <a:t>заняття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282179" y="829185"/>
            <a:ext cx="12519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D63E3F"/>
                </a:solidFill>
                <a:latin typeface="Verdana"/>
                <a:ea typeface="Verdana"/>
                <a:cs typeface="Verdana"/>
                <a:sym typeface="Verdana"/>
              </a:rPr>
              <a:t>Тема 1.</a:t>
            </a:r>
            <a:endParaRPr sz="1800">
              <a:solidFill>
                <a:srgbClr val="D63E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251007" y="829185"/>
            <a:ext cx="162282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>
                <a:solidFill>
                  <a:srgbClr val="D63E3F"/>
                </a:solidFill>
                <a:latin typeface="Verdana"/>
                <a:ea typeface="Verdana"/>
                <a:cs typeface="Verdana"/>
                <a:sym typeface="Verdana"/>
              </a:rPr>
              <a:t>Заняття </a:t>
            </a:r>
            <a:r>
              <a:rPr lang="uk-UA" sz="1800" dirty="0" smtClean="0">
                <a:solidFill>
                  <a:srgbClr val="D63E3F"/>
                </a:solidFill>
                <a:latin typeface="Verdana"/>
                <a:ea typeface="Verdana"/>
                <a:cs typeface="Verdana"/>
                <a:sym typeface="Verdana"/>
              </a:rPr>
              <a:t>13.</a:t>
            </a:r>
            <a:endParaRPr sz="1800" dirty="0">
              <a:solidFill>
                <a:srgbClr val="D63E3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2646765" y="829185"/>
            <a:ext cx="67578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Побудова WEB-сторінок з використанням збірника проектів </a:t>
            </a:r>
            <a:r>
              <a:rPr lang="uk-UA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Gulp</a:t>
            </a:r>
            <a:r>
              <a:rPr lang="uk-UA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та препроцесора SCSS.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776150" y="1651007"/>
            <a:ext cx="7245983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63E3F"/>
              </a:buClr>
              <a:buSzPts val="1800"/>
              <a:buFont typeface="Calibri"/>
              <a:buAutoNum type="arabicPeriod"/>
            </a:pPr>
            <a:r>
              <a:rPr lang="uk-UA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Постановка завдань, щодо створення WEB-сторінок з використанням збірника проектів </a:t>
            </a:r>
            <a:r>
              <a:rPr lang="uk-UA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Gulp</a:t>
            </a:r>
            <a:r>
              <a:rPr lang="uk-UA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та препроцесора SCSS.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63E3F"/>
              </a:buClr>
              <a:buSzPts val="1800"/>
              <a:buFont typeface="Calibri"/>
              <a:buAutoNum type="arabicPeriod"/>
            </a:pPr>
            <a:r>
              <a:rPr lang="uk-UA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Виконання завдань , щодо створення WEB-сторінок з використанням збірника проектів </a:t>
            </a:r>
            <a:r>
              <a:rPr lang="uk-UA" sz="18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Gulp</a:t>
            </a:r>
            <a:r>
              <a:rPr lang="uk-UA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та препроцесора SCSS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uk-UA">
                <a:latin typeface="Verdana"/>
                <a:ea typeface="Verdana"/>
                <a:cs typeface="Verdana"/>
                <a:sym typeface="Verdana"/>
              </a:rPr>
              <a:t>Завдання 1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312234" y="782483"/>
            <a:ext cx="8170977" cy="381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68325" marR="0" lvl="0" indent="-338138" algn="just" rtl="0">
              <a:spcBef>
                <a:spcPts val="0"/>
              </a:spcBef>
              <a:spcAft>
                <a:spcPts val="0"/>
              </a:spcAft>
              <a:buClr>
                <a:srgbClr val="E16B6B"/>
              </a:buClr>
              <a:buSzPts val="1600"/>
              <a:buFont typeface="Verdana"/>
              <a:buAutoNum type="arabicPeriod"/>
            </a:pPr>
            <a:r>
              <a:rPr lang="uk-UA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 робочому проектів створити файл gulpfile.js.</a:t>
            </a:r>
            <a:endParaRPr/>
          </a:p>
          <a:p>
            <a:pPr marL="568325" marR="0" lvl="0" indent="-338138" algn="just" rtl="0">
              <a:spcBef>
                <a:spcPts val="1200"/>
              </a:spcBef>
              <a:spcAft>
                <a:spcPts val="0"/>
              </a:spcAft>
              <a:buClr>
                <a:srgbClr val="E16B6B"/>
              </a:buClr>
              <a:buSzPts val="1600"/>
              <a:buFont typeface="Verdana"/>
              <a:buAutoNum type="arabicPeriod"/>
            </a:pPr>
            <a:r>
              <a:rPr lang="uk-UA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Використовуючи пакетний менеджер npm завантажити в проект наступні модулі</a:t>
            </a:r>
            <a:r>
              <a:rPr lang="uk-UA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492125" algn="just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55600" marR="0" lvl="0" indent="542925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gulp-concat,</a:t>
            </a:r>
            <a:endParaRPr/>
          </a:p>
          <a:p>
            <a:pPr marL="355600" marR="0" lvl="0" indent="542925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gulp-cssnano,</a:t>
            </a:r>
            <a:endParaRPr/>
          </a:p>
          <a:p>
            <a:pPr marL="355600" marR="0" lvl="0" indent="542925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gulp-sass,</a:t>
            </a:r>
            <a:endParaRPr/>
          </a:p>
          <a:p>
            <a:pPr marL="355600" marR="0" lvl="0" indent="542925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gulp-imagemin, </a:t>
            </a:r>
            <a:endParaRPr/>
          </a:p>
          <a:p>
            <a:pPr marL="355600" marR="0" lvl="0" indent="542925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gulp-uglify,</a:t>
            </a:r>
            <a:endParaRPr/>
          </a:p>
          <a:p>
            <a:pPr marL="355600" marR="0" lvl="0" indent="542925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gulp-rename, </a:t>
            </a:r>
            <a:endParaRPr/>
          </a:p>
          <a:p>
            <a:pPr marL="355600" marR="0" lvl="0" indent="542925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uk-UA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endParaRPr sz="18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uk-UA">
                <a:latin typeface="Verdana"/>
                <a:ea typeface="Verdana"/>
                <a:cs typeface="Verdana"/>
                <a:sym typeface="Verdana"/>
              </a:rPr>
              <a:t>Завдання 1 (продовження)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312234" y="812920"/>
            <a:ext cx="8170977" cy="33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7387" marR="0" lvl="0" indent="-457200" algn="just" rtl="0">
              <a:spcBef>
                <a:spcPts val="0"/>
              </a:spcBef>
              <a:spcAft>
                <a:spcPts val="0"/>
              </a:spcAft>
              <a:buClr>
                <a:srgbClr val="E16B6B"/>
              </a:buClr>
              <a:buSzPts val="1600"/>
              <a:buFont typeface="Calibri"/>
              <a:buAutoNum type="arabicPeriod" startAt="3"/>
            </a:pPr>
            <a:r>
              <a:rPr lang="uk-UA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Створити таски (tasks) для роботи збірника проектів, який повинен виконувати наступні задачі:</a:t>
            </a:r>
            <a:endParaRPr/>
          </a:p>
          <a:p>
            <a:pPr marL="1076325" marR="0" lvl="0" indent="-355600" algn="just" rtl="0">
              <a:spcBef>
                <a:spcPts val="1200"/>
              </a:spcBef>
              <a:spcAft>
                <a:spcPts val="0"/>
              </a:spcAft>
              <a:buClr>
                <a:srgbClr val="E16B6B"/>
              </a:buClr>
              <a:buSzPts val="1600"/>
              <a:buFont typeface="Noto Sans Symbols"/>
              <a:buChar char="✔"/>
            </a:pPr>
            <a:r>
              <a:rPr lang="uk-UA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робота з препроцесором SCSS;	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076325" marR="0" lvl="0" indent="-355600" algn="just" rtl="0">
              <a:spcBef>
                <a:spcPts val="1200"/>
              </a:spcBef>
              <a:spcAft>
                <a:spcPts val="0"/>
              </a:spcAft>
              <a:buClr>
                <a:srgbClr val="E16B6B"/>
              </a:buClr>
              <a:buSzPts val="1600"/>
              <a:buFont typeface="Noto Sans Symbols"/>
              <a:buChar char="✔"/>
            </a:pPr>
            <a:r>
              <a:rPr lang="uk-UA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конкатенація файлів;</a:t>
            </a:r>
            <a:endParaRPr/>
          </a:p>
          <a:p>
            <a:pPr marL="1076325" marR="0" lvl="0" indent="-355600" algn="just" rtl="0">
              <a:spcBef>
                <a:spcPts val="1200"/>
              </a:spcBef>
              <a:spcAft>
                <a:spcPts val="0"/>
              </a:spcAft>
              <a:buClr>
                <a:srgbClr val="E16B6B"/>
              </a:buClr>
              <a:buSzPts val="1600"/>
              <a:buFont typeface="Noto Sans Symbols"/>
              <a:buChar char="✔"/>
            </a:pPr>
            <a:r>
              <a:rPr lang="uk-UA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перейменування та видалення  відповідних файлів,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076325" marR="0" lvl="0" indent="-355600" algn="just" rtl="0">
              <a:spcBef>
                <a:spcPts val="1200"/>
              </a:spcBef>
              <a:spcAft>
                <a:spcPts val="0"/>
              </a:spcAft>
              <a:buClr>
                <a:srgbClr val="E16B6B"/>
              </a:buClr>
              <a:buSzPts val="1600"/>
              <a:buFont typeface="Noto Sans Symbols"/>
              <a:buChar char="✔"/>
            </a:pPr>
            <a:r>
              <a:rPr lang="uk-UA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оптимізація CSS;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076325" marR="0" lvl="0" indent="-355600" algn="just" rtl="0">
              <a:spcBef>
                <a:spcPts val="1200"/>
              </a:spcBef>
              <a:spcAft>
                <a:spcPts val="0"/>
              </a:spcAft>
              <a:buClr>
                <a:srgbClr val="E16B6B"/>
              </a:buClr>
              <a:buSzPts val="1600"/>
              <a:buFont typeface="Noto Sans Symbols"/>
              <a:buChar char="✔"/>
            </a:pPr>
            <a:r>
              <a:rPr lang="uk-UA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оптимізація JS;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076325" marR="0" lvl="0" indent="-355600" algn="just" rtl="0">
              <a:spcBef>
                <a:spcPts val="1200"/>
              </a:spcBef>
              <a:spcAft>
                <a:spcPts val="0"/>
              </a:spcAft>
              <a:buClr>
                <a:srgbClr val="E16B6B"/>
              </a:buClr>
              <a:buSzPts val="1600"/>
              <a:buFont typeface="Noto Sans Symbols"/>
              <a:buChar char="✔"/>
            </a:pPr>
            <a:r>
              <a:rPr lang="uk-UA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автоматичний перегляд файлів;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076325" marR="0" lvl="0" indent="-355600" algn="just" rtl="0">
              <a:spcBef>
                <a:spcPts val="1200"/>
              </a:spcBef>
              <a:spcAft>
                <a:spcPts val="0"/>
              </a:spcAft>
              <a:buClr>
                <a:srgbClr val="E16B6B"/>
              </a:buClr>
              <a:buSzPts val="1600"/>
              <a:buFont typeface="Noto Sans Symbols"/>
              <a:buChar char="✔"/>
            </a:pPr>
            <a:r>
              <a:rPr lang="uk-UA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оптимізація зображень.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uk-UA">
                <a:latin typeface="Verdana"/>
                <a:ea typeface="Verdana"/>
                <a:cs typeface="Verdana"/>
                <a:sym typeface="Verdana"/>
              </a:rPr>
              <a:t>Завдання 2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312234" y="525753"/>
            <a:ext cx="8170977" cy="412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0186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Використовуючи збірник проектів </a:t>
            </a:r>
            <a:r>
              <a:rPr lang="uk-UA" sz="16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Gulp</a:t>
            </a:r>
            <a:r>
              <a:rPr lang="uk-UA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та препроцесор SCSS розробити WEB-сторінку наведену на шаблоні:</a:t>
            </a:r>
            <a:endParaRPr dirty="0"/>
          </a:p>
          <a:p>
            <a:pPr marL="1073150" marR="0" lvl="0" indent="-355600" algn="just" rtl="0">
              <a:spcBef>
                <a:spcPts val="1200"/>
              </a:spcBef>
              <a:spcAft>
                <a:spcPts val="0"/>
              </a:spcAft>
              <a:buClr>
                <a:srgbClr val="E16B6B"/>
              </a:buClr>
              <a:buSzPts val="1600"/>
              <a:buFont typeface="Noto Sans Symbols"/>
              <a:buChar char="✔"/>
            </a:pPr>
            <a:r>
              <a:rPr lang="uk-UA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кольорова гама та позиціонування елементів сторінки повинно відповідати визначеному зразку.</a:t>
            </a:r>
            <a:endParaRPr dirty="0"/>
          </a:p>
          <a:p>
            <a:pPr marL="1073150" marR="0" lvl="0" indent="-355600" algn="just" rtl="0">
              <a:spcBef>
                <a:spcPts val="1200"/>
              </a:spcBef>
              <a:spcAft>
                <a:spcPts val="0"/>
              </a:spcAft>
              <a:buClr>
                <a:srgbClr val="E16B6B"/>
              </a:buClr>
              <a:buSzPts val="1600"/>
              <a:buFont typeface="Noto Sans Symbols"/>
              <a:buChar char="✔"/>
            </a:pPr>
            <a:r>
              <a:rPr lang="uk-UA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горизонтальне меню </a:t>
            </a:r>
            <a:r>
              <a:rPr lang="uk-UA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повинно </a:t>
            </a:r>
            <a:r>
              <a:rPr lang="uk-UA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бути реалізовано з допомогою ненумерованих списків. </a:t>
            </a:r>
            <a:endParaRPr dirty="0"/>
          </a:p>
          <a:p>
            <a:pPr marL="1073150" marR="0" lvl="0" indent="-355600" algn="just" rtl="0">
              <a:spcBef>
                <a:spcPts val="1200"/>
              </a:spcBef>
              <a:spcAft>
                <a:spcPts val="0"/>
              </a:spcAft>
              <a:buClr>
                <a:srgbClr val="E16B6B"/>
              </a:buClr>
              <a:buSzPts val="1600"/>
              <a:buFont typeface="Noto Sans Symbols"/>
              <a:buChar char="✔"/>
            </a:pPr>
            <a:r>
              <a:rPr lang="uk-UA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Посиланнями повинні бути:</a:t>
            </a:r>
            <a:endParaRPr dirty="0"/>
          </a:p>
          <a:p>
            <a:pPr marL="1435100" marR="0" lvl="0" indent="-363538" algn="just" rtl="0">
              <a:spcBef>
                <a:spcPts val="1200"/>
              </a:spcBef>
              <a:spcAft>
                <a:spcPts val="0"/>
              </a:spcAft>
              <a:buClr>
                <a:srgbClr val="E16B6B"/>
              </a:buClr>
              <a:buSzPts val="1600"/>
              <a:buFont typeface="Noto Sans Symbols"/>
              <a:buChar char="▪"/>
            </a:pPr>
            <a:r>
              <a:rPr lang="uk-UA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назви </a:t>
            </a:r>
            <a:r>
              <a:rPr lang="uk-UA" sz="160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мультфільму</a:t>
            </a:r>
            <a:r>
              <a:rPr lang="uk-UA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435100" marR="0" lvl="0" indent="-363538" algn="just" rtl="0">
              <a:spcBef>
                <a:spcPts val="1200"/>
              </a:spcBef>
              <a:spcAft>
                <a:spcPts val="0"/>
              </a:spcAft>
              <a:buClr>
                <a:srgbClr val="E16B6B"/>
              </a:buClr>
              <a:buSzPts val="1600"/>
              <a:buFont typeface="Noto Sans Symbols"/>
              <a:buChar char="▪"/>
            </a:pPr>
            <a:r>
              <a:rPr lang="uk-UA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текст в блоках під горизонтальним меню;</a:t>
            </a:r>
            <a:endParaRPr dirty="0"/>
          </a:p>
          <a:p>
            <a:pPr marL="1435100" marR="0" lvl="0" indent="-363538" algn="just" rtl="0">
              <a:spcBef>
                <a:spcPts val="1200"/>
              </a:spcBef>
              <a:spcAft>
                <a:spcPts val="0"/>
              </a:spcAft>
              <a:buClr>
                <a:srgbClr val="E16B6B"/>
              </a:buClr>
              <a:buSzPts val="1600"/>
              <a:buFont typeface="Noto Sans Symbols"/>
              <a:buChar char="▪"/>
            </a:pPr>
            <a:r>
              <a:rPr lang="uk-UA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об’єкти горизонтального меню;</a:t>
            </a:r>
            <a:endParaRPr dirty="0"/>
          </a:p>
          <a:p>
            <a:pPr marL="230186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sz="1600" dirty="0" smtClean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Технологію </a:t>
            </a:r>
            <a:r>
              <a:rPr lang="uk-UA" sz="16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CSS для позиціонування елементів  використовувати за бажанням.</a:t>
            </a:r>
            <a:endParaRPr sz="16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uk-UA">
                <a:latin typeface="Verdana"/>
                <a:ea typeface="Verdana"/>
                <a:cs typeface="Verdana"/>
                <a:sym typeface="Verdana"/>
              </a:rPr>
              <a:t>Завдання 2 (продовження)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8869" t="12223" r="8593" b="4674"/>
          <a:stretch/>
        </p:blipFill>
        <p:spPr>
          <a:xfrm>
            <a:off x="665622" y="566056"/>
            <a:ext cx="7630886" cy="43216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9D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5121199" y="1713862"/>
            <a:ext cx="3586163" cy="1654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Verdana"/>
              <a:buNone/>
            </a:pPr>
            <a:r>
              <a:rPr lang="uk-UA" sz="4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Дякую за увагу!</a:t>
            </a:r>
            <a:endParaRPr/>
          </a:p>
        </p:txBody>
      </p:sp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42212"/>
            <a:ext cx="7300332" cy="350128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7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leksVla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</Words>
  <Application>Microsoft Office PowerPoint</Application>
  <PresentationFormat>Экран (16:9)</PresentationFormat>
  <Paragraphs>46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Noto Sans Symbols</vt:lpstr>
      <vt:lpstr>Verdana</vt:lpstr>
      <vt:lpstr>OleksVlas</vt:lpstr>
      <vt:lpstr>ВЕБ-ПРОГРАМУВАННЯ</vt:lpstr>
      <vt:lpstr>Лабораторне заняття</vt:lpstr>
      <vt:lpstr>Завдання 1</vt:lpstr>
      <vt:lpstr>Завдання 1 (продовження)</vt:lpstr>
      <vt:lpstr>Завдання 2</vt:lpstr>
      <vt:lpstr>Завдання 2 (продовження)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ВЕБ-ПРОГРАМУВАННЯ</dc:title>
  <dc:creator>VlasOlex</dc:creator>
  <cp:lastModifiedBy>л</cp:lastModifiedBy>
  <cp:revision>3</cp:revision>
  <dcterms:created xsi:type="dcterms:W3CDTF">2017-09-15T12:44:56Z</dcterms:created>
  <dcterms:modified xsi:type="dcterms:W3CDTF">2023-05-04T05:37:17Z</dcterms:modified>
</cp:coreProperties>
</file>