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545" r:id="rId3"/>
    <p:sldId id="727" r:id="rId4"/>
    <p:sldId id="691" r:id="rId5"/>
    <p:sldId id="574" r:id="rId6"/>
    <p:sldId id="575" r:id="rId7"/>
    <p:sldId id="715" r:id="rId8"/>
    <p:sldId id="782" r:id="rId9"/>
    <p:sldId id="573" r:id="rId10"/>
    <p:sldId id="577" r:id="rId11"/>
    <p:sldId id="579" r:id="rId12"/>
    <p:sldId id="728" r:id="rId13"/>
    <p:sldId id="716" r:id="rId14"/>
    <p:sldId id="585" r:id="rId15"/>
    <p:sldId id="717" r:id="rId16"/>
    <p:sldId id="597" r:id="rId17"/>
    <p:sldId id="598" r:id="rId18"/>
    <p:sldId id="587" r:id="rId19"/>
    <p:sldId id="592" r:id="rId20"/>
    <p:sldId id="729" r:id="rId21"/>
    <p:sldId id="730" r:id="rId22"/>
    <p:sldId id="593" r:id="rId23"/>
    <p:sldId id="594" r:id="rId24"/>
    <p:sldId id="627" r:id="rId25"/>
    <p:sldId id="700" r:id="rId26"/>
    <p:sldId id="731" r:id="rId27"/>
    <p:sldId id="772" r:id="rId28"/>
    <p:sldId id="733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4" autoAdjust="0"/>
    <p:restoredTop sz="87941" autoAdjust="0"/>
  </p:normalViewPr>
  <p:slideViewPr>
    <p:cSldViewPr>
      <p:cViewPr varScale="1">
        <p:scale>
          <a:sx n="73" d="100"/>
          <a:sy n="73" d="100"/>
        </p:scale>
        <p:origin x="12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7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E87CC95-1805-4589-B3C5-62CD2CD2AA0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29F1-AC24-401B-AE48-BFF8CB282FE9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6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5C7D-DA96-4C6D-AFC9-813A7AFBF29D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915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5C7D-DA96-4C6D-AFC9-813A7AFBF29D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041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5C7D-DA96-4C6D-AFC9-813A7AFBF29D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9581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5C7D-DA96-4C6D-AFC9-813A7AFBF29D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3832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5C7D-DA96-4C6D-AFC9-813A7AFBF29D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308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5C7D-DA96-4C6D-AFC9-813A7AFBF29D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360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90D5-AE05-49EC-8540-F01B5CFEA829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21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0C5-B36B-4C90-B1DC-58C94FB16EE6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8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CA-F241-498E-B60E-9685C1CC9996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D54-FE33-48FC-B768-53420673B322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6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534-49E3-4366-90D6-60AD87C516B6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2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8506-2230-47EC-89E9-2E7277A6738D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FBFB-CB8B-428F-AF87-D12AD43DA750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93FB-C974-44DE-889F-A223199B1388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5911-3199-4EAC-B62F-D81987DC5F4D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E8A-4E9A-4525-ABEE-2126F0570F37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3D5C7D-DA96-4C6D-AFC9-813A7AFBF29D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15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57192"/>
            <a:ext cx="7848600" cy="79208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CL217 – Object Oriented Programming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7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5.1.3 Class – what is it?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“vehicles” class is very broad. Too broad. </a:t>
            </a:r>
          </a:p>
          <a:p>
            <a:pPr lvl="1"/>
            <a:r>
              <a:rPr lang="en-US" sz="2400" dirty="0"/>
              <a:t>We need to define some more </a:t>
            </a:r>
            <a:r>
              <a:rPr lang="en-US" sz="2400" b="1" dirty="0"/>
              <a:t>specialized</a:t>
            </a:r>
            <a:r>
              <a:rPr lang="en-US" sz="2400" dirty="0"/>
              <a:t> classes. </a:t>
            </a:r>
          </a:p>
          <a:p>
            <a:pPr lvl="1"/>
            <a:r>
              <a:rPr lang="en-US" sz="2400" dirty="0"/>
              <a:t>The specialized classes are (will be) called </a:t>
            </a:r>
            <a:r>
              <a:rPr lang="en-US" sz="2400" b="1" dirty="0"/>
              <a:t>“sub-classes</a:t>
            </a:r>
            <a:r>
              <a:rPr lang="en-US" sz="2400" dirty="0"/>
              <a:t>”. </a:t>
            </a:r>
          </a:p>
          <a:p>
            <a:pPr lvl="1"/>
            <a:r>
              <a:rPr lang="en-US" sz="2400" dirty="0"/>
              <a:t>The “vehicles” class will be a “</a:t>
            </a:r>
            <a:r>
              <a:rPr lang="en-US" sz="2400" b="1" dirty="0"/>
              <a:t>super-class</a:t>
            </a:r>
            <a:r>
              <a:rPr lang="en-US" sz="2400" dirty="0"/>
              <a:t>” for them all. </a:t>
            </a:r>
          </a:p>
          <a:p>
            <a:pPr lvl="1"/>
            <a:r>
              <a:rPr lang="en-US" sz="2400" dirty="0"/>
              <a:t>The most general and the widest class is always at the top (a super) while its descendants are below (subs).</a:t>
            </a:r>
          </a:p>
          <a:p>
            <a:endParaRPr lang="ar-JO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1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5.1.3 Class – what is it?</a:t>
            </a:r>
            <a:endParaRPr lang="ar-J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 vehicles  land vehicles  wheeled vehicles  tracked vehicles  hovercrafts  water vehicles  air vehicles  space vehi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829949"/>
            <a:ext cx="7848872" cy="488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Callout 9"/>
          <p:cNvSpPr/>
          <p:nvPr/>
        </p:nvSpPr>
        <p:spPr>
          <a:xfrm>
            <a:off x="571472" y="2786058"/>
            <a:ext cx="1500198" cy="135732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Super class</a:t>
            </a:r>
            <a:endParaRPr lang="ar-JO" sz="2200" b="1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3643306" y="1428736"/>
            <a:ext cx="1857388" cy="114300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Sub classes</a:t>
            </a:r>
            <a:endParaRPr lang="ar-JO" sz="2200" b="1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500826" y="571480"/>
            <a:ext cx="1857388" cy="114300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Sub classes</a:t>
            </a:r>
            <a:endParaRPr lang="ar-JO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6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5.1.5 Object – what is it?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Object </a:t>
            </a:r>
            <a:r>
              <a:rPr lang="en-CA" dirty="0" smtClean="0"/>
              <a:t>is an </a:t>
            </a:r>
            <a:r>
              <a:rPr lang="en-CA" dirty="0"/>
              <a:t>instance of class, which holds the data variables declared in class and the member </a:t>
            </a:r>
            <a:r>
              <a:rPr lang="en-CA" dirty="0" smtClean="0"/>
              <a:t>operations (functions) </a:t>
            </a:r>
            <a:r>
              <a:rPr lang="en-CA" dirty="0"/>
              <a:t>work on these class objects.</a:t>
            </a:r>
          </a:p>
          <a:p>
            <a:r>
              <a:rPr lang="en-US" dirty="0"/>
              <a:t>You can create as many objects as you want from the same 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3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5.1.5 Object – what is it?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example: </a:t>
            </a:r>
          </a:p>
          <a:p>
            <a:pPr lvl="1"/>
            <a:r>
              <a:rPr lang="en-US" dirty="0"/>
              <a:t>any personal car is an object that belongs to the “wheeled vehicles” class. </a:t>
            </a:r>
          </a:p>
          <a:p>
            <a:pPr lvl="1"/>
            <a:r>
              <a:rPr lang="en-US" dirty="0"/>
              <a:t>It also means that the same car belongs to all the superclasses of its home class; therefore, it’s a member of the “vehicles” class, too. </a:t>
            </a:r>
          </a:p>
          <a:p>
            <a:r>
              <a:rPr lang="en-US" dirty="0"/>
              <a:t>Each subclass is more specialized (or more specific) than its superclass. </a:t>
            </a:r>
          </a:p>
          <a:p>
            <a:r>
              <a:rPr lang="en-US" dirty="0"/>
              <a:t>Each superclass is more general (more abstract) than all its subclasses. </a:t>
            </a:r>
          </a:p>
          <a:p>
            <a:endParaRPr lang="ar-J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2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5.1.7 What does any object have?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object programming convention assumes that every existing object may be equipped with three groups of attributes: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name</a:t>
            </a:r>
            <a:r>
              <a:rPr lang="en-US" sz="2400" dirty="0"/>
              <a:t> that uniquely identifies </a:t>
            </a:r>
            <a:r>
              <a:rPr lang="en-US" sz="2400" dirty="0" smtClean="0"/>
              <a:t>it</a:t>
            </a:r>
            <a:endParaRPr lang="en-US" sz="2400" dirty="0"/>
          </a:p>
          <a:p>
            <a:pPr lvl="1"/>
            <a:r>
              <a:rPr lang="en-US" sz="2400" dirty="0"/>
              <a:t>A set of </a:t>
            </a:r>
            <a:r>
              <a:rPr lang="en-US" sz="2400" b="1" dirty="0"/>
              <a:t>individual </a:t>
            </a:r>
            <a:r>
              <a:rPr lang="en-US" sz="2400" b="1" dirty="0" smtClean="0"/>
              <a:t>properties ( attributes)</a:t>
            </a:r>
            <a:endParaRPr lang="en-US" sz="2400" dirty="0"/>
          </a:p>
          <a:p>
            <a:pPr lvl="1"/>
            <a:r>
              <a:rPr lang="en-US" sz="2400" dirty="0"/>
              <a:t>A set of </a:t>
            </a:r>
            <a:r>
              <a:rPr lang="en-US" sz="2400" b="1" dirty="0"/>
              <a:t>abilities</a:t>
            </a:r>
            <a:r>
              <a:rPr lang="en-US" sz="2400" dirty="0"/>
              <a:t> to perform specific </a:t>
            </a:r>
            <a:r>
              <a:rPr lang="en-US" sz="2400" b="1" dirty="0"/>
              <a:t>activities</a:t>
            </a:r>
            <a:r>
              <a:rPr lang="en-US" sz="2400" dirty="0"/>
              <a:t> that can change the object itself </a:t>
            </a:r>
            <a:r>
              <a:rPr lang="en-US" sz="2400" dirty="0" smtClean="0"/>
              <a:t>(</a:t>
            </a:r>
            <a:r>
              <a:rPr lang="en-US" sz="2400" b="1" dirty="0" smtClean="0"/>
              <a:t>operations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800" dirty="0"/>
              <a:t> </a:t>
            </a:r>
          </a:p>
          <a:p>
            <a:endParaRPr lang="ar-JO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7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5.1.7 What does any object have?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There’s a hint </a:t>
            </a:r>
            <a:r>
              <a:rPr lang="en-US" sz="2800" dirty="0" smtClean="0"/>
              <a:t>that </a:t>
            </a:r>
            <a:r>
              <a:rPr lang="en-US" sz="2800" dirty="0"/>
              <a:t>can help you identify any of these three spheres. Whenever you describe an object and you use: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noun</a:t>
            </a:r>
            <a:r>
              <a:rPr lang="en-US" sz="2400" dirty="0"/>
              <a:t>, you probably define the </a:t>
            </a:r>
            <a:r>
              <a:rPr lang="en-US" sz="2400" b="1" dirty="0">
                <a:solidFill>
                  <a:srgbClr val="FF0000"/>
                </a:solidFill>
              </a:rPr>
              <a:t>object’s name</a:t>
            </a:r>
          </a:p>
          <a:p>
            <a:pPr lvl="1"/>
            <a:r>
              <a:rPr lang="en-US" sz="2400" b="1" dirty="0"/>
              <a:t>adjective</a:t>
            </a:r>
            <a:r>
              <a:rPr lang="en-US" sz="2400" dirty="0"/>
              <a:t>, you probably define the object’s </a:t>
            </a:r>
            <a:r>
              <a:rPr lang="en-US" sz="2400" b="1" dirty="0">
                <a:solidFill>
                  <a:srgbClr val="FF0000"/>
                </a:solidFill>
              </a:rPr>
              <a:t>property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verb</a:t>
            </a:r>
            <a:r>
              <a:rPr lang="en-US" sz="2400" dirty="0"/>
              <a:t>, you probably define the object’s </a:t>
            </a:r>
            <a:r>
              <a:rPr lang="en-US" sz="2400" b="1" dirty="0">
                <a:solidFill>
                  <a:srgbClr val="FF0000"/>
                </a:solidFill>
              </a:rPr>
              <a:t>activity</a:t>
            </a:r>
          </a:p>
          <a:p>
            <a:endParaRPr lang="ar-JO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1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5.1.7 What does any object have?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1: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“Max is a large cat who sleeps all day”</a:t>
            </a:r>
          </a:p>
          <a:p>
            <a:pPr marL="822960" lvl="3" indent="0">
              <a:buNone/>
            </a:pPr>
            <a:r>
              <a:rPr lang="en-US" sz="2400" dirty="0"/>
              <a:t>Object name = Max</a:t>
            </a:r>
          </a:p>
          <a:p>
            <a:pPr marL="822960" lvl="3" indent="0">
              <a:buNone/>
            </a:pPr>
            <a:r>
              <a:rPr lang="en-US" sz="2400" dirty="0"/>
              <a:t>Home class = Cat</a:t>
            </a:r>
          </a:p>
          <a:p>
            <a:pPr marL="822960" lvl="3" indent="0">
              <a:buNone/>
            </a:pPr>
            <a:r>
              <a:rPr lang="en-US" sz="2400" dirty="0"/>
              <a:t>Property = Size (large)</a:t>
            </a:r>
          </a:p>
          <a:p>
            <a:pPr marL="822960" lvl="3" indent="0">
              <a:buNone/>
            </a:pPr>
            <a:r>
              <a:rPr lang="en-US" sz="2400" dirty="0"/>
              <a:t>Activity = Sleep (all day)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 2: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“A pink Cadillac went quickly”</a:t>
            </a:r>
          </a:p>
          <a:p>
            <a:pPr marL="822960" lvl="3" indent="0">
              <a:buNone/>
            </a:pPr>
            <a:r>
              <a:rPr lang="en-US" sz="2400" dirty="0"/>
              <a:t>Object name = Cadillac</a:t>
            </a:r>
          </a:p>
          <a:p>
            <a:pPr marL="822960" lvl="3" indent="0">
              <a:buNone/>
            </a:pPr>
            <a:r>
              <a:rPr lang="en-US" sz="2400" dirty="0"/>
              <a:t>Home class = Wheeled vehicles</a:t>
            </a:r>
          </a:p>
          <a:p>
            <a:pPr marL="822960" lvl="3" indent="0">
              <a:buNone/>
            </a:pPr>
            <a:r>
              <a:rPr lang="en-US" sz="2400" dirty="0"/>
              <a:t>Property = </a:t>
            </a:r>
            <a:r>
              <a:rPr lang="en-US" sz="2400" dirty="0" err="1"/>
              <a:t>Colour</a:t>
            </a:r>
            <a:r>
              <a:rPr lang="en-US" sz="2400" dirty="0"/>
              <a:t> (pink)</a:t>
            </a:r>
          </a:p>
          <a:p>
            <a:pPr marL="822960" lvl="3" indent="0">
              <a:buNone/>
            </a:pPr>
            <a:r>
              <a:rPr lang="en-US" sz="2400" dirty="0"/>
              <a:t>Activity = Drive (quickly)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ar-J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6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5.1.8 Why all this?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class you define has nothing to do with object creation</a:t>
            </a:r>
          </a:p>
          <a:p>
            <a:pPr lvl="1"/>
            <a:r>
              <a:rPr lang="en-US" dirty="0"/>
              <a:t>The class itself isn’t able to create an object – you have to create it yourself. </a:t>
            </a:r>
          </a:p>
          <a:p>
            <a:r>
              <a:rPr lang="en-US" dirty="0"/>
              <a:t>It’s now time to show you how to define the simplest class and how to create an object. </a:t>
            </a:r>
          </a:p>
          <a:p>
            <a:pPr marL="0" indent="0" algn="ctr">
              <a:buNone/>
            </a:pPr>
            <a:r>
              <a:rPr lang="en-US" sz="3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8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OurClass</a:t>
            </a:r>
            <a:r>
              <a:rPr lang="en-US" sz="3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 };</a:t>
            </a:r>
            <a:endParaRPr lang="en-US" sz="3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definition begins with the keyword </a:t>
            </a:r>
            <a:r>
              <a:rPr lang="en-US" b="1" u="sng" dirty="0"/>
              <a:t>class</a:t>
            </a:r>
            <a:r>
              <a:rPr lang="en-US" dirty="0"/>
              <a:t>. </a:t>
            </a:r>
          </a:p>
          <a:p>
            <a:r>
              <a:rPr lang="en-US" dirty="0"/>
              <a:t>The keyword is followed by an </a:t>
            </a:r>
            <a:r>
              <a:rPr lang="en-US" b="1" u="sng" dirty="0"/>
              <a:t>identifier</a:t>
            </a:r>
            <a:r>
              <a:rPr lang="en-US" dirty="0"/>
              <a:t> that names the class </a:t>
            </a:r>
          </a:p>
          <a:p>
            <a:r>
              <a:rPr lang="en-US" dirty="0" smtClean="0"/>
              <a:t>Next</a:t>
            </a:r>
            <a:r>
              <a:rPr lang="en-US" dirty="0"/>
              <a:t>, you add a pair of </a:t>
            </a:r>
            <a:r>
              <a:rPr lang="en-US" b="1" u="sng" dirty="0"/>
              <a:t>curly brackets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content inside these define all the class properties and activities.</a:t>
            </a:r>
          </a:p>
          <a:p>
            <a:pPr lvl="1"/>
            <a:r>
              <a:rPr lang="en-US" b="1" u="sng" dirty="0"/>
              <a:t>Our curly brackets are empty, so the class is empty too.</a:t>
            </a:r>
          </a:p>
          <a:p>
            <a:endParaRPr lang="ar-J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6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5.1.9 The very first object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newly defined class becomes an equivalent of a </a:t>
            </a:r>
            <a:r>
              <a:rPr lang="en-US" b="1" i="1" u="sng" dirty="0" smtClean="0"/>
              <a:t>data type</a:t>
            </a:r>
            <a:r>
              <a:rPr lang="en-US" dirty="0"/>
              <a:t>, and we can use it as a type name. </a:t>
            </a:r>
          </a:p>
          <a:p>
            <a:r>
              <a:rPr lang="en-US" dirty="0"/>
              <a:t>Imagine that we want to create one object of the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OurClass</a:t>
            </a:r>
            <a:r>
              <a:rPr lang="en-US" i="1" dirty="0"/>
              <a:t> </a:t>
            </a:r>
            <a:r>
              <a:rPr lang="en-US" dirty="0"/>
              <a:t>class.</a:t>
            </a:r>
          </a:p>
          <a:p>
            <a:r>
              <a:rPr lang="en-US" dirty="0"/>
              <a:t>We declare a variable that can store objects of that class and create an object at the same time.</a:t>
            </a:r>
          </a:p>
          <a:p>
            <a:pPr marL="0" indent="0" algn="ctr">
              <a:buNone/>
            </a:pPr>
            <a:r>
              <a:rPr lang="en-US" sz="32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OurClass</a:t>
            </a:r>
            <a:r>
              <a:rPr lang="en-US" sz="3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ourObject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ar-J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2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kern="1200" cap="all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5.3 </a:t>
            </a:r>
            <a:r>
              <a:rPr lang="en-US" dirty="0"/>
              <a:t>Anatomy of the class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3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 Basic concepts of object programming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5.3.1 </a:t>
            </a:r>
            <a:r>
              <a:rPr lang="en-US" dirty="0"/>
              <a:t>Class components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class is an </a:t>
            </a:r>
            <a:r>
              <a:rPr lang="en-US" b="1" dirty="0"/>
              <a:t>aggregate</a:t>
            </a:r>
            <a:r>
              <a:rPr lang="en-US" dirty="0"/>
              <a:t> consisting of </a:t>
            </a:r>
            <a:r>
              <a:rPr lang="en-US" b="1" dirty="0"/>
              <a:t>variables</a:t>
            </a:r>
            <a:r>
              <a:rPr lang="en-US" dirty="0"/>
              <a:t> (also called fields or properties) and </a:t>
            </a:r>
            <a:r>
              <a:rPr lang="en-US" b="1" dirty="0"/>
              <a:t>functions</a:t>
            </a:r>
            <a:r>
              <a:rPr lang="en-US" dirty="0"/>
              <a:t> (sometimes called </a:t>
            </a:r>
            <a:r>
              <a:rPr lang="en-US" dirty="0" smtClean="0"/>
              <a:t>operations/methods). </a:t>
            </a:r>
            <a:endParaRPr lang="en-US" dirty="0"/>
          </a:p>
          <a:p>
            <a:r>
              <a:rPr lang="en-US" dirty="0"/>
              <a:t>Both variables and functions </a:t>
            </a:r>
            <a:r>
              <a:rPr lang="en-US" dirty="0" smtClean="0"/>
              <a:t>are class</a:t>
            </a:r>
            <a:r>
              <a:rPr lang="en-US" dirty="0"/>
              <a:t> </a:t>
            </a:r>
            <a:r>
              <a:rPr lang="en-US" b="1" dirty="0" smtClean="0"/>
              <a:t>components /members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786190"/>
            <a:ext cx="365601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786190"/>
            <a:ext cx="3571900" cy="285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85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5.3.2 </a:t>
            </a:r>
            <a:r>
              <a:rPr lang="en-US" dirty="0" smtClean="0"/>
              <a:t>Access specifier</a:t>
            </a:r>
            <a:endParaRPr lang="ar-JO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41475"/>
            <a:ext cx="7772400" cy="5002235"/>
          </a:xfrm>
        </p:spPr>
        <p:txBody>
          <a:bodyPr/>
          <a:lstStyle/>
          <a:p>
            <a:pPr eaLnBrk="1" hangingPunct="1"/>
            <a:r>
              <a:rPr lang="en-US" dirty="0" smtClean="0"/>
              <a:t>Three categories of class members</a:t>
            </a:r>
          </a:p>
          <a:p>
            <a:pPr lvl="1" eaLnBrk="1" hangingPunct="1"/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</a:rPr>
              <a:t>private</a:t>
            </a:r>
            <a:r>
              <a:rPr lang="en-US" sz="2400" dirty="0" smtClean="0"/>
              <a:t> (</a:t>
            </a:r>
            <a:r>
              <a:rPr lang="en-US" sz="2400" b="1" dirty="0" smtClean="0">
                <a:solidFill>
                  <a:srgbClr val="FF0000"/>
                </a:solidFill>
              </a:rPr>
              <a:t>default</a:t>
            </a:r>
            <a:r>
              <a:rPr lang="en-US" sz="2400" dirty="0" smtClean="0"/>
              <a:t>)</a:t>
            </a:r>
            <a:endParaRPr lang="en-US" sz="2400" dirty="0" smtClean="0">
              <a:solidFill>
                <a:srgbClr val="3333FF"/>
              </a:solidFill>
              <a:latin typeface="Courier New" pitchFamily="49" charset="0"/>
            </a:endParaRPr>
          </a:p>
          <a:p>
            <a:pPr lvl="2" eaLnBrk="1" hangingPunct="1"/>
            <a:r>
              <a:rPr lang="en-US" sz="2400" dirty="0" smtClean="0"/>
              <a:t>Member cannot be accessed outside the class</a:t>
            </a:r>
          </a:p>
          <a:p>
            <a:pPr lvl="1" eaLnBrk="1" hangingPunct="1"/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 sz="2400" dirty="0" smtClean="0"/>
              <a:t>Member is accessible outside the class</a:t>
            </a:r>
            <a:endParaRPr lang="en-US" sz="2400" dirty="0" smtClean="0">
              <a:solidFill>
                <a:srgbClr val="3333FF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</a:rPr>
              <a:t>Protected</a:t>
            </a:r>
          </a:p>
          <a:p>
            <a:pPr lvl="2"/>
            <a:r>
              <a:rPr lang="en-US" sz="2400" dirty="0" smtClean="0"/>
              <a:t>Used with inheritance (next chapter)</a:t>
            </a:r>
            <a:r>
              <a:rPr lang="en-US" sz="2200" dirty="0" smtClean="0">
                <a:solidFill>
                  <a:srgbClr val="3333FF"/>
                </a:solidFill>
                <a:latin typeface="Courier New" pitchFamily="49" charset="0"/>
              </a:rPr>
              <a:t>   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61CB30-6D2C-4EAD-B716-49D7CF70B3C8}" type="slidenum">
              <a:rPr lang="ar-SA"/>
              <a:pPr/>
              <a:t>21</a:t>
            </a:fld>
            <a:endParaRPr lang="en-US" dirty="0"/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1071538" y="5098333"/>
            <a:ext cx="6143668" cy="830997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ea typeface="Osaka" charset="-128"/>
                <a:cs typeface="Arial" pitchFamily="34" charset="0"/>
              </a:rPr>
              <a:t>Any member (variable or function) can be </a:t>
            </a:r>
            <a:r>
              <a:rPr lang="en-US" sz="2400" dirty="0" smtClean="0">
                <a:ea typeface="Osaka" charset="-128"/>
                <a:cs typeface="Arial" pitchFamily="34" charset="0"/>
              </a:rPr>
              <a:t>public, private </a:t>
            </a:r>
            <a:r>
              <a:rPr lang="en-US" sz="2400" dirty="0">
                <a:ea typeface="Osaka" charset="-128"/>
                <a:cs typeface="Arial" pitchFamily="34" charset="0"/>
              </a:rPr>
              <a:t>or protected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5.3.2 </a:t>
            </a:r>
            <a:r>
              <a:rPr lang="en-US" dirty="0" smtClean="0"/>
              <a:t>Access specifiers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class has three components: </a:t>
            </a:r>
          </a:p>
          <a:p>
            <a:pPr lvl="1"/>
            <a:r>
              <a:rPr lang="en-US" dirty="0"/>
              <a:t>one variable of type 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 called 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two functions called 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setVal</a:t>
            </a:r>
            <a:r>
              <a:rPr lang="en-US" dirty="0"/>
              <a:t> and 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getVal</a:t>
            </a:r>
            <a:r>
              <a:rPr lang="en-US" dirty="0"/>
              <a:t> respectively. </a:t>
            </a:r>
          </a:p>
          <a:p>
            <a:pPr lvl="1"/>
            <a:r>
              <a:rPr lang="en-US" dirty="0"/>
              <a:t>class is named </a:t>
            </a:r>
            <a:r>
              <a:rPr lang="en-US" i="1" dirty="0"/>
              <a:t>Class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setVal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getVal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8080"/>
              </a:solidFill>
              <a:latin typeface="Calibri" panose="020F0502020204030204" pitchFamily="34" charset="0"/>
            </a:endParaRPr>
          </a:p>
          <a:p>
            <a:pPr marL="0" indent="0"/>
            <a:r>
              <a:rPr lang="en-US" dirty="0" smtClean="0"/>
              <a:t>Since all the components are declared without the use of an </a:t>
            </a:r>
            <a:r>
              <a:rPr lang="en-US" b="1" dirty="0" smtClean="0"/>
              <a:t>access specifier, </a:t>
            </a:r>
            <a:r>
              <a:rPr lang="en-US" dirty="0" smtClean="0"/>
              <a:t>all three components are 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endParaRPr lang="ar-JO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81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5.3.2 </a:t>
            </a:r>
            <a:r>
              <a:rPr lang="en-US" dirty="0"/>
              <a:t> Access specifiers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setVal</a:t>
            </a:r>
            <a:r>
              <a:rPr lang="en-US" dirty="0"/>
              <a:t> and 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getVal</a:t>
            </a:r>
            <a:r>
              <a:rPr lang="en-US" dirty="0"/>
              <a:t> components are 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 – they’re accessible </a:t>
            </a:r>
            <a:r>
              <a:rPr lang="en-US" b="1" i="1" u="sng" dirty="0"/>
              <a:t>to all users of the class</a:t>
            </a:r>
            <a:r>
              <a:rPr lang="en-US" dirty="0"/>
              <a:t>. </a:t>
            </a:r>
          </a:p>
          <a:p>
            <a:r>
              <a:rPr lang="en-US" dirty="0"/>
              <a:t>The </a:t>
            </a:r>
            <a:r>
              <a:rPr lang="en-US" i="1" dirty="0"/>
              <a:t>value</a:t>
            </a:r>
            <a:r>
              <a:rPr lang="en-US" dirty="0"/>
              <a:t> component is 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 – it’s accessible only </a:t>
            </a:r>
            <a:r>
              <a:rPr lang="en-US" b="1" i="1" u="sng" dirty="0"/>
              <a:t>within the class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</a:rPr>
              <a:t>setVal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value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</a:rPr>
              <a:t>getVal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private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value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;</a:t>
            </a:r>
            <a:endParaRPr lang="en-US" dirty="0"/>
          </a:p>
          <a:p>
            <a:endParaRPr lang="ar-J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5.3.3 </a:t>
            </a:r>
            <a:r>
              <a:rPr lang="en-US" dirty="0"/>
              <a:t>Creating an object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700" y="1700809"/>
            <a:ext cx="7848756" cy="454759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Any object of the class is equipped with all the components defined in the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Class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the_object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/>
              <a:t> components are available for use. You can do this:</a:t>
            </a:r>
          </a:p>
          <a:p>
            <a:pPr lvl="2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the_object.setVal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components are hidden and </a:t>
            </a:r>
            <a:r>
              <a:rPr lang="en-US" dirty="0" smtClean="0"/>
              <a:t>unavailable. </a:t>
            </a:r>
            <a:r>
              <a:rPr lang="en-US" dirty="0"/>
              <a:t>You mustn’t do this:</a:t>
            </a:r>
          </a:p>
          <a:p>
            <a:pPr lvl="3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the_object.value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//Syntax Error</a:t>
            </a:r>
          </a:p>
          <a:p>
            <a:pPr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endParaRPr lang="ar-J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1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196752"/>
            <a:ext cx="7046044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990600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4357686" y="1071546"/>
            <a:ext cx="3571900" cy="178595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We can define the function member inside the class</a:t>
            </a:r>
            <a:endParaRPr lang="ar-JO" sz="2000" b="1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4429124" y="3357562"/>
            <a:ext cx="4071966" cy="1785950"/>
          </a:xfrm>
          <a:prstGeom prst="cloudCallout">
            <a:avLst>
              <a:gd name="adj1" fmla="val -88819"/>
              <a:gd name="adj2" fmla="val -71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We can define the function member outside the class using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:: operator</a:t>
            </a:r>
            <a:endParaRPr lang="ar-JO" sz="2000" b="1" i="1" u="sng" dirty="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072330" y="5072074"/>
            <a:ext cx="1676400" cy="1615827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ea typeface="Osaka" charset="-128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ea typeface="Osaka" charset="-128"/>
                <a:cs typeface="Arial" pitchFamily="34" charset="0"/>
              </a:rPr>
              <a:t>   x          y</a:t>
            </a:r>
            <a:endParaRPr lang="en-US" dirty="0">
              <a:ea typeface="Osaka" charset="-128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ea typeface="Osaka" charset="-128"/>
                <a:cs typeface="Arial" pitchFamily="34" charset="0"/>
              </a:rPr>
              <a:t>void fun</a:t>
            </a:r>
            <a:r>
              <a:rPr lang="en-US" dirty="0" smtClean="0">
                <a:ea typeface="Osaka" charset="-128"/>
                <a:cs typeface="Arial" pitchFamily="34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ea typeface="Osaka" charset="-128"/>
                <a:cs typeface="Arial" pitchFamily="34" charset="0"/>
              </a:rPr>
              <a:t>void print();</a:t>
            </a:r>
            <a:endParaRPr lang="en-US" dirty="0">
              <a:ea typeface="Osaka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15206" y="5143512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JO"/>
          </a:p>
        </p:txBody>
      </p:sp>
      <p:sp>
        <p:nvSpPr>
          <p:cNvPr id="10" name="Rectangle 9"/>
          <p:cNvSpPr/>
          <p:nvPr/>
        </p:nvSpPr>
        <p:spPr>
          <a:xfrm>
            <a:off x="7929586" y="5143512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JO"/>
          </a:p>
        </p:txBody>
      </p:sp>
      <p:sp>
        <p:nvSpPr>
          <p:cNvPr id="11" name="TextBox 10"/>
          <p:cNvSpPr txBox="1"/>
          <p:nvPr/>
        </p:nvSpPr>
        <p:spPr>
          <a:xfrm>
            <a:off x="6072198" y="5643578"/>
            <a:ext cx="8572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myObj</a:t>
            </a:r>
            <a:endParaRPr lang="ar-JO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C++ Programming: From Problem Analysis to Program Design, Fourth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1235EA-7AC3-4949-AAFE-0B1095791B96}" type="slidenum">
              <a:rPr lang="ar-SA"/>
              <a:pPr/>
              <a:t>26</a:t>
            </a:fld>
            <a:endParaRPr lang="en-US"/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13" y="1828800"/>
            <a:ext cx="6681787" cy="4576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3963" name="AutoShape 11"/>
          <p:cNvSpPr>
            <a:spLocks/>
          </p:cNvSpPr>
          <p:nvPr/>
        </p:nvSpPr>
        <p:spPr bwMode="auto">
          <a:xfrm flipH="1">
            <a:off x="3124200" y="5257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0000"/>
                </a:solidFill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en-US" sz="1400">
                <a:solidFill>
                  <a:srgbClr val="FF0000"/>
                </a:solidFill>
              </a:rPr>
              <a:t> members,</a:t>
            </a:r>
          </a:p>
          <a:p>
            <a:r>
              <a:rPr lang="en-US" sz="1400">
                <a:solidFill>
                  <a:srgbClr val="FF0000"/>
                </a:solidFill>
              </a:rPr>
              <a:t>  can’t be accessed from outside the class</a:t>
            </a:r>
          </a:p>
        </p:txBody>
      </p:sp>
      <p:sp>
        <p:nvSpPr>
          <p:cNvPr id="253964" name="AutoShape 12"/>
          <p:cNvSpPr>
            <a:spLocks/>
          </p:cNvSpPr>
          <p:nvPr/>
        </p:nvSpPr>
        <p:spPr bwMode="auto">
          <a:xfrm rot="-5400000">
            <a:off x="5157788" y="3467100"/>
            <a:ext cx="228600" cy="2590800"/>
          </a:xfrm>
          <a:prstGeom prst="leftBrace">
            <a:avLst>
              <a:gd name="adj1" fmla="val 94444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</a:rPr>
              <a:t>: formal parameter can’t modify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FF0000"/>
                </a:solidFill>
              </a:rPr>
              <a:t>the value of the actual parameter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029200" y="3200400"/>
            <a:ext cx="2847975" cy="923925"/>
            <a:chOff x="3168" y="2016"/>
            <a:chExt cx="1794" cy="582"/>
          </a:xfrm>
        </p:grpSpPr>
        <p:sp>
          <p:nvSpPr>
            <p:cNvPr id="9225" name="Line 13"/>
            <p:cNvSpPr>
              <a:spLocks noChangeShapeType="1"/>
            </p:cNvSpPr>
            <p:nvPr/>
          </p:nvSpPr>
          <p:spPr bwMode="auto">
            <a:xfrm flipH="1" flipV="1">
              <a:off x="4224" y="2016"/>
              <a:ext cx="9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ar-JO"/>
            </a:p>
          </p:txBody>
        </p:sp>
        <p:sp>
          <p:nvSpPr>
            <p:cNvPr id="9226" name="Line 14"/>
            <p:cNvSpPr>
              <a:spLocks noChangeShapeType="1"/>
            </p:cNvSpPr>
            <p:nvPr/>
          </p:nvSpPr>
          <p:spPr bwMode="auto">
            <a:xfrm flipH="1" flipV="1">
              <a:off x="3168" y="2160"/>
              <a:ext cx="115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ar-JO"/>
            </a:p>
          </p:txBody>
        </p:sp>
        <p:sp>
          <p:nvSpPr>
            <p:cNvPr id="9227" name="Text Box 15"/>
            <p:cNvSpPr txBox="1">
              <a:spLocks noChangeArrowheads="1"/>
            </p:cNvSpPr>
            <p:nvPr/>
          </p:nvSpPr>
          <p:spPr bwMode="auto">
            <a:xfrm>
              <a:off x="3330" y="2208"/>
              <a:ext cx="1632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srgbClr val="FF0000"/>
                  </a:solidFill>
                </a:rPr>
                <a:t>These functions cannot modify the member variables of a variable of type </a:t>
              </a:r>
              <a:r>
                <a:rPr lang="en-US" sz="1400" dirty="0" err="1">
                  <a:solidFill>
                    <a:srgbClr val="FF0000"/>
                  </a:solidFill>
                  <a:latin typeface="Courier New" pitchFamily="49" charset="0"/>
                </a:rPr>
                <a:t>clockType</a:t>
              </a:r>
              <a:endParaRPr lang="en-US" sz="14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3" grpId="0" animBg="1"/>
      <p:bldP spid="2539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04812"/>
            <a:ext cx="8021638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Class Functions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571612"/>
            <a:ext cx="79248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u="sng" dirty="0" smtClean="0"/>
              <a:t>Getter function</a:t>
            </a:r>
            <a:r>
              <a:rPr lang="en-US" dirty="0" smtClean="0"/>
              <a:t>: member function that only accesses the value(s) of member variable(s)</a:t>
            </a:r>
          </a:p>
          <a:p>
            <a:pPr eaLnBrk="1" hangingPunct="1"/>
            <a:r>
              <a:rPr lang="en-US" u="sng" dirty="0" smtClean="0"/>
              <a:t>Setter function</a:t>
            </a:r>
            <a:r>
              <a:rPr lang="en-US" dirty="0" smtClean="0"/>
              <a:t>: member function that modifies the value(s) of member variable(s)</a:t>
            </a:r>
          </a:p>
          <a:p>
            <a:r>
              <a:rPr lang="en-US" u="sng" dirty="0" smtClean="0"/>
              <a:t>Constant function:</a:t>
            </a:r>
          </a:p>
          <a:p>
            <a:pPr lvl="2" eaLnBrk="1" hangingPunct="1"/>
            <a:r>
              <a:rPr lang="en-US" sz="2400" dirty="0" smtClean="0"/>
              <a:t>Member function that cannot modify member variables</a:t>
            </a:r>
          </a:p>
          <a:p>
            <a:pPr lvl="2" eaLnBrk="1" hangingPunct="1"/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</a:rPr>
              <a:t>const</a:t>
            </a:r>
            <a:r>
              <a:rPr lang="en-US" sz="2400" dirty="0" smtClean="0"/>
              <a:t> in function heading</a:t>
            </a: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C++ Programming: From Problem Analysis to Program Design, Fourth Edition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67DB79-836E-4640-B19D-310FAA6A9604}" type="slidenum">
              <a:rPr lang="ar-SA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696200" cy="762000"/>
          </a:xfrm>
        </p:spPr>
        <p:txBody>
          <a:bodyPr/>
          <a:lstStyle/>
          <a:p>
            <a:r>
              <a:rPr lang="en-US" smtClean="0"/>
              <a:t>Example:</a:t>
            </a:r>
          </a:p>
        </p:txBody>
      </p:sp>
      <p:pic>
        <p:nvPicPr>
          <p:cNvPr id="21507" name="Picture 3" descr="untitled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76200"/>
            <a:ext cx="9126538" cy="6858000"/>
          </a:xfrm>
          <a:noFill/>
          <a:ln w="12700">
            <a:solidFill>
              <a:srgbClr val="00000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5.1.1 Classes and objects in real life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All of our programs and all the techniques we’ve used up till now fall into the so-called </a:t>
            </a:r>
            <a:r>
              <a:rPr lang="en-US" sz="2800" b="1" dirty="0"/>
              <a:t>procedural style of programming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933055"/>
            <a:ext cx="8120034" cy="2782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5.1.1 Classes and objects in real life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Procedural programming works very well for simple projects and not large ones.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Large </a:t>
            </a:r>
            <a:r>
              <a:rPr lang="en-US" sz="2800" dirty="0"/>
              <a:t>and complex projects carried out by large teams consisting of many </a:t>
            </a:r>
            <a:r>
              <a:rPr lang="en-US" sz="2800" dirty="0" smtClean="0"/>
              <a:t>developers use Object approach 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C++ </a:t>
            </a:r>
            <a:r>
              <a:rPr lang="en-US" sz="2800" dirty="0"/>
              <a:t>language was created as a universal tool for object programming. </a:t>
            </a:r>
          </a:p>
          <a:p>
            <a:endParaRPr lang="ar-JO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5.1.2 Classes and objects in real life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In the </a:t>
            </a:r>
            <a:r>
              <a:rPr lang="en-US" sz="2800" b="1" dirty="0"/>
              <a:t>procedural</a:t>
            </a:r>
            <a:r>
              <a:rPr lang="en-US" sz="2800" dirty="0"/>
              <a:t> approach, we can distinguish two different and separate worlds: </a:t>
            </a:r>
          </a:p>
          <a:p>
            <a:pPr lvl="1"/>
            <a:r>
              <a:rPr lang="en-US" sz="2400" b="1" dirty="0" smtClean="0"/>
              <a:t>data</a:t>
            </a:r>
            <a:r>
              <a:rPr lang="en-US" sz="2400" b="1" dirty="0"/>
              <a:t>: </a:t>
            </a:r>
            <a:r>
              <a:rPr lang="en-US" sz="2400" dirty="0"/>
              <a:t>populated by variables of different types</a:t>
            </a:r>
          </a:p>
          <a:p>
            <a:pPr lvl="1"/>
            <a:r>
              <a:rPr lang="en-US" sz="2400" b="1" dirty="0" smtClean="0"/>
              <a:t>code</a:t>
            </a:r>
            <a:r>
              <a:rPr lang="en-US" sz="2400" b="1" dirty="0"/>
              <a:t>: </a:t>
            </a:r>
            <a:r>
              <a:rPr lang="en-US" sz="2400" dirty="0"/>
              <a:t>inhabited by code grouped into functions. 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/>
              <a:t>object</a:t>
            </a:r>
            <a:r>
              <a:rPr lang="en-US" sz="2800" dirty="0"/>
              <a:t> approach suggests a completely different way of thinking. </a:t>
            </a:r>
          </a:p>
          <a:p>
            <a:pPr lvl="1"/>
            <a:r>
              <a:rPr lang="en-US" sz="2400" b="1" u="sng" dirty="0"/>
              <a:t>The data and the code are enclosed together in the same world, divided into </a:t>
            </a:r>
            <a:r>
              <a:rPr lang="en-US" sz="2400" b="1" u="sng" dirty="0" smtClean="0">
                <a:solidFill>
                  <a:srgbClr val="FF0000"/>
                </a:solidFill>
              </a:rPr>
              <a:t>classes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5.1.2 Classes and objects in real life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53248"/>
            <a:ext cx="4829180" cy="462375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Every </a:t>
            </a:r>
            <a:r>
              <a:rPr lang="en-US" sz="2800" b="1" u="sng" dirty="0">
                <a:solidFill>
                  <a:srgbClr val="FF0000"/>
                </a:solidFill>
              </a:rPr>
              <a:t>class</a:t>
            </a:r>
            <a:r>
              <a:rPr lang="en-US" sz="2800" dirty="0"/>
              <a:t> is like a recipe that can be used when you want to create a useful object</a:t>
            </a:r>
          </a:p>
          <a:p>
            <a:r>
              <a:rPr lang="en-US" sz="2800" dirty="0"/>
              <a:t>You may produce as many objects as you need to solve your problem. </a:t>
            </a:r>
          </a:p>
          <a:p>
            <a:r>
              <a:rPr lang="en-US" sz="2800" dirty="0"/>
              <a:t>Every </a:t>
            </a:r>
            <a:r>
              <a:rPr lang="en-US" sz="2800" b="1" dirty="0"/>
              <a:t>object</a:t>
            </a:r>
            <a:r>
              <a:rPr lang="en-US" sz="2800" dirty="0"/>
              <a:t> has a set </a:t>
            </a:r>
            <a:r>
              <a:rPr lang="en-US" sz="2800" dirty="0" smtClean="0"/>
              <a:t>of </a:t>
            </a:r>
            <a:r>
              <a:rPr lang="en-US" sz="2800" b="1" dirty="0" smtClean="0">
                <a:solidFill>
                  <a:srgbClr val="FF0000"/>
                </a:solidFill>
              </a:rPr>
              <a:t>properties</a:t>
            </a:r>
            <a:r>
              <a:rPr lang="en-US" sz="2800" dirty="0" smtClean="0"/>
              <a:t> </a:t>
            </a:r>
            <a:r>
              <a:rPr lang="en-US" sz="2800" dirty="0"/>
              <a:t>and is able to perform a set of activities 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0000"/>
                </a:solidFill>
              </a:rPr>
              <a:t>operations, methods</a:t>
            </a:r>
            <a:r>
              <a:rPr lang="en-US" sz="2800" dirty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571612"/>
            <a:ext cx="344328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739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5.1.2 Classes and objects in real life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4710" y="2052925"/>
            <a:ext cx="7910534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recipes may be modified if they’re inadequate for specific purposes and, in effect, new classes may be created. </a:t>
            </a:r>
          </a:p>
          <a:p>
            <a:pPr lvl="1"/>
            <a:r>
              <a:rPr lang="en-US" sz="2400" b="1" u="sng" dirty="0"/>
              <a:t>The new classes </a:t>
            </a:r>
            <a:r>
              <a:rPr lang="en-US" sz="2400" b="1" u="sng" dirty="0">
                <a:solidFill>
                  <a:srgbClr val="FF0000"/>
                </a:solidFill>
              </a:rPr>
              <a:t>inherit</a:t>
            </a:r>
            <a:r>
              <a:rPr lang="en-US" sz="2400" b="1" u="sng" dirty="0"/>
              <a:t> properties and methods from the originals and usually add some new ones, creating new and more specific tools.</a:t>
            </a:r>
          </a:p>
          <a:p>
            <a:r>
              <a:rPr lang="en-US" sz="2800" b="1" dirty="0"/>
              <a:t>Objects</a:t>
            </a:r>
            <a:r>
              <a:rPr lang="en-US" sz="2800" dirty="0"/>
              <a:t> are </a:t>
            </a:r>
            <a:r>
              <a:rPr lang="en-US" sz="2800" b="1" dirty="0"/>
              <a:t>materializations</a:t>
            </a:r>
            <a:r>
              <a:rPr lang="en-US" sz="2800" dirty="0"/>
              <a:t> of ideas expressed in </a:t>
            </a:r>
            <a:r>
              <a:rPr lang="en-US" sz="2800" b="1" dirty="0" smtClean="0"/>
              <a:t>classes</a:t>
            </a:r>
          </a:p>
          <a:p>
            <a:pPr lvl="1"/>
            <a:r>
              <a:rPr lang="en-US" sz="2400" dirty="0" smtClean="0"/>
              <a:t>much </a:t>
            </a:r>
            <a:r>
              <a:rPr lang="en-US" sz="2400" dirty="0"/>
              <a:t>like a </a:t>
            </a:r>
            <a:r>
              <a:rPr lang="en-US" sz="2400" b="1" dirty="0"/>
              <a:t>piece of cheesecake </a:t>
            </a:r>
            <a:r>
              <a:rPr lang="en-US" sz="2400" dirty="0"/>
              <a:t>on your plate is an incarnation of an idea expressed in the </a:t>
            </a:r>
            <a:r>
              <a:rPr lang="en-US" sz="2400" b="1" dirty="0"/>
              <a:t>recipe</a:t>
            </a:r>
            <a:r>
              <a:rPr lang="en-US" sz="2400" dirty="0"/>
              <a:t> printed in an old cookbook. </a:t>
            </a:r>
          </a:p>
          <a:p>
            <a:endParaRPr lang="en-US" sz="28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1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Compute rectangle area.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38" y="1853248"/>
            <a:ext cx="3178696" cy="4966934"/>
          </a:xfrm>
          <a:noFill/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rectangle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length;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width;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set_len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length=a;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set_wid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width=a;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get_len</a:t>
            </a:r>
            <a:r>
              <a:rPr lang="en-US" dirty="0" smtClean="0"/>
              <a:t>()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length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get_wid</a:t>
            </a:r>
            <a:r>
              <a:rPr lang="en-US" dirty="0" smtClean="0"/>
              <a:t>()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width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area</a:t>
            </a:r>
            <a:r>
              <a:rPr lang="en-US" dirty="0" smtClean="0"/>
              <a:t>()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width*length;}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35896" y="1853248"/>
            <a:ext cx="5256584" cy="49669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L, W;</a:t>
            </a:r>
          </a:p>
          <a:p>
            <a:pPr marL="0" indent="0">
              <a:buNone/>
            </a:pPr>
            <a:r>
              <a:rPr lang="en-US" dirty="0" smtClean="0"/>
              <a:t>rectangle </a:t>
            </a:r>
            <a:r>
              <a:rPr lang="en-US" dirty="0" err="1" smtClean="0"/>
              <a:t>aobject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&lt;&lt;"Enter the length and width of rectangle(L,W)";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&gt;&gt;L&gt;&gt;W;</a:t>
            </a:r>
          </a:p>
          <a:p>
            <a:pPr marL="0" indent="0">
              <a:buNone/>
            </a:pPr>
            <a:r>
              <a:rPr lang="en-US" dirty="0" err="1" smtClean="0"/>
              <a:t>aobject.set_len</a:t>
            </a:r>
            <a:r>
              <a:rPr lang="en-US" dirty="0" smtClean="0"/>
              <a:t>(L);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illegal  </a:t>
            </a:r>
            <a:r>
              <a:rPr lang="en-US" dirty="0" err="1" smtClean="0">
                <a:solidFill>
                  <a:srgbClr val="00B050"/>
                </a:solidFill>
              </a:rPr>
              <a:t>aobject.length</a:t>
            </a:r>
            <a:r>
              <a:rPr lang="en-US" dirty="0" smtClean="0">
                <a:solidFill>
                  <a:srgbClr val="00B050"/>
                </a:solidFill>
              </a:rPr>
              <a:t>=L; </a:t>
            </a:r>
            <a:r>
              <a:rPr lang="en-US" sz="1900" dirty="0" smtClean="0">
                <a:solidFill>
                  <a:srgbClr val="C00000"/>
                </a:solidFill>
              </a:rPr>
              <a:t>//because, length is private</a:t>
            </a:r>
          </a:p>
          <a:p>
            <a:pPr marL="0" indent="0">
              <a:buNone/>
            </a:pPr>
            <a:r>
              <a:rPr lang="en-US" dirty="0" err="1" smtClean="0"/>
              <a:t>aobject.set_wid</a:t>
            </a:r>
            <a:r>
              <a:rPr lang="en-US" dirty="0" smtClean="0"/>
              <a:t>(W);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illegal  </a:t>
            </a:r>
            <a:r>
              <a:rPr lang="en-US" dirty="0" err="1" smtClean="0">
                <a:solidFill>
                  <a:srgbClr val="00B050"/>
                </a:solidFill>
              </a:rPr>
              <a:t>aobject.width</a:t>
            </a:r>
            <a:r>
              <a:rPr lang="en-US" dirty="0" smtClean="0">
                <a:solidFill>
                  <a:srgbClr val="00B050"/>
                </a:solidFill>
              </a:rPr>
              <a:t>=W; </a:t>
            </a:r>
            <a:r>
              <a:rPr lang="en-US" sz="1900" dirty="0" smtClean="0">
                <a:solidFill>
                  <a:srgbClr val="C00000"/>
                </a:solidFill>
              </a:rPr>
              <a:t>//because width is private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&lt;&lt;"Length:"&lt;&lt;</a:t>
            </a:r>
            <a:r>
              <a:rPr lang="en-US" dirty="0" err="1" smtClean="0"/>
              <a:t>aobject.get_len</a:t>
            </a:r>
            <a:r>
              <a:rPr lang="en-US" dirty="0" smtClean="0"/>
              <a:t>()&lt;&lt;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&lt;&lt;"Width:"&lt;&lt;</a:t>
            </a:r>
            <a:r>
              <a:rPr lang="en-US" dirty="0" err="1" smtClean="0"/>
              <a:t>aobject.get_wid</a:t>
            </a:r>
            <a:r>
              <a:rPr lang="en-US" dirty="0" smtClean="0"/>
              <a:t>()&lt;&lt;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&lt;&lt;"Area: "&lt;&lt;</a:t>
            </a:r>
            <a:r>
              <a:rPr lang="en-US" dirty="0" err="1" smtClean="0"/>
              <a:t>aobject.area</a:t>
            </a:r>
            <a:r>
              <a:rPr lang="en-US" dirty="0" smtClean="0"/>
              <a:t>()&lt;&lt;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5.1.3 Class – what is it?</a:t>
            </a:r>
            <a:endParaRPr lang="ar-J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4710" y="2052925"/>
            <a:ext cx="8119738" cy="4195481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Example of Classes (vehicles). </a:t>
            </a:r>
            <a:endParaRPr lang="en-US" sz="2800" dirty="0"/>
          </a:p>
          <a:p>
            <a:pPr lvl="1"/>
            <a:r>
              <a:rPr lang="en-US" sz="2800" dirty="0"/>
              <a:t>All vehicles existing (and not yet existing) in the world are related to each other by a single, important feature: </a:t>
            </a:r>
            <a:r>
              <a:rPr lang="en-US" sz="2800" b="1" dirty="0"/>
              <a:t>the ability to move</a:t>
            </a:r>
            <a:r>
              <a:rPr lang="en-US" sz="2800" dirty="0"/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We suggest the following </a:t>
            </a:r>
            <a:r>
              <a:rPr lang="en-US" sz="3000" dirty="0" smtClean="0"/>
              <a:t>definition for any member of the class vehicles: </a:t>
            </a:r>
          </a:p>
          <a:p>
            <a:pPr marL="822960" lvl="3" indent="0">
              <a:buNone/>
            </a:pPr>
            <a:r>
              <a:rPr lang="en-US" sz="2600" b="1" dirty="0" smtClean="0"/>
              <a:t>vehicles </a:t>
            </a:r>
            <a:r>
              <a:rPr lang="en-US" sz="2600" b="1" dirty="0"/>
              <a:t>are artificially created entities used for transportation, moved by forces of nature and directed (driven) by humans.</a:t>
            </a:r>
          </a:p>
          <a:p>
            <a:pPr lvl="2"/>
            <a:endParaRPr lang="en-US" sz="2800" b="1" dirty="0"/>
          </a:p>
          <a:p>
            <a:endParaRPr lang="ar-JO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27658</TotalTime>
  <Words>1340</Words>
  <Application>Microsoft Office PowerPoint</Application>
  <PresentationFormat>On-screen Show (4:3)</PresentationFormat>
  <Paragraphs>223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Osaka</vt:lpstr>
      <vt:lpstr>Times New Roman</vt:lpstr>
      <vt:lpstr>Wingdings 3</vt:lpstr>
      <vt:lpstr>Ion</vt:lpstr>
      <vt:lpstr>Classes</vt:lpstr>
      <vt:lpstr>5.1 Basic concepts of object programming</vt:lpstr>
      <vt:lpstr>5.1.1 Classes and objects in real life</vt:lpstr>
      <vt:lpstr>5.1.1 Classes and objects in real life</vt:lpstr>
      <vt:lpstr>5.1.2 Classes and objects in real life</vt:lpstr>
      <vt:lpstr>5.1.2 Classes and objects in real life</vt:lpstr>
      <vt:lpstr>5.1.2 Classes and objects in real life</vt:lpstr>
      <vt:lpstr>Example: Compute rectangle area.</vt:lpstr>
      <vt:lpstr>5.1.3 Class – what is it?</vt:lpstr>
      <vt:lpstr>5.1.3 Class – what is it?</vt:lpstr>
      <vt:lpstr>5.1.3 Class – what is it?</vt:lpstr>
      <vt:lpstr>5.1.5 Object – what is it?</vt:lpstr>
      <vt:lpstr>5.1.5 Object – what is it?</vt:lpstr>
      <vt:lpstr>5.1.7 What does any object have?</vt:lpstr>
      <vt:lpstr>5.1.7 What does any object have?</vt:lpstr>
      <vt:lpstr>5.1.7 What does any object have?</vt:lpstr>
      <vt:lpstr>5.1.8 Why all this?</vt:lpstr>
      <vt:lpstr>5.1.9 The very first object</vt:lpstr>
      <vt:lpstr>5.3 Anatomy of the class</vt:lpstr>
      <vt:lpstr>5.3.1 Class components</vt:lpstr>
      <vt:lpstr>5.3.2 Access specifier</vt:lpstr>
      <vt:lpstr>5.3.2 Access specifiers</vt:lpstr>
      <vt:lpstr>5.3.2  Access specifiers</vt:lpstr>
      <vt:lpstr>5.3.3 Creating an object</vt:lpstr>
      <vt:lpstr>Example:</vt:lpstr>
      <vt:lpstr>Example</vt:lpstr>
      <vt:lpstr>Class Functions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Lenovo</cp:lastModifiedBy>
  <cp:revision>1570</cp:revision>
  <cp:lastPrinted>2020-02-16T10:48:28Z</cp:lastPrinted>
  <dcterms:created xsi:type="dcterms:W3CDTF">2017-12-20T08:30:18Z</dcterms:created>
  <dcterms:modified xsi:type="dcterms:W3CDTF">2020-09-10T09:57:37Z</dcterms:modified>
</cp:coreProperties>
</file>