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662" r:id="rId2"/>
    <p:sldId id="652" r:id="rId3"/>
    <p:sldId id="674" r:id="rId4"/>
    <p:sldId id="676" r:id="rId5"/>
    <p:sldId id="653" r:id="rId6"/>
    <p:sldId id="675" r:id="rId7"/>
    <p:sldId id="772" r:id="rId8"/>
    <p:sldId id="677" r:id="rId9"/>
    <p:sldId id="678" r:id="rId10"/>
    <p:sldId id="654" r:id="rId11"/>
    <p:sldId id="655" r:id="rId12"/>
    <p:sldId id="776" r:id="rId13"/>
    <p:sldId id="773" r:id="rId14"/>
    <p:sldId id="781" r:id="rId15"/>
    <p:sldId id="782" r:id="rId16"/>
    <p:sldId id="783" r:id="rId17"/>
    <p:sldId id="774" r:id="rId18"/>
    <p:sldId id="784" r:id="rId19"/>
    <p:sldId id="777" r:id="rId20"/>
    <p:sldId id="802" r:id="rId21"/>
    <p:sldId id="778" r:id="rId22"/>
    <p:sldId id="803" r:id="rId23"/>
    <p:sldId id="779" r:id="rId24"/>
    <p:sldId id="780" r:id="rId25"/>
    <p:sldId id="804" r:id="rId26"/>
    <p:sldId id="785" r:id="rId27"/>
    <p:sldId id="786" r:id="rId28"/>
    <p:sldId id="805" r:id="rId29"/>
    <p:sldId id="806" r:id="rId30"/>
    <p:sldId id="807" r:id="rId31"/>
    <p:sldId id="808" r:id="rId32"/>
    <p:sldId id="809" r:id="rId33"/>
    <p:sldId id="81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54" autoAdjust="0"/>
    <p:restoredTop sz="87993" autoAdjust="0"/>
  </p:normalViewPr>
  <p:slideViewPr>
    <p:cSldViewPr>
      <p:cViewPr varScale="1">
        <p:scale>
          <a:sx n="73" d="100"/>
          <a:sy n="73" d="100"/>
        </p:scale>
        <p:origin x="1206" y="78"/>
      </p:cViewPr>
      <p:guideLst>
        <p:guide orient="horz" pos="2160"/>
        <p:guide pos="2880"/>
      </p:guideLst>
    </p:cSldViewPr>
  </p:slideViewPr>
  <p:outlineViewPr>
    <p:cViewPr>
      <p:scale>
        <a:sx n="33" d="100"/>
        <a:sy n="33" d="100"/>
      </p:scale>
      <p:origin x="0" y="-14965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7CC95-1805-4589-B3C5-62CD2CD2AA07}" type="datetimeFigureOut">
              <a:rPr lang="en-US" smtClean="0"/>
              <a:pPr/>
              <a:t>9/25/2020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B922-0DC4-4F8B-823D-B8E7EC574980}" type="slidenum">
              <a:rPr lang="en-US" smtClean="0"/>
              <a:pPr/>
              <a:t>‹#›</a:t>
            </a:fld>
            <a:endParaRPr lang="en-US" dirty="0"/>
          </a:p>
        </p:txBody>
      </p:sp>
    </p:spTree>
    <p:extLst>
      <p:ext uri="{BB962C8B-B14F-4D97-AF65-F5344CB8AC3E}">
        <p14:creationId xmlns:p14="http://schemas.microsoft.com/office/powerpoint/2010/main" val="417458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1E29F1-AC24-401B-AE48-BFF8CB282FE9}" type="datetime1">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1290D5-AE05-49EC-8540-F01B5CFEA829}" type="datetime1">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720C5-B36B-4C90-B1DC-58C94FB16EE6}" type="datetime1">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E6BCA-F241-498E-B60E-9685C1CC9996}" type="datetime1">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6ED54-FE33-48FC-B768-53420673B322}" type="datetime1">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1B534-49E3-4366-90D6-60AD87C516B6}" type="datetime1">
              <a:rPr lang="en-US" smtClean="0"/>
              <a:pPr/>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78506-2230-47EC-89E9-2E7277A6738D}" type="datetime1">
              <a:rPr lang="en-US" smtClean="0"/>
              <a:pPr/>
              <a:t>9/25/2020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46FBFB-CB8B-428F-AF87-D12AD43DA750}" type="datetime1">
              <a:rPr lang="en-US" smtClean="0"/>
              <a:pPr/>
              <a:t>9/25/2020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393FB-C974-44DE-889F-A223199B1388}" type="datetime1">
              <a:rPr lang="en-US" smtClean="0"/>
              <a:pPr/>
              <a:t>9/25/2020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E45911-3199-4EAC-B62F-D81987DC5F4D}" type="datetime1">
              <a:rPr lang="en-US" smtClean="0"/>
              <a:pPr/>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ACE8A-4E9A-4525-ABEE-2126F0570F37}" type="datetime1">
              <a:rPr lang="en-US" smtClean="0"/>
              <a:pPr/>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83D5C7D-DA96-4C6D-AFC9-813A7AFBF29D}" type="datetime1">
              <a:rPr lang="en-US" smtClean="0"/>
              <a:pPr/>
              <a:t>9/25/2020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DF4E671-2CE7-4BC4-9D6E-ED7B9AC9541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Objects vs. pointers</a:t>
            </a:r>
            <a:endParaRPr lang="ar-JO" dirty="0"/>
          </a:p>
        </p:txBody>
      </p:sp>
      <p:sp>
        <p:nvSpPr>
          <p:cNvPr id="5" name="Text Placeholder 4"/>
          <p:cNvSpPr>
            <a:spLocks noGrp="1"/>
          </p:cNvSpPr>
          <p:nvPr>
            <p:ph type="body" idx="1"/>
          </p:nvPr>
        </p:nvSpPr>
        <p:spPr/>
        <p:txBody>
          <a:bodyPr/>
          <a:lstStyle/>
          <a:p>
            <a:endParaRPr lang="ar-JO"/>
          </a:p>
        </p:txBody>
      </p:sp>
      <p:sp>
        <p:nvSpPr>
          <p:cNvPr id="2" name="Slide Number Placeholder 1"/>
          <p:cNvSpPr>
            <a:spLocks noGrp="1"/>
          </p:cNvSpPr>
          <p:nvPr>
            <p:ph type="sldNum" sz="quarter" idx="12"/>
          </p:nvPr>
        </p:nvSpPr>
        <p:spPr/>
        <p:txBody>
          <a:bodyPr/>
          <a:lstStyle/>
          <a:p>
            <a:fld id="{9DF4E671-2CE7-4BC4-9D6E-ED7B9AC95417}" type="slidenum">
              <a:rPr lang="en-US" smtClean="0"/>
              <a:pPr/>
              <a:t>1</a:t>
            </a:fld>
            <a:endParaRPr lang="en-US" dirty="0"/>
          </a:p>
        </p:txBody>
      </p:sp>
    </p:spTree>
    <p:extLst>
      <p:ext uri="{BB962C8B-B14F-4D97-AF65-F5344CB8AC3E}">
        <p14:creationId xmlns:p14="http://schemas.microsoft.com/office/powerpoint/2010/main" val="61544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Pointers to functions</a:t>
            </a:r>
          </a:p>
        </p:txBody>
      </p:sp>
      <p:sp>
        <p:nvSpPr>
          <p:cNvPr id="3" name="Content Placeholder 2"/>
          <p:cNvSpPr>
            <a:spLocks noGrp="1"/>
          </p:cNvSpPr>
          <p:nvPr>
            <p:ph idx="1"/>
          </p:nvPr>
        </p:nvSpPr>
        <p:spPr>
          <a:xfrm>
            <a:off x="457200" y="1357298"/>
            <a:ext cx="8229600" cy="5119702"/>
          </a:xfrm>
        </p:spPr>
        <p:txBody>
          <a:bodyPr>
            <a:normAutofit/>
          </a:bodyPr>
          <a:lstStyle/>
          <a:p>
            <a:r>
              <a:rPr lang="en-US" sz="2200" b="0" i="0" kern="1200" dirty="0">
                <a:solidFill>
                  <a:schemeClr val="tx1"/>
                </a:solidFill>
                <a:effectLst/>
                <a:latin typeface="+mn-lt"/>
                <a:ea typeface="+mn-ea"/>
                <a:cs typeface="+mn-cs"/>
              </a:rPr>
              <a:t>Member functions invoked for an object accessed through the pointer have to be accessed using the arrow operator, too.</a:t>
            </a:r>
          </a:p>
        </p:txBody>
      </p:sp>
      <p:sp>
        <p:nvSpPr>
          <p:cNvPr id="4" name="Slide Number Placeholder 3"/>
          <p:cNvSpPr>
            <a:spLocks noGrp="1"/>
          </p:cNvSpPr>
          <p:nvPr>
            <p:ph type="sldNum" sz="quarter" idx="12"/>
          </p:nvPr>
        </p:nvSpPr>
        <p:spPr/>
        <p:txBody>
          <a:bodyPr/>
          <a:lstStyle/>
          <a:p>
            <a:fld id="{9DF4E671-2CE7-4BC4-9D6E-ED7B9AC95417}" type="slidenum">
              <a:rPr lang="en-US" smtClean="0"/>
              <a:pPr/>
              <a:t>10</a:t>
            </a:fld>
            <a:endParaRPr lang="en-US" dirty="0"/>
          </a:p>
        </p:txBody>
      </p:sp>
      <p:pic>
        <p:nvPicPr>
          <p:cNvPr id="5" name="Picture 2"/>
          <p:cNvPicPr>
            <a:picLocks noChangeAspect="1" noChangeArrowheads="1"/>
          </p:cNvPicPr>
          <p:nvPr/>
        </p:nvPicPr>
        <p:blipFill>
          <a:blip r:embed="rId2"/>
          <a:srcRect/>
          <a:stretch>
            <a:fillRect/>
          </a:stretch>
        </p:blipFill>
        <p:spPr bwMode="auto">
          <a:xfrm>
            <a:off x="285720" y="2143116"/>
            <a:ext cx="8143932" cy="4572032"/>
          </a:xfrm>
          <a:prstGeom prst="rect">
            <a:avLst/>
          </a:prstGeom>
          <a:noFill/>
          <a:ln w="9525">
            <a:noFill/>
            <a:miter lim="800000"/>
            <a:headEnd/>
            <a:tailEnd/>
          </a:ln>
          <a:effectLst/>
        </p:spPr>
      </p:pic>
      <p:sp>
        <p:nvSpPr>
          <p:cNvPr id="6" name="Rectangle 5"/>
          <p:cNvSpPr/>
          <p:nvPr/>
        </p:nvSpPr>
        <p:spPr>
          <a:xfrm>
            <a:off x="5286380" y="4572008"/>
            <a:ext cx="3143304" cy="19288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FF0000"/>
                </a:solidFill>
              </a:rPr>
              <a:t>Output:</a:t>
            </a:r>
          </a:p>
          <a:p>
            <a:r>
              <a:rPr lang="en-US" sz="2400" b="1" dirty="0">
                <a:solidFill>
                  <a:schemeClr val="tx1"/>
                </a:solidFill>
              </a:rPr>
              <a:t>Object constructed!</a:t>
            </a:r>
          </a:p>
          <a:p>
            <a:r>
              <a:rPr lang="en-US" sz="2400" b="1" dirty="0">
                <a:solidFill>
                  <a:schemeClr val="tx1"/>
                </a:solidFill>
              </a:rPr>
              <a:t>Value = 2</a:t>
            </a:r>
          </a:p>
          <a:p>
            <a:r>
              <a:rPr lang="en-US" sz="2400" b="1" dirty="0">
                <a:solidFill>
                  <a:schemeClr val="tx1"/>
                </a:solidFill>
              </a:rPr>
              <a:t>Object destructed!</a:t>
            </a:r>
          </a:p>
          <a:p>
            <a:endParaRPr lang="en-US" sz="2200" b="1" dirty="0">
              <a:solidFill>
                <a:schemeClr val="tx1"/>
              </a:solidFill>
            </a:endParaRPr>
          </a:p>
        </p:txBody>
      </p:sp>
    </p:spTree>
    <p:extLst>
      <p:ext uri="{BB962C8B-B14F-4D97-AF65-F5344CB8AC3E}">
        <p14:creationId xmlns:p14="http://schemas.microsoft.com/office/powerpoint/2010/main" val="289216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0" i="0" kern="1200" spc="-100" baseline="0" dirty="0">
                <a:solidFill>
                  <a:schemeClr val="tx2"/>
                </a:solidFill>
                <a:effectLst/>
                <a:latin typeface="+mj-lt"/>
                <a:ea typeface="+mj-ea"/>
                <a:cs typeface="+mj-cs"/>
              </a:rPr>
              <a:t>Selecting the constructor</a:t>
            </a:r>
            <a:endParaRPr lang="en-US" dirty="0"/>
          </a:p>
        </p:txBody>
      </p:sp>
      <p:sp>
        <p:nvSpPr>
          <p:cNvPr id="3" name="Content Placeholder 2"/>
          <p:cNvSpPr>
            <a:spLocks noGrp="1"/>
          </p:cNvSpPr>
          <p:nvPr>
            <p:ph idx="1"/>
          </p:nvPr>
        </p:nvSpPr>
        <p:spPr/>
        <p:txBody>
          <a:bodyPr>
            <a:normAutofit/>
          </a:bodyPr>
          <a:lstStyle/>
          <a:p>
            <a:r>
              <a:rPr lang="en-US" sz="2400" b="0" i="0" kern="1200" dirty="0">
                <a:solidFill>
                  <a:schemeClr val="tx1"/>
                </a:solidFill>
                <a:effectLst/>
                <a:latin typeface="+mn-lt"/>
                <a:ea typeface="+mn-ea"/>
                <a:cs typeface="+mn-cs"/>
              </a:rPr>
              <a:t>If a class has more than one constructor, one of them may be chosen during object creation. </a:t>
            </a:r>
          </a:p>
          <a:p>
            <a:pPr lvl="1"/>
            <a:r>
              <a:rPr lang="en-US" b="1" i="0" kern="1200" dirty="0">
                <a:solidFill>
                  <a:schemeClr val="tx1"/>
                </a:solidFill>
                <a:effectLst/>
                <a:latin typeface="+mn-lt"/>
                <a:ea typeface="+mn-ea"/>
                <a:cs typeface="+mn-cs"/>
              </a:rPr>
              <a:t>This is done by specifying the form of the parameter list associated with the class name.</a:t>
            </a:r>
          </a:p>
          <a:p>
            <a:r>
              <a:rPr lang="en-US" sz="2400" b="0" i="0" kern="1200" dirty="0">
                <a:solidFill>
                  <a:schemeClr val="tx1"/>
                </a:solidFill>
                <a:effectLst/>
                <a:latin typeface="+mn-lt"/>
                <a:ea typeface="+mn-ea"/>
                <a:cs typeface="+mn-cs"/>
              </a:rPr>
              <a:t>The list should be unambiguously compatible with one of the available class constructors.</a:t>
            </a:r>
          </a:p>
          <a:p>
            <a:r>
              <a:rPr lang="en-US" sz="2400" b="0" i="0" kern="1200" dirty="0">
                <a:solidFill>
                  <a:schemeClr val="tx1"/>
                </a:solidFill>
                <a:effectLst/>
                <a:latin typeface="+mn-lt"/>
                <a:ea typeface="+mn-ea"/>
                <a:cs typeface="+mn-cs"/>
              </a:rPr>
              <a:t>We’ve modified our program again. </a:t>
            </a:r>
          </a:p>
          <a:p>
            <a:pPr lvl="1"/>
            <a:r>
              <a:rPr lang="en-US" b="0" i="0" kern="1200" dirty="0">
                <a:solidFill>
                  <a:schemeClr val="tx1"/>
                </a:solidFill>
                <a:effectLst/>
                <a:latin typeface="+mn-lt"/>
                <a:ea typeface="+mn-ea"/>
                <a:cs typeface="+mn-cs"/>
              </a:rPr>
              <a:t>There are already two constructors.</a:t>
            </a:r>
          </a:p>
          <a:p>
            <a:pPr lvl="1"/>
            <a:r>
              <a:rPr lang="en-US" b="0" i="0" kern="1200" dirty="0">
                <a:solidFill>
                  <a:schemeClr val="tx1"/>
                </a:solidFill>
                <a:effectLst/>
                <a:latin typeface="+mn-lt"/>
                <a:ea typeface="+mn-ea"/>
                <a:cs typeface="+mn-cs"/>
              </a:rPr>
              <a:t>We’ve created two new objects inside the main functions. They differ in the constructor used to build each of the objects. In effect, their value fields have different values assigned to them.</a:t>
            </a:r>
          </a:p>
        </p:txBody>
      </p:sp>
      <p:sp>
        <p:nvSpPr>
          <p:cNvPr id="4" name="Slide Number Placeholder 3"/>
          <p:cNvSpPr>
            <a:spLocks noGrp="1"/>
          </p:cNvSpPr>
          <p:nvPr>
            <p:ph type="sldNum" sz="quarter" idx="12"/>
          </p:nvPr>
        </p:nvSpPr>
        <p:spPr/>
        <p:txBody>
          <a:bodyPr/>
          <a:lstStyle/>
          <a:p>
            <a:fld id="{9DF4E671-2CE7-4BC4-9D6E-ED7B9AC95417}" type="slidenum">
              <a:rPr lang="en-US" smtClean="0"/>
              <a:pPr/>
              <a:t>11</a:t>
            </a:fld>
            <a:endParaRPr lang="en-US" dirty="0"/>
          </a:p>
        </p:txBody>
      </p:sp>
    </p:spTree>
    <p:extLst>
      <p:ext uri="{BB962C8B-B14F-4D97-AF65-F5344CB8AC3E}">
        <p14:creationId xmlns:p14="http://schemas.microsoft.com/office/powerpoint/2010/main" val="333938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0" i="0" kern="1200" spc="-100" baseline="0" dirty="0">
                <a:solidFill>
                  <a:schemeClr val="tx2"/>
                </a:solidFill>
                <a:effectLst/>
                <a:latin typeface="+mj-lt"/>
                <a:ea typeface="+mj-ea"/>
                <a:cs typeface="+mj-cs"/>
              </a:rPr>
              <a:t>Selecting the constructor</a:t>
            </a:r>
            <a:endParaRPr lang="en-US" dirty="0"/>
          </a:p>
        </p:txBody>
      </p:sp>
      <p:sp>
        <p:nvSpPr>
          <p:cNvPr id="3" name="Content Placeholder 2"/>
          <p:cNvSpPr>
            <a:spLocks noGrp="1"/>
          </p:cNvSpPr>
          <p:nvPr>
            <p:ph idx="1"/>
          </p:nvPr>
        </p:nvSpPr>
        <p:spPr>
          <a:xfrm>
            <a:off x="457200" y="1524000"/>
            <a:ext cx="8229600" cy="4953000"/>
          </a:xfrm>
        </p:spPr>
        <p:txBody>
          <a:bodyPr>
            <a:noAutofit/>
          </a:bodyPr>
          <a:lstStyle/>
          <a:p>
            <a:pPr marL="0" indent="0">
              <a:buNone/>
            </a:pPr>
            <a:r>
              <a:rPr lang="en-US" sz="1400" b="1" dirty="0">
                <a:solidFill>
                  <a:srgbClr val="002060"/>
                </a:solidFill>
              </a:rPr>
              <a:t>class </a:t>
            </a:r>
            <a:r>
              <a:rPr lang="en-US" sz="1400" b="1" dirty="0" err="1">
                <a:solidFill>
                  <a:srgbClr val="002060"/>
                </a:solidFill>
              </a:rPr>
              <a:t>Class</a:t>
            </a:r>
            <a:r>
              <a:rPr lang="en-US" sz="1400" b="1" dirty="0">
                <a:solidFill>
                  <a:srgbClr val="002060"/>
                </a:solidFill>
              </a:rPr>
              <a:t> {</a:t>
            </a:r>
          </a:p>
          <a:p>
            <a:pPr marL="0" indent="0">
              <a:buNone/>
            </a:pPr>
            <a:r>
              <a:rPr lang="en-US" sz="1400" b="1" dirty="0">
                <a:solidFill>
                  <a:srgbClr val="002060"/>
                </a:solidFill>
              </a:rPr>
              <a:t>public:</a:t>
            </a:r>
          </a:p>
          <a:p>
            <a:pPr marL="0" indent="0">
              <a:buNone/>
            </a:pPr>
            <a:r>
              <a:rPr lang="en-US" sz="1400" b="1" dirty="0">
                <a:solidFill>
                  <a:srgbClr val="002060"/>
                </a:solidFill>
              </a:rPr>
              <a:t>	Class(void) { </a:t>
            </a:r>
            <a:r>
              <a:rPr lang="en-US" sz="1400" b="1" dirty="0" err="1">
                <a:solidFill>
                  <a:srgbClr val="002060"/>
                </a:solidFill>
              </a:rPr>
              <a:t>cout</a:t>
            </a:r>
            <a:r>
              <a:rPr lang="en-US" sz="1400" b="1" dirty="0">
                <a:solidFill>
                  <a:srgbClr val="002060"/>
                </a:solidFill>
              </a:rPr>
              <a:t> &lt;&lt; "Object constructed (#1)" &lt;&lt; </a:t>
            </a:r>
            <a:r>
              <a:rPr lang="en-US" sz="1400" b="1" dirty="0" err="1">
                <a:solidFill>
                  <a:srgbClr val="002060"/>
                </a:solidFill>
              </a:rPr>
              <a:t>endl</a:t>
            </a:r>
            <a:r>
              <a:rPr lang="en-US" sz="1400" b="1" dirty="0">
                <a:solidFill>
                  <a:srgbClr val="002060"/>
                </a:solidFill>
              </a:rPr>
              <a:t>; }</a:t>
            </a:r>
          </a:p>
          <a:p>
            <a:pPr marL="0" indent="0">
              <a:buNone/>
            </a:pPr>
            <a:r>
              <a:rPr lang="en-US" sz="1400" b="1" dirty="0">
                <a:solidFill>
                  <a:srgbClr val="002060"/>
                </a:solidFill>
              </a:rPr>
              <a:t>	Class(</a:t>
            </a:r>
            <a:r>
              <a:rPr lang="en-US" sz="1400" b="1" dirty="0" err="1">
                <a:solidFill>
                  <a:srgbClr val="002060"/>
                </a:solidFill>
              </a:rPr>
              <a:t>int</a:t>
            </a:r>
            <a:r>
              <a:rPr lang="en-US" sz="1400" b="1" dirty="0">
                <a:solidFill>
                  <a:srgbClr val="002060"/>
                </a:solidFill>
              </a:rPr>
              <a:t> v) { value = v; </a:t>
            </a:r>
            <a:r>
              <a:rPr lang="en-US" sz="1400" b="1" dirty="0" err="1">
                <a:solidFill>
                  <a:srgbClr val="002060"/>
                </a:solidFill>
              </a:rPr>
              <a:t>cout</a:t>
            </a:r>
            <a:r>
              <a:rPr lang="en-US" sz="1400" b="1" dirty="0">
                <a:solidFill>
                  <a:srgbClr val="002060"/>
                </a:solidFill>
              </a:rPr>
              <a:t> &lt;&lt; "Object constructed (#2)" &lt;&lt; </a:t>
            </a:r>
            <a:r>
              <a:rPr lang="en-US" sz="1400" b="1" dirty="0" err="1">
                <a:solidFill>
                  <a:srgbClr val="002060"/>
                </a:solidFill>
              </a:rPr>
              <a:t>endl</a:t>
            </a:r>
            <a:r>
              <a:rPr lang="en-US" sz="1400" b="1" dirty="0">
                <a:solidFill>
                  <a:srgbClr val="002060"/>
                </a:solidFill>
              </a:rPr>
              <a:t>; }</a:t>
            </a:r>
          </a:p>
          <a:p>
            <a:pPr marL="0" indent="0">
              <a:buNone/>
            </a:pPr>
            <a:r>
              <a:rPr lang="en-US" sz="1400" b="1" dirty="0">
                <a:solidFill>
                  <a:srgbClr val="002060"/>
                </a:solidFill>
              </a:rPr>
              <a:t>	~Class(void) { </a:t>
            </a:r>
            <a:r>
              <a:rPr lang="en-US" sz="1400" b="1" dirty="0" err="1">
                <a:solidFill>
                  <a:srgbClr val="002060"/>
                </a:solidFill>
              </a:rPr>
              <a:t>cout</a:t>
            </a:r>
            <a:r>
              <a:rPr lang="en-US" sz="1400" b="1" dirty="0">
                <a:solidFill>
                  <a:srgbClr val="002060"/>
                </a:solidFill>
              </a:rPr>
              <a:t> &lt;&lt; "Object destructed! </a:t>
            </a:r>
            <a:r>
              <a:rPr lang="en-US" sz="1400" b="1" dirty="0" err="1">
                <a:solidFill>
                  <a:srgbClr val="002060"/>
                </a:solidFill>
              </a:rPr>
              <a:t>val</a:t>
            </a:r>
            <a:r>
              <a:rPr lang="en-US" sz="1400" b="1" dirty="0">
                <a:solidFill>
                  <a:srgbClr val="002060"/>
                </a:solidFill>
              </a:rPr>
              <a:t> = " &lt;&lt; value &lt;&lt; </a:t>
            </a:r>
            <a:r>
              <a:rPr lang="en-US" sz="1400" b="1" dirty="0" err="1">
                <a:solidFill>
                  <a:srgbClr val="002060"/>
                </a:solidFill>
              </a:rPr>
              <a:t>endl</a:t>
            </a:r>
            <a:r>
              <a:rPr lang="en-US" sz="1400" b="1" dirty="0">
                <a:solidFill>
                  <a:srgbClr val="002060"/>
                </a:solidFill>
              </a:rPr>
              <a:t>; }</a:t>
            </a:r>
          </a:p>
          <a:p>
            <a:pPr marL="0" indent="0">
              <a:buNone/>
            </a:pPr>
            <a:r>
              <a:rPr lang="en-US" sz="1400" b="1" dirty="0">
                <a:solidFill>
                  <a:srgbClr val="002060"/>
                </a:solidFill>
              </a:rPr>
              <a:t>	void </a:t>
            </a:r>
            <a:r>
              <a:rPr lang="en-US" sz="1400" b="1" dirty="0" err="1">
                <a:solidFill>
                  <a:srgbClr val="002060"/>
                </a:solidFill>
              </a:rPr>
              <a:t>IncAndPrint</a:t>
            </a:r>
            <a:r>
              <a:rPr lang="en-US" sz="1400" b="1" dirty="0">
                <a:solidFill>
                  <a:srgbClr val="002060"/>
                </a:solidFill>
              </a:rPr>
              <a:t>(void) {</a:t>
            </a:r>
          </a:p>
          <a:p>
            <a:pPr marL="0" indent="0">
              <a:buNone/>
            </a:pPr>
            <a:r>
              <a:rPr lang="en-US" sz="1400" b="1" dirty="0">
                <a:solidFill>
                  <a:srgbClr val="002060"/>
                </a:solidFill>
              </a:rPr>
              <a:t>		</a:t>
            </a:r>
            <a:r>
              <a:rPr lang="en-US" sz="1400" b="1" dirty="0" err="1">
                <a:solidFill>
                  <a:srgbClr val="002060"/>
                </a:solidFill>
              </a:rPr>
              <a:t>cout</a:t>
            </a:r>
            <a:r>
              <a:rPr lang="en-US" sz="1400" b="1" dirty="0">
                <a:solidFill>
                  <a:srgbClr val="002060"/>
                </a:solidFill>
              </a:rPr>
              <a:t> &lt;&lt; "value = " &lt;&lt; ++value &lt;&lt; </a:t>
            </a:r>
            <a:r>
              <a:rPr lang="en-US" sz="1400" b="1" dirty="0" err="1">
                <a:solidFill>
                  <a:srgbClr val="002060"/>
                </a:solidFill>
              </a:rPr>
              <a:t>endl</a:t>
            </a:r>
            <a:r>
              <a:rPr lang="en-US" sz="1400" b="1" dirty="0">
                <a:solidFill>
                  <a:srgbClr val="002060"/>
                </a:solidFill>
              </a:rPr>
              <a:t>;</a:t>
            </a:r>
          </a:p>
          <a:p>
            <a:pPr marL="0" indent="0">
              <a:buNone/>
            </a:pPr>
            <a:r>
              <a:rPr lang="en-US" sz="1400" b="1" dirty="0">
                <a:solidFill>
                  <a:srgbClr val="002060"/>
                </a:solidFill>
              </a:rPr>
              <a:t>	}</a:t>
            </a:r>
          </a:p>
          <a:p>
            <a:pPr marL="0" indent="0">
              <a:buNone/>
            </a:pPr>
            <a:r>
              <a:rPr lang="en-US" sz="1400" b="1" dirty="0">
                <a:solidFill>
                  <a:srgbClr val="002060"/>
                </a:solidFill>
              </a:rPr>
              <a:t>	</a:t>
            </a:r>
            <a:r>
              <a:rPr lang="en-US" sz="1400" b="1" dirty="0" err="1">
                <a:solidFill>
                  <a:srgbClr val="002060"/>
                </a:solidFill>
              </a:rPr>
              <a:t>int</a:t>
            </a:r>
            <a:r>
              <a:rPr lang="en-US" sz="1400" b="1" dirty="0">
                <a:solidFill>
                  <a:srgbClr val="002060"/>
                </a:solidFill>
              </a:rPr>
              <a:t> value;</a:t>
            </a:r>
          </a:p>
          <a:p>
            <a:pPr marL="0" indent="0">
              <a:buNone/>
            </a:pPr>
            <a:r>
              <a:rPr lang="en-US" sz="1400" b="1" dirty="0">
                <a:solidFill>
                  <a:srgbClr val="002060"/>
                </a:solidFill>
              </a:rPr>
              <a:t>};</a:t>
            </a:r>
          </a:p>
          <a:p>
            <a:pPr marL="0" indent="0">
              <a:buNone/>
            </a:pPr>
            <a:r>
              <a:rPr lang="en-US" sz="1400" b="1" dirty="0" err="1">
                <a:solidFill>
                  <a:srgbClr val="002060"/>
                </a:solidFill>
              </a:rPr>
              <a:t>int</a:t>
            </a:r>
            <a:r>
              <a:rPr lang="en-US" sz="1400" b="1" dirty="0">
                <a:solidFill>
                  <a:srgbClr val="002060"/>
                </a:solidFill>
              </a:rPr>
              <a:t> main(void) {</a:t>
            </a:r>
          </a:p>
          <a:p>
            <a:pPr marL="0" indent="0">
              <a:buNone/>
            </a:pPr>
            <a:r>
              <a:rPr lang="en-US" sz="1400" b="1" dirty="0">
                <a:solidFill>
                  <a:srgbClr val="002060"/>
                </a:solidFill>
              </a:rPr>
              <a:t>	Class *ptr1, *ptr2;</a:t>
            </a:r>
          </a:p>
          <a:p>
            <a:pPr marL="0" indent="0">
              <a:buNone/>
            </a:pPr>
            <a:r>
              <a:rPr lang="en-US" sz="1400" b="1" dirty="0">
                <a:solidFill>
                  <a:srgbClr val="002060"/>
                </a:solidFill>
              </a:rPr>
              <a:t>	ptr1 = new Class;</a:t>
            </a:r>
          </a:p>
          <a:p>
            <a:pPr marL="0" indent="0">
              <a:buNone/>
            </a:pPr>
            <a:r>
              <a:rPr lang="en-US" sz="1400" b="1" dirty="0">
                <a:solidFill>
                  <a:srgbClr val="002060"/>
                </a:solidFill>
              </a:rPr>
              <a:t>	ptr2 = new Class(2);</a:t>
            </a:r>
          </a:p>
          <a:p>
            <a:pPr marL="0" indent="0">
              <a:buNone/>
            </a:pPr>
            <a:r>
              <a:rPr lang="en-US" sz="1400" b="1" dirty="0">
                <a:solidFill>
                  <a:srgbClr val="002060"/>
                </a:solidFill>
              </a:rPr>
              <a:t>	ptr1 -&gt; value = 1;</a:t>
            </a:r>
          </a:p>
          <a:p>
            <a:pPr marL="0" indent="0">
              <a:buNone/>
            </a:pPr>
            <a:r>
              <a:rPr lang="en-US" sz="1400" b="1" dirty="0">
                <a:solidFill>
                  <a:srgbClr val="002060"/>
                </a:solidFill>
              </a:rPr>
              <a:t>	ptr1 -&gt; </a:t>
            </a:r>
            <a:r>
              <a:rPr lang="en-US" sz="1400" b="1" dirty="0" err="1">
                <a:solidFill>
                  <a:srgbClr val="002060"/>
                </a:solidFill>
              </a:rPr>
              <a:t>IncAndPrint</a:t>
            </a:r>
            <a:r>
              <a:rPr lang="en-US" sz="1400" b="1" dirty="0">
                <a:solidFill>
                  <a:srgbClr val="002060"/>
                </a:solidFill>
              </a:rPr>
              <a:t>();</a:t>
            </a:r>
          </a:p>
          <a:p>
            <a:pPr marL="0" indent="0">
              <a:buNone/>
            </a:pPr>
            <a:r>
              <a:rPr lang="en-US" sz="1400" b="1" dirty="0">
                <a:solidFill>
                  <a:srgbClr val="002060"/>
                </a:solidFill>
              </a:rPr>
              <a:t>	ptr2 -&gt; </a:t>
            </a:r>
            <a:r>
              <a:rPr lang="en-US" sz="1400" b="1" dirty="0" err="1">
                <a:solidFill>
                  <a:srgbClr val="002060"/>
                </a:solidFill>
              </a:rPr>
              <a:t>IncAndPrint</a:t>
            </a:r>
            <a:r>
              <a:rPr lang="en-US" sz="1400" b="1" dirty="0">
                <a:solidFill>
                  <a:srgbClr val="002060"/>
                </a:solidFill>
              </a:rPr>
              <a:t>();</a:t>
            </a:r>
          </a:p>
          <a:p>
            <a:pPr marL="0" indent="0">
              <a:buNone/>
            </a:pPr>
            <a:r>
              <a:rPr lang="en-US" sz="1400" b="1" dirty="0">
                <a:solidFill>
                  <a:srgbClr val="002060"/>
                </a:solidFill>
              </a:rPr>
              <a:t>	delete ptr2;</a:t>
            </a:r>
          </a:p>
          <a:p>
            <a:pPr marL="0" indent="0">
              <a:buNone/>
            </a:pPr>
            <a:r>
              <a:rPr lang="en-US" sz="1400" b="1" dirty="0">
                <a:solidFill>
                  <a:srgbClr val="002060"/>
                </a:solidFill>
              </a:rPr>
              <a:t>	delete ptr1;</a:t>
            </a:r>
          </a:p>
          <a:p>
            <a:pPr marL="0" indent="0">
              <a:buNone/>
            </a:pPr>
            <a:r>
              <a:rPr lang="en-US" sz="1400" b="1" dirty="0">
                <a:solidFill>
                  <a:srgbClr val="002060"/>
                </a:solidFill>
              </a:rPr>
              <a:t>	return 0;</a:t>
            </a:r>
          </a:p>
          <a:p>
            <a:pPr marL="0" indent="0">
              <a:buNone/>
            </a:pPr>
            <a:r>
              <a:rPr lang="en-US" sz="1400" b="1" dirty="0">
                <a:solidFill>
                  <a:srgbClr val="002060"/>
                </a:solidFill>
              </a:rPr>
              <a:t>}</a:t>
            </a:r>
            <a:endParaRPr lang="en-US" sz="1400" b="1" i="0" kern="1200" dirty="0">
              <a:solidFill>
                <a:srgbClr val="002060"/>
              </a:solidFill>
              <a:effectLst/>
            </a:endParaRPr>
          </a:p>
        </p:txBody>
      </p:sp>
      <p:sp>
        <p:nvSpPr>
          <p:cNvPr id="4" name="Slide Number Placeholder 3"/>
          <p:cNvSpPr>
            <a:spLocks noGrp="1"/>
          </p:cNvSpPr>
          <p:nvPr>
            <p:ph type="sldNum" sz="quarter" idx="12"/>
          </p:nvPr>
        </p:nvSpPr>
        <p:spPr/>
        <p:txBody>
          <a:bodyPr/>
          <a:lstStyle/>
          <a:p>
            <a:fld id="{9DF4E671-2CE7-4BC4-9D6E-ED7B9AC95417}" type="slidenum">
              <a:rPr lang="en-US" smtClean="0"/>
              <a:pPr/>
              <a:t>12</a:t>
            </a:fld>
            <a:endParaRPr lang="en-US" dirty="0"/>
          </a:p>
        </p:txBody>
      </p:sp>
      <p:sp>
        <p:nvSpPr>
          <p:cNvPr id="5" name="Rectangle 4"/>
          <p:cNvSpPr/>
          <p:nvPr/>
        </p:nvSpPr>
        <p:spPr>
          <a:xfrm>
            <a:off x="4643438" y="3786190"/>
            <a:ext cx="3786246" cy="27146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FF0000"/>
                </a:solidFill>
              </a:rPr>
              <a:t>Output:</a:t>
            </a:r>
          </a:p>
          <a:p>
            <a:r>
              <a:rPr lang="en-US" sz="2000" b="1" dirty="0">
                <a:solidFill>
                  <a:schemeClr val="tx1"/>
                </a:solidFill>
              </a:rPr>
              <a:t>Object constructed (#1)</a:t>
            </a:r>
          </a:p>
          <a:p>
            <a:r>
              <a:rPr lang="en-US" sz="2000" b="1" dirty="0">
                <a:solidFill>
                  <a:schemeClr val="tx1"/>
                </a:solidFill>
              </a:rPr>
              <a:t>Object constructed (#2)</a:t>
            </a:r>
          </a:p>
          <a:p>
            <a:r>
              <a:rPr lang="en-US" sz="2000" b="1" dirty="0">
                <a:solidFill>
                  <a:schemeClr val="tx1"/>
                </a:solidFill>
              </a:rPr>
              <a:t>value = 2</a:t>
            </a:r>
          </a:p>
          <a:p>
            <a:r>
              <a:rPr lang="en-US" sz="2000" b="1" dirty="0">
                <a:solidFill>
                  <a:schemeClr val="tx1"/>
                </a:solidFill>
              </a:rPr>
              <a:t>value = 3</a:t>
            </a:r>
          </a:p>
          <a:p>
            <a:r>
              <a:rPr lang="en-US" sz="2000" b="1" dirty="0">
                <a:solidFill>
                  <a:schemeClr val="tx1"/>
                </a:solidFill>
              </a:rPr>
              <a:t>Object destructed! </a:t>
            </a:r>
            <a:r>
              <a:rPr lang="en-US" sz="2000" b="1" dirty="0" err="1">
                <a:solidFill>
                  <a:schemeClr val="tx1"/>
                </a:solidFill>
              </a:rPr>
              <a:t>val</a:t>
            </a:r>
            <a:r>
              <a:rPr lang="en-US" sz="2000" b="1" dirty="0">
                <a:solidFill>
                  <a:schemeClr val="tx1"/>
                </a:solidFill>
              </a:rPr>
              <a:t> = 3</a:t>
            </a:r>
          </a:p>
          <a:p>
            <a:r>
              <a:rPr lang="en-US" sz="2000" b="1" dirty="0">
                <a:solidFill>
                  <a:schemeClr val="tx1"/>
                </a:solidFill>
              </a:rPr>
              <a:t>Object destructed! </a:t>
            </a:r>
            <a:r>
              <a:rPr lang="en-US" sz="2000" b="1" dirty="0" err="1">
                <a:solidFill>
                  <a:schemeClr val="tx1"/>
                </a:solidFill>
              </a:rPr>
              <a:t>val</a:t>
            </a:r>
            <a:r>
              <a:rPr lang="en-US" sz="2000" b="1" dirty="0">
                <a:solidFill>
                  <a:schemeClr val="tx1"/>
                </a:solidFill>
              </a:rPr>
              <a:t> = 2</a:t>
            </a:r>
          </a:p>
          <a:p>
            <a:endParaRPr lang="en-US" sz="2200" b="1" dirty="0">
              <a:solidFill>
                <a:schemeClr val="tx1"/>
              </a:solidFill>
            </a:endParaRPr>
          </a:p>
        </p:txBody>
      </p:sp>
    </p:spTree>
    <p:extLst>
      <p:ext uri="{BB962C8B-B14F-4D97-AF65-F5344CB8AC3E}">
        <p14:creationId xmlns:p14="http://schemas.microsoft.com/office/powerpoint/2010/main" val="1138237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1"/>
          </p:nvPr>
        </p:nvSpPr>
        <p:spPr>
          <a:noFill/>
        </p:spPr>
        <p:txBody>
          <a:bodyPr/>
          <a:lstStyle/>
          <a:p>
            <a:r>
              <a:rPr lang="en-US">
                <a:latin typeface="Arial" pitchFamily="34" charset="0"/>
              </a:rPr>
              <a:t>C++ Programming: From Problem Analysis to Program Design, Fourth Edition</a:t>
            </a:r>
          </a:p>
        </p:txBody>
      </p:sp>
      <p:sp>
        <p:nvSpPr>
          <p:cNvPr id="51203" name="Slide Number Placeholder 4"/>
          <p:cNvSpPr>
            <a:spLocks noGrp="1"/>
          </p:cNvSpPr>
          <p:nvPr>
            <p:ph type="sldNum" sz="quarter" idx="12"/>
          </p:nvPr>
        </p:nvSpPr>
        <p:spPr>
          <a:noFill/>
        </p:spPr>
        <p:txBody>
          <a:bodyPr/>
          <a:lstStyle/>
          <a:p>
            <a:fld id="{D3BD662F-CE94-4A1C-828A-A380D9E037E1}" type="slidenum">
              <a:rPr lang="en-US" smtClean="0">
                <a:latin typeface="Arial" pitchFamily="34" charset="0"/>
              </a:rPr>
              <a:pPr/>
              <a:t>13</a:t>
            </a:fld>
            <a:endParaRPr lang="en-US">
              <a:latin typeface="Arial" pitchFamily="34" charset="0"/>
            </a:endParaRPr>
          </a:p>
        </p:txBody>
      </p:sp>
      <p:sp>
        <p:nvSpPr>
          <p:cNvPr id="51204" name="Rectangle 2"/>
          <p:cNvSpPr>
            <a:spLocks noGrp="1" noChangeArrowheads="1"/>
          </p:cNvSpPr>
          <p:nvPr>
            <p:ph type="title"/>
          </p:nvPr>
        </p:nvSpPr>
        <p:spPr/>
        <p:txBody>
          <a:bodyPr>
            <a:normAutofit fontScale="90000"/>
          </a:bodyPr>
          <a:lstStyle/>
          <a:p>
            <a:pPr eaLnBrk="1" hangingPunct="1"/>
            <a:r>
              <a:rPr lang="en-US" dirty="0"/>
              <a:t>Classes and Pointers: Some Peculiarities</a:t>
            </a:r>
          </a:p>
        </p:txBody>
      </p:sp>
      <p:pic>
        <p:nvPicPr>
          <p:cNvPr id="51205" name="Picture 4"/>
          <p:cNvPicPr>
            <a:picLocks noChangeAspect="1" noChangeArrowheads="1"/>
          </p:cNvPicPr>
          <p:nvPr/>
        </p:nvPicPr>
        <p:blipFill>
          <a:blip r:embed="rId2"/>
          <a:srcRect/>
          <a:stretch>
            <a:fillRect/>
          </a:stretch>
        </p:blipFill>
        <p:spPr bwMode="auto">
          <a:xfrm>
            <a:off x="857224" y="1524000"/>
            <a:ext cx="2709862" cy="2547938"/>
          </a:xfrm>
          <a:prstGeom prst="rect">
            <a:avLst/>
          </a:prstGeom>
          <a:noFill/>
          <a:ln w="9525">
            <a:noFill/>
            <a:miter lim="800000"/>
            <a:headEnd/>
            <a:tailEnd/>
          </a:ln>
        </p:spPr>
      </p:pic>
      <p:pic>
        <p:nvPicPr>
          <p:cNvPr id="51206" name="Picture 5"/>
          <p:cNvPicPr>
            <a:picLocks noChangeAspect="1" noChangeArrowheads="1"/>
          </p:cNvPicPr>
          <p:nvPr/>
        </p:nvPicPr>
        <p:blipFill>
          <a:blip r:embed="rId3"/>
          <a:srcRect/>
          <a:stretch>
            <a:fillRect/>
          </a:stretch>
        </p:blipFill>
        <p:spPr bwMode="auto">
          <a:xfrm>
            <a:off x="714348" y="4148138"/>
            <a:ext cx="3314700" cy="474662"/>
          </a:xfrm>
          <a:prstGeom prst="rect">
            <a:avLst/>
          </a:prstGeom>
          <a:noFill/>
          <a:ln w="9525">
            <a:noFill/>
            <a:miter lim="800000"/>
            <a:headEnd/>
            <a:tailEnd/>
          </a:ln>
        </p:spPr>
      </p:pic>
      <p:pic>
        <p:nvPicPr>
          <p:cNvPr id="51207" name="Picture 6"/>
          <p:cNvPicPr>
            <a:picLocks noChangeAspect="1" noChangeArrowheads="1"/>
          </p:cNvPicPr>
          <p:nvPr/>
        </p:nvPicPr>
        <p:blipFill>
          <a:blip r:embed="rId4"/>
          <a:srcRect/>
          <a:stretch>
            <a:fillRect/>
          </a:stretch>
        </p:blipFill>
        <p:spPr bwMode="auto">
          <a:xfrm>
            <a:off x="1142976" y="4853010"/>
            <a:ext cx="7046912" cy="1719262"/>
          </a:xfrm>
          <a:prstGeom prst="rect">
            <a:avLst/>
          </a:prstGeom>
          <a:noFill/>
          <a:ln w="9525">
            <a:noFill/>
            <a:miter lim="800000"/>
            <a:headEnd/>
            <a:tailEnd/>
          </a:ln>
        </p:spPr>
      </p:pic>
      <p:sp>
        <p:nvSpPr>
          <p:cNvPr id="51208" name="Text Box 9"/>
          <p:cNvSpPr txBox="1">
            <a:spLocks noChangeArrowheads="1"/>
          </p:cNvSpPr>
          <p:nvPr/>
        </p:nvSpPr>
        <p:spPr bwMode="auto">
          <a:xfrm>
            <a:off x="4953000" y="1600200"/>
            <a:ext cx="3886200" cy="2716213"/>
          </a:xfrm>
          <a:prstGeom prst="rect">
            <a:avLst/>
          </a:prstGeom>
          <a:noFill/>
          <a:ln w="12700">
            <a:solidFill>
              <a:schemeClr val="tx1"/>
            </a:solidFill>
            <a:miter lim="800000"/>
            <a:headEnd type="none" w="sm" len="sm"/>
            <a:tailEnd type="none" w="sm" len="sm"/>
          </a:ln>
        </p:spPr>
        <p:txBody>
          <a:bodyPr>
            <a:spAutoFit/>
          </a:bodyPr>
          <a:lstStyle/>
          <a:p>
            <a:pPr marL="457200" indent="-457200">
              <a:spcBef>
                <a:spcPct val="50000"/>
              </a:spcBef>
            </a:pPr>
            <a:r>
              <a:rPr lang="en-US" dirty="0">
                <a:ea typeface="Osaka" charset="-128"/>
                <a:cs typeface="Arial" pitchFamily="34" charset="0"/>
              </a:rPr>
              <a:t>	There are three things to take care when the class uses pointer members:</a:t>
            </a:r>
          </a:p>
          <a:p>
            <a:pPr marL="457200" indent="-457200">
              <a:spcBef>
                <a:spcPct val="50000"/>
              </a:spcBef>
              <a:buFontTx/>
              <a:buAutoNum type="arabicPeriod"/>
            </a:pPr>
            <a:r>
              <a:rPr lang="en-US" dirty="0">
                <a:ea typeface="Osaka" charset="-128"/>
                <a:cs typeface="Arial" pitchFamily="34" charset="0"/>
              </a:rPr>
              <a:t>Destructor to delete the dynamic memory</a:t>
            </a:r>
          </a:p>
          <a:p>
            <a:pPr marL="457200" indent="-457200">
              <a:spcBef>
                <a:spcPct val="50000"/>
              </a:spcBef>
              <a:buFontTx/>
              <a:buAutoNum type="arabicPeriod"/>
            </a:pPr>
            <a:r>
              <a:rPr lang="en-US" dirty="0">
                <a:ea typeface="Osaka" charset="-128"/>
                <a:cs typeface="Arial" pitchFamily="34" charset="0"/>
              </a:rPr>
              <a:t>Overload the assignment operator</a:t>
            </a:r>
          </a:p>
          <a:p>
            <a:pPr marL="457200" indent="-457200">
              <a:spcBef>
                <a:spcPct val="50000"/>
              </a:spcBef>
              <a:buFontTx/>
              <a:buAutoNum type="arabicPeriod"/>
            </a:pPr>
            <a:r>
              <a:rPr lang="en-US" dirty="0">
                <a:ea typeface="Osaka" charset="-128"/>
                <a:cs typeface="Arial" pitchFamily="34" charset="0"/>
              </a:rPr>
              <a:t>Override the Copy constructor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Memory leaks</a:t>
            </a:r>
            <a:endParaRPr lang="ar-JO" dirty="0"/>
          </a:p>
        </p:txBody>
      </p:sp>
      <p:sp>
        <p:nvSpPr>
          <p:cNvPr id="7" name="Content Placeholder 6"/>
          <p:cNvSpPr>
            <a:spLocks noGrp="1"/>
          </p:cNvSpPr>
          <p:nvPr>
            <p:ph idx="1"/>
          </p:nvPr>
        </p:nvSpPr>
        <p:spPr/>
        <p:txBody>
          <a:bodyPr>
            <a:noAutofit/>
          </a:bodyPr>
          <a:lstStyle/>
          <a:p>
            <a:r>
              <a:rPr lang="en-US" sz="2000" dirty="0"/>
              <a:t>Many of the objects are allocated memory that they need for their operation. This memory should be released when the object finishes its activity and the best way to do this is to do the cleaning automatically. </a:t>
            </a:r>
          </a:p>
          <a:p>
            <a:r>
              <a:rPr lang="en-US" sz="2000" dirty="0"/>
              <a:t>Failure to clean the memory will cause a “</a:t>
            </a:r>
            <a:r>
              <a:rPr lang="en-US" sz="2000" b="1" dirty="0"/>
              <a:t>memory leaking</a:t>
            </a:r>
            <a:r>
              <a:rPr lang="en-US" sz="2000" dirty="0"/>
              <a:t>”, where the unused (but still allocated!) memory grows in size, affecting system performance.</a:t>
            </a:r>
          </a:p>
          <a:p>
            <a:r>
              <a:rPr lang="en-US" sz="2000" dirty="0"/>
              <a:t>Take a look at the example on the following slides.</a:t>
            </a:r>
          </a:p>
          <a:p>
            <a:r>
              <a:rPr lang="en-US" sz="2000" dirty="0"/>
              <a:t>The </a:t>
            </a:r>
            <a:r>
              <a:rPr lang="en-US" sz="2000" i="1" dirty="0"/>
              <a:t>Class</a:t>
            </a:r>
            <a:r>
              <a:rPr lang="en-US" sz="2000" dirty="0"/>
              <a:t> </a:t>
            </a:r>
            <a:r>
              <a:rPr lang="en-US" sz="2000" dirty="0" err="1"/>
              <a:t>class</a:t>
            </a:r>
            <a:r>
              <a:rPr lang="en-US" sz="2000" dirty="0"/>
              <a:t> has only one constructor, which is responsible for allocating memory of the size specified by its parameter value. The object of this class is created as a local variable inside the </a:t>
            </a:r>
            <a:r>
              <a:rPr lang="en-US" sz="2000" i="1" dirty="0" err="1"/>
              <a:t>MakeALeak</a:t>
            </a:r>
            <a:r>
              <a:rPr lang="en-US" sz="2000" i="1" dirty="0"/>
              <a:t>()</a:t>
            </a:r>
            <a:r>
              <a:rPr lang="en-US" sz="2000" dirty="0"/>
              <a:t> functions.</a:t>
            </a:r>
          </a:p>
          <a:p>
            <a:pPr>
              <a:buNone/>
            </a:pPr>
            <a:r>
              <a:rPr lang="en-US" sz="2000" dirty="0"/>
              <a:t/>
            </a:r>
            <a:br>
              <a:rPr lang="en-US" sz="2000" dirty="0"/>
            </a:br>
            <a:endParaRPr lang="en-US" sz="2000" dirty="0"/>
          </a:p>
          <a:p>
            <a:endParaRPr lang="ar-JO" sz="2000" dirty="0"/>
          </a:p>
        </p:txBody>
      </p:sp>
      <p:sp>
        <p:nvSpPr>
          <p:cNvPr id="2" name="Slide Number Placeholder 1"/>
          <p:cNvSpPr>
            <a:spLocks noGrp="1"/>
          </p:cNvSpPr>
          <p:nvPr>
            <p:ph type="sldNum" sz="quarter" idx="12"/>
          </p:nvPr>
        </p:nvSpPr>
        <p:spPr/>
        <p:txBody>
          <a:bodyPr/>
          <a:lstStyle/>
          <a:p>
            <a:fld id="{9DF4E671-2CE7-4BC4-9D6E-ED7B9AC95417}" type="slidenum">
              <a:rPr lang="en-US" smtClean="0"/>
              <a:pPr/>
              <a:t>14</a:t>
            </a:fld>
            <a:endParaRPr lang="en-US" dirty="0"/>
          </a:p>
        </p:txBody>
      </p:sp>
    </p:spTree>
    <p:extLst>
      <p:ext uri="{BB962C8B-B14F-4D97-AF65-F5344CB8AC3E}">
        <p14:creationId xmlns:p14="http://schemas.microsoft.com/office/powerpoint/2010/main" val="309997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Memory leaks</a:t>
            </a:r>
            <a:endParaRPr lang="ar-JO" dirty="0"/>
          </a:p>
        </p:txBody>
      </p:sp>
      <p:sp>
        <p:nvSpPr>
          <p:cNvPr id="7" name="Content Placeholder 6"/>
          <p:cNvSpPr>
            <a:spLocks noGrp="1"/>
          </p:cNvSpPr>
          <p:nvPr>
            <p:ph idx="1"/>
          </p:nvPr>
        </p:nvSpPr>
        <p:spPr>
          <a:xfrm>
            <a:off x="457200" y="1340768"/>
            <a:ext cx="8229600" cy="5136232"/>
          </a:xfrm>
        </p:spPr>
        <p:txBody>
          <a:bodyPr>
            <a:noAutofit/>
          </a:bodyPr>
          <a:lstStyle/>
          <a:p>
            <a:pPr marL="0" indent="0">
              <a:buNone/>
            </a:pPr>
            <a:r>
              <a:rPr lang="en-US" sz="1800" b="1" dirty="0">
                <a:solidFill>
                  <a:srgbClr val="002060"/>
                </a:solidFill>
              </a:rPr>
              <a:t>#include &lt;</a:t>
            </a:r>
            <a:r>
              <a:rPr lang="en-US" sz="1800" b="1" dirty="0" err="1">
                <a:solidFill>
                  <a:srgbClr val="002060"/>
                </a:solidFill>
              </a:rPr>
              <a:t>iostream</a:t>
            </a:r>
            <a:r>
              <a:rPr lang="en-US" sz="1800" b="1" dirty="0">
                <a:solidFill>
                  <a:srgbClr val="002060"/>
                </a:solidFill>
              </a:rPr>
              <a:t>&gt;</a:t>
            </a:r>
          </a:p>
          <a:p>
            <a:pPr marL="0" indent="0">
              <a:buNone/>
            </a:pPr>
            <a:r>
              <a:rPr lang="en-US" sz="1800" b="1" dirty="0">
                <a:solidFill>
                  <a:srgbClr val="002060"/>
                </a:solidFill>
              </a:rPr>
              <a:t>using namespace </a:t>
            </a:r>
            <a:r>
              <a:rPr lang="en-US" sz="1800" b="1" dirty="0" err="1">
                <a:solidFill>
                  <a:srgbClr val="002060"/>
                </a:solidFill>
              </a:rPr>
              <a:t>std</a:t>
            </a:r>
            <a:r>
              <a:rPr lang="en-US" sz="1800" b="1" dirty="0">
                <a:solidFill>
                  <a:srgbClr val="002060"/>
                </a:solidFill>
              </a:rPr>
              <a:t>;</a:t>
            </a:r>
          </a:p>
          <a:p>
            <a:pPr marL="0" indent="0">
              <a:buNone/>
            </a:pPr>
            <a:r>
              <a:rPr lang="en-US" sz="1800" b="1" dirty="0">
                <a:solidFill>
                  <a:srgbClr val="002060"/>
                </a:solidFill>
              </a:rPr>
              <a:t>class </a:t>
            </a:r>
            <a:r>
              <a:rPr lang="en-US" sz="1800" b="1" dirty="0" err="1">
                <a:solidFill>
                  <a:srgbClr val="002060"/>
                </a:solidFill>
              </a:rPr>
              <a:t>Class</a:t>
            </a:r>
            <a:r>
              <a:rPr lang="en-US" sz="1800" b="1" dirty="0">
                <a:solidFill>
                  <a:srgbClr val="002060"/>
                </a:solidFill>
              </a:rPr>
              <a:t> {</a:t>
            </a:r>
          </a:p>
          <a:p>
            <a:pPr marL="0" indent="0">
              <a:buNone/>
            </a:pPr>
            <a:r>
              <a:rPr lang="en-US" sz="1800" b="1" dirty="0">
                <a:solidFill>
                  <a:srgbClr val="002060"/>
                </a:solidFill>
              </a:rPr>
              <a:t>public:</a:t>
            </a:r>
          </a:p>
          <a:p>
            <a:pPr marL="0" indent="0">
              <a:buNone/>
            </a:pPr>
            <a:r>
              <a:rPr lang="en-US" sz="1800" b="1" dirty="0">
                <a:solidFill>
                  <a:srgbClr val="002060"/>
                </a:solidFill>
              </a:rPr>
              <a:t>	Class(</a:t>
            </a:r>
            <a:r>
              <a:rPr lang="en-US" sz="1800" b="1" dirty="0" err="1">
                <a:solidFill>
                  <a:srgbClr val="002060"/>
                </a:solidFill>
              </a:rPr>
              <a:t>int</a:t>
            </a:r>
            <a:r>
              <a:rPr lang="en-US" sz="1800" b="1" dirty="0">
                <a:solidFill>
                  <a:srgbClr val="002060"/>
                </a:solidFill>
              </a:rPr>
              <a:t> </a:t>
            </a:r>
            <a:r>
              <a:rPr lang="en-US" sz="1800" b="1" dirty="0" err="1">
                <a:solidFill>
                  <a:srgbClr val="002060"/>
                </a:solidFill>
              </a:rPr>
              <a:t>val</a:t>
            </a:r>
            <a:r>
              <a:rPr lang="en-US" sz="1800" b="1" dirty="0">
                <a:solidFill>
                  <a:srgbClr val="002060"/>
                </a:solidFill>
              </a:rPr>
              <a:t>) { </a:t>
            </a:r>
          </a:p>
          <a:p>
            <a:pPr marL="0" indent="0">
              <a:buNone/>
            </a:pPr>
            <a:r>
              <a:rPr lang="en-US" sz="1800" b="1" dirty="0">
                <a:solidFill>
                  <a:srgbClr val="002060"/>
                </a:solidFill>
              </a:rPr>
              <a:t>		value = new </a:t>
            </a:r>
            <a:r>
              <a:rPr lang="en-US" sz="1800" b="1" dirty="0" err="1">
                <a:solidFill>
                  <a:srgbClr val="002060"/>
                </a:solidFill>
              </a:rPr>
              <a:t>int</a:t>
            </a:r>
            <a:r>
              <a:rPr lang="en-US" sz="1800" b="1" dirty="0">
                <a:solidFill>
                  <a:srgbClr val="002060"/>
                </a:solidFill>
              </a:rPr>
              <a:t>[</a:t>
            </a:r>
            <a:r>
              <a:rPr lang="en-US" sz="1800" b="1" dirty="0" err="1">
                <a:solidFill>
                  <a:srgbClr val="002060"/>
                </a:solidFill>
              </a:rPr>
              <a:t>val</a:t>
            </a:r>
            <a:r>
              <a:rPr lang="en-US" sz="1800" b="1" dirty="0">
                <a:solidFill>
                  <a:srgbClr val="002060"/>
                </a:solidFill>
              </a:rPr>
              <a:t>]; </a:t>
            </a:r>
          </a:p>
          <a:p>
            <a:pPr marL="0" indent="0">
              <a:buNone/>
            </a:pPr>
            <a:r>
              <a:rPr lang="en-US" sz="1800" b="1" dirty="0">
                <a:solidFill>
                  <a:srgbClr val="002060"/>
                </a:solidFill>
              </a:rPr>
              <a:t>		</a:t>
            </a:r>
            <a:r>
              <a:rPr lang="en-US" sz="1800" b="1" dirty="0" err="1">
                <a:solidFill>
                  <a:srgbClr val="002060"/>
                </a:solidFill>
              </a:rPr>
              <a:t>cout</a:t>
            </a:r>
            <a:r>
              <a:rPr lang="en-US" sz="1800" b="1" dirty="0">
                <a:solidFill>
                  <a:srgbClr val="002060"/>
                </a:solidFill>
              </a:rPr>
              <a:t> &lt;&lt; "Allocation (" &lt;&lt; </a:t>
            </a:r>
            <a:r>
              <a:rPr lang="en-US" sz="1800" b="1" dirty="0" err="1">
                <a:solidFill>
                  <a:srgbClr val="002060"/>
                </a:solidFill>
              </a:rPr>
              <a:t>val</a:t>
            </a:r>
            <a:r>
              <a:rPr lang="en-US" sz="1800" b="1" dirty="0">
                <a:solidFill>
                  <a:srgbClr val="002060"/>
                </a:solidFill>
              </a:rPr>
              <a:t> &lt;&lt; ") done." &lt;&lt; </a:t>
            </a:r>
            <a:r>
              <a:rPr lang="en-US" sz="1800" b="1" dirty="0" err="1">
                <a:solidFill>
                  <a:srgbClr val="002060"/>
                </a:solidFill>
              </a:rPr>
              <a:t>endl</a:t>
            </a:r>
            <a:r>
              <a:rPr lang="en-US" sz="1800" b="1" dirty="0">
                <a:solidFill>
                  <a:srgbClr val="002060"/>
                </a:solidFill>
              </a:rPr>
              <a:t>; </a:t>
            </a:r>
          </a:p>
          <a:p>
            <a:pPr marL="0" indent="0">
              <a:buNone/>
            </a:pPr>
            <a:r>
              <a:rPr lang="en-US" sz="1800" b="1" dirty="0">
                <a:solidFill>
                  <a:srgbClr val="002060"/>
                </a:solidFill>
              </a:rPr>
              <a:t>	}</a:t>
            </a:r>
          </a:p>
          <a:p>
            <a:pPr marL="0" indent="0">
              <a:buNone/>
            </a:pPr>
            <a:r>
              <a:rPr lang="en-US" sz="1800" b="1" dirty="0">
                <a:solidFill>
                  <a:srgbClr val="002060"/>
                </a:solidFill>
              </a:rPr>
              <a:t>	</a:t>
            </a:r>
            <a:r>
              <a:rPr lang="en-US" sz="1800" b="1" dirty="0" err="1">
                <a:solidFill>
                  <a:srgbClr val="002060"/>
                </a:solidFill>
              </a:rPr>
              <a:t>int</a:t>
            </a:r>
            <a:r>
              <a:rPr lang="en-US" sz="1800" b="1" dirty="0">
                <a:solidFill>
                  <a:srgbClr val="002060"/>
                </a:solidFill>
              </a:rPr>
              <a:t> *value;</a:t>
            </a:r>
          </a:p>
          <a:p>
            <a:pPr marL="0" indent="0">
              <a:buNone/>
            </a:pPr>
            <a:r>
              <a:rPr lang="en-US" sz="1800" b="1" dirty="0">
                <a:solidFill>
                  <a:srgbClr val="002060"/>
                </a:solidFill>
              </a:rPr>
              <a:t>};</a:t>
            </a:r>
          </a:p>
          <a:p>
            <a:pPr marL="0" indent="0">
              <a:buNone/>
            </a:pPr>
            <a:r>
              <a:rPr lang="en-US" sz="1800" b="1" dirty="0">
                <a:solidFill>
                  <a:srgbClr val="002060"/>
                </a:solidFill>
              </a:rPr>
              <a:t>void </a:t>
            </a:r>
            <a:r>
              <a:rPr lang="en-US" sz="1800" b="1" dirty="0" err="1">
                <a:solidFill>
                  <a:srgbClr val="002060"/>
                </a:solidFill>
              </a:rPr>
              <a:t>MakeALeak</a:t>
            </a:r>
            <a:r>
              <a:rPr lang="en-US" sz="1800" b="1" dirty="0">
                <a:solidFill>
                  <a:srgbClr val="002060"/>
                </a:solidFill>
              </a:rPr>
              <a:t>(void) {</a:t>
            </a:r>
          </a:p>
          <a:p>
            <a:pPr marL="0" indent="0">
              <a:buNone/>
            </a:pPr>
            <a:r>
              <a:rPr lang="en-US" sz="1800" b="1" dirty="0">
                <a:solidFill>
                  <a:srgbClr val="002060"/>
                </a:solidFill>
              </a:rPr>
              <a:t>	Class object(1000);</a:t>
            </a:r>
          </a:p>
          <a:p>
            <a:pPr marL="0" indent="0">
              <a:buNone/>
            </a:pPr>
            <a:r>
              <a:rPr lang="en-US" sz="1800" b="1" dirty="0">
                <a:solidFill>
                  <a:srgbClr val="002060"/>
                </a:solidFill>
              </a:rPr>
              <a:t>}</a:t>
            </a:r>
          </a:p>
          <a:p>
            <a:pPr marL="0" indent="0">
              <a:buNone/>
            </a:pPr>
            <a:r>
              <a:rPr lang="en-US" sz="1800" b="1" dirty="0" err="1">
                <a:solidFill>
                  <a:srgbClr val="002060"/>
                </a:solidFill>
              </a:rPr>
              <a:t>int</a:t>
            </a:r>
            <a:r>
              <a:rPr lang="en-US" sz="1800" b="1" dirty="0">
                <a:solidFill>
                  <a:srgbClr val="002060"/>
                </a:solidFill>
              </a:rPr>
              <a:t> main(void) {</a:t>
            </a:r>
          </a:p>
          <a:p>
            <a:pPr marL="0" indent="0">
              <a:buNone/>
            </a:pPr>
            <a:r>
              <a:rPr lang="en-US" sz="1800" b="1" dirty="0">
                <a:solidFill>
                  <a:srgbClr val="002060"/>
                </a:solidFill>
              </a:rPr>
              <a:t>	</a:t>
            </a:r>
            <a:r>
              <a:rPr lang="en-US" sz="1800" b="1" dirty="0" err="1">
                <a:solidFill>
                  <a:srgbClr val="002060"/>
                </a:solidFill>
              </a:rPr>
              <a:t>MakeALeak</a:t>
            </a:r>
            <a:r>
              <a:rPr lang="en-US" sz="1800" b="1" dirty="0">
                <a:solidFill>
                  <a:srgbClr val="002060"/>
                </a:solidFill>
              </a:rPr>
              <a:t>();</a:t>
            </a:r>
          </a:p>
          <a:p>
            <a:pPr marL="0" indent="0">
              <a:buNone/>
            </a:pPr>
            <a:r>
              <a:rPr lang="en-US" sz="1800" b="1" dirty="0">
                <a:solidFill>
                  <a:srgbClr val="002060"/>
                </a:solidFill>
              </a:rPr>
              <a:t>	return 0;</a:t>
            </a:r>
          </a:p>
          <a:p>
            <a:pPr marL="0" indent="0">
              <a:buNone/>
            </a:pPr>
            <a:r>
              <a:rPr lang="en-US" sz="1800" b="1" dirty="0">
                <a:solidFill>
                  <a:srgbClr val="002060"/>
                </a:solidFill>
              </a:rPr>
              <a:t>}</a:t>
            </a:r>
            <a:endParaRPr lang="ar-JO" sz="1800" b="1" dirty="0">
              <a:solidFill>
                <a:srgbClr val="002060"/>
              </a:solidFill>
            </a:endParaRPr>
          </a:p>
        </p:txBody>
      </p:sp>
      <p:sp>
        <p:nvSpPr>
          <p:cNvPr id="2" name="Slide Number Placeholder 1"/>
          <p:cNvSpPr>
            <a:spLocks noGrp="1"/>
          </p:cNvSpPr>
          <p:nvPr>
            <p:ph type="sldNum" sz="quarter" idx="12"/>
          </p:nvPr>
        </p:nvSpPr>
        <p:spPr/>
        <p:txBody>
          <a:bodyPr/>
          <a:lstStyle/>
          <a:p>
            <a:fld id="{9DF4E671-2CE7-4BC4-9D6E-ED7B9AC95417}" type="slidenum">
              <a:rPr lang="en-US" smtClean="0"/>
              <a:pPr/>
              <a:t>15</a:t>
            </a:fld>
            <a:endParaRPr lang="en-US" dirty="0"/>
          </a:p>
        </p:txBody>
      </p:sp>
      <p:sp>
        <p:nvSpPr>
          <p:cNvPr id="5" name="Oval 4"/>
          <p:cNvSpPr/>
          <p:nvPr/>
        </p:nvSpPr>
        <p:spPr>
          <a:xfrm>
            <a:off x="1285852" y="4929198"/>
            <a:ext cx="250033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JO"/>
          </a:p>
        </p:txBody>
      </p:sp>
    </p:spTree>
    <p:extLst>
      <p:ext uri="{BB962C8B-B14F-4D97-AF65-F5344CB8AC3E}">
        <p14:creationId xmlns:p14="http://schemas.microsoft.com/office/powerpoint/2010/main" val="550795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Memory leaks</a:t>
            </a:r>
            <a:endParaRPr lang="ar-JO" dirty="0"/>
          </a:p>
        </p:txBody>
      </p:sp>
      <p:sp>
        <p:nvSpPr>
          <p:cNvPr id="7" name="Content Placeholder 6"/>
          <p:cNvSpPr>
            <a:spLocks noGrp="1"/>
          </p:cNvSpPr>
          <p:nvPr>
            <p:ph idx="1"/>
          </p:nvPr>
        </p:nvSpPr>
        <p:spPr/>
        <p:txBody>
          <a:bodyPr>
            <a:normAutofit fontScale="85000" lnSpcReduction="10000"/>
          </a:bodyPr>
          <a:lstStyle/>
          <a:p>
            <a:r>
              <a:rPr lang="en-US" dirty="0"/>
              <a:t>the constructor </a:t>
            </a:r>
            <a:r>
              <a:rPr lang="en-US" b="1" dirty="0"/>
              <a:t>explicitly allocates another part of the memory</a:t>
            </a:r>
            <a:endParaRPr lang="en-US" dirty="0"/>
          </a:p>
          <a:p>
            <a:pPr>
              <a:buNone/>
            </a:pPr>
            <a:endParaRPr lang="en-US" dirty="0"/>
          </a:p>
          <a:p>
            <a:r>
              <a:rPr lang="en-US" dirty="0"/>
              <a:t>The </a:t>
            </a:r>
            <a:r>
              <a:rPr lang="en-US" i="1" dirty="0"/>
              <a:t>object</a:t>
            </a:r>
            <a:r>
              <a:rPr lang="en-US" dirty="0"/>
              <a:t> variable is an example of an “</a:t>
            </a:r>
            <a:r>
              <a:rPr lang="en-US" b="1" dirty="0"/>
              <a:t>automatic variable</a:t>
            </a:r>
            <a:r>
              <a:rPr lang="en-US" dirty="0"/>
              <a:t>”. This means that the variable automatically finishes its life when the execution of the function containing the variable’s declaration ends.</a:t>
            </a:r>
          </a:p>
          <a:p>
            <a:r>
              <a:rPr lang="en-US" dirty="0"/>
              <a:t>We can expect that a return from the </a:t>
            </a:r>
            <a:r>
              <a:rPr lang="en-US" i="1" dirty="0" err="1"/>
              <a:t>MakeALeak</a:t>
            </a:r>
            <a:r>
              <a:rPr lang="en-US" i="1" dirty="0"/>
              <a:t>() </a:t>
            </a:r>
            <a:r>
              <a:rPr lang="en-US" dirty="0"/>
              <a:t>functions will cause the following action:</a:t>
            </a:r>
          </a:p>
          <a:p>
            <a:pPr lvl="1"/>
            <a:r>
              <a:rPr lang="en-US" b="1" dirty="0"/>
              <a:t>the memory allocated to the object itself is freed</a:t>
            </a:r>
            <a:r>
              <a:rPr lang="en-US" dirty="0"/>
              <a:t>(this is done implicitly).</a:t>
            </a:r>
          </a:p>
          <a:p>
            <a:pPr>
              <a:buNone/>
            </a:pPr>
            <a:r>
              <a:rPr lang="en-US" dirty="0"/>
              <a:t> </a:t>
            </a:r>
          </a:p>
          <a:p>
            <a:r>
              <a:rPr lang="en-US" dirty="0"/>
              <a:t>Unfortunately, the memory explicitly allocated by the constructor </a:t>
            </a:r>
            <a:r>
              <a:rPr lang="en-US" b="1" dirty="0"/>
              <a:t>remains allocated</a:t>
            </a:r>
            <a:r>
              <a:rPr lang="en-US" dirty="0"/>
              <a:t>. To make matters worse, we’ve lost the only pointer that held the address of that memory (it was stored by the </a:t>
            </a:r>
            <a:r>
              <a:rPr lang="en-US" i="1" dirty="0"/>
              <a:t>value</a:t>
            </a:r>
            <a:r>
              <a:rPr lang="en-US" dirty="0"/>
              <a:t> field, but the object containing this field doesn’t exist anymore).</a:t>
            </a:r>
          </a:p>
          <a:p>
            <a:r>
              <a:rPr lang="en-US" dirty="0"/>
              <a:t>The fairly large portion of memory has leaked.</a:t>
            </a:r>
          </a:p>
          <a:p>
            <a:endParaRPr lang="ar-JO" dirty="0"/>
          </a:p>
        </p:txBody>
      </p:sp>
      <p:sp>
        <p:nvSpPr>
          <p:cNvPr id="2" name="Slide Number Placeholder 1"/>
          <p:cNvSpPr>
            <a:spLocks noGrp="1"/>
          </p:cNvSpPr>
          <p:nvPr>
            <p:ph type="sldNum" sz="quarter" idx="12"/>
          </p:nvPr>
        </p:nvSpPr>
        <p:spPr/>
        <p:txBody>
          <a:bodyPr/>
          <a:lstStyle/>
          <a:p>
            <a:fld id="{9DF4E671-2CE7-4BC4-9D6E-ED7B9AC95417}" type="slidenum">
              <a:rPr lang="en-US" smtClean="0"/>
              <a:pPr/>
              <a:t>16</a:t>
            </a:fld>
            <a:endParaRPr lang="en-US" dirty="0"/>
          </a:p>
        </p:txBody>
      </p:sp>
    </p:spTree>
    <p:extLst>
      <p:ext uri="{BB962C8B-B14F-4D97-AF65-F5344CB8AC3E}">
        <p14:creationId xmlns:p14="http://schemas.microsoft.com/office/powerpoint/2010/main" val="341264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p:spPr>
        <p:txBody>
          <a:bodyPr/>
          <a:lstStyle/>
          <a:p>
            <a:r>
              <a:rPr lang="en-US">
                <a:latin typeface="Arial" pitchFamily="34" charset="0"/>
              </a:rPr>
              <a:t>C++ Programming: From Problem Analysis to Program Design, Fourth Edition</a:t>
            </a:r>
          </a:p>
        </p:txBody>
      </p:sp>
      <p:sp>
        <p:nvSpPr>
          <p:cNvPr id="52227" name="Slide Number Placeholder 5"/>
          <p:cNvSpPr>
            <a:spLocks noGrp="1"/>
          </p:cNvSpPr>
          <p:nvPr>
            <p:ph type="sldNum" sz="quarter" idx="12"/>
          </p:nvPr>
        </p:nvSpPr>
        <p:spPr>
          <a:noFill/>
        </p:spPr>
        <p:txBody>
          <a:bodyPr/>
          <a:lstStyle/>
          <a:p>
            <a:fld id="{6F29961B-EF3E-4C0C-A94D-657BAA17655B}" type="slidenum">
              <a:rPr lang="en-US" smtClean="0">
                <a:latin typeface="Arial" pitchFamily="34" charset="0"/>
              </a:rPr>
              <a:pPr/>
              <a:t>17</a:t>
            </a:fld>
            <a:endParaRPr lang="en-US">
              <a:latin typeface="Arial" pitchFamily="34" charset="0"/>
            </a:endParaRPr>
          </a:p>
        </p:txBody>
      </p:sp>
      <p:sp>
        <p:nvSpPr>
          <p:cNvPr id="52228" name="Rectangle 2"/>
          <p:cNvSpPr>
            <a:spLocks noGrp="1" noChangeArrowheads="1"/>
          </p:cNvSpPr>
          <p:nvPr>
            <p:ph type="title"/>
          </p:nvPr>
        </p:nvSpPr>
        <p:spPr/>
        <p:txBody>
          <a:bodyPr/>
          <a:lstStyle/>
          <a:p>
            <a:pPr eaLnBrk="1" hangingPunct="1"/>
            <a:r>
              <a:rPr lang="en-US" sz="4600"/>
              <a:t>Destructor</a:t>
            </a:r>
          </a:p>
        </p:txBody>
      </p:sp>
      <p:sp>
        <p:nvSpPr>
          <p:cNvPr id="52229" name="Rectangle 3"/>
          <p:cNvSpPr>
            <a:spLocks noGrp="1" noChangeArrowheads="1"/>
          </p:cNvSpPr>
          <p:nvPr>
            <p:ph type="body" idx="1"/>
          </p:nvPr>
        </p:nvSpPr>
        <p:spPr>
          <a:xfrm>
            <a:off x="428596" y="1428736"/>
            <a:ext cx="7772400" cy="4572000"/>
          </a:xfrm>
        </p:spPr>
        <p:txBody>
          <a:bodyPr/>
          <a:lstStyle/>
          <a:p>
            <a:pPr eaLnBrk="1" hangingPunct="1"/>
            <a:r>
              <a:rPr lang="en-US" dirty="0"/>
              <a:t>If </a:t>
            </a:r>
            <a:r>
              <a:rPr lang="en-US" dirty="0" err="1">
                <a:latin typeface="Courier New" pitchFamily="49" charset="0"/>
              </a:rPr>
              <a:t>objectOne</a:t>
            </a:r>
            <a:r>
              <a:rPr lang="en-US" dirty="0"/>
              <a:t> goes out of scope, the member variables of </a:t>
            </a:r>
            <a:r>
              <a:rPr lang="en-US" dirty="0" err="1">
                <a:latin typeface="Courier New" pitchFamily="49" charset="0"/>
              </a:rPr>
              <a:t>objectOne</a:t>
            </a:r>
            <a:r>
              <a:rPr lang="en-US" dirty="0"/>
              <a:t> are destroyed</a:t>
            </a:r>
          </a:p>
          <a:p>
            <a:pPr lvl="1" eaLnBrk="1" hangingPunct="1"/>
            <a:r>
              <a:rPr lang="en-US" dirty="0"/>
              <a:t>The memory space of the dynamic array would stay marked as allocated, even though it cannot be accessed</a:t>
            </a:r>
          </a:p>
          <a:p>
            <a:pPr lvl="1" eaLnBrk="1" hangingPunct="1"/>
            <a:endParaRPr lang="en-US" dirty="0"/>
          </a:p>
          <a:p>
            <a:r>
              <a:rPr lang="en-US" dirty="0"/>
              <a:t>Solution:</a:t>
            </a:r>
          </a:p>
          <a:p>
            <a:pPr lvl="1"/>
            <a:r>
              <a:rPr lang="en-US" dirty="0"/>
              <a:t>Put the necessary code in the destructor to ensure that when </a:t>
            </a:r>
            <a:r>
              <a:rPr lang="en-US" dirty="0" err="1">
                <a:latin typeface="Courier New" pitchFamily="49" charset="0"/>
              </a:rPr>
              <a:t>objectOne</a:t>
            </a:r>
            <a:r>
              <a:rPr lang="en-US" dirty="0"/>
              <a:t> goes out of scope, the memory of the array is </a:t>
            </a:r>
            <a:r>
              <a:rPr lang="en-US" dirty="0" err="1"/>
              <a:t>deallocated</a:t>
            </a:r>
            <a:endParaRPr lang="en-US" dirty="0"/>
          </a:p>
          <a:p>
            <a:pPr lvl="1" eaLnBrk="1" hangingPunct="1">
              <a:buNone/>
            </a:pPr>
            <a:endParaRPr lang="en-US" dirty="0"/>
          </a:p>
        </p:txBody>
      </p:sp>
      <p:pic>
        <p:nvPicPr>
          <p:cNvPr id="7" name="Picture 4"/>
          <p:cNvPicPr>
            <a:picLocks noChangeAspect="1" noChangeArrowheads="1"/>
          </p:cNvPicPr>
          <p:nvPr/>
        </p:nvPicPr>
        <p:blipFill>
          <a:blip r:embed="rId2"/>
          <a:srcRect/>
          <a:stretch>
            <a:fillRect/>
          </a:stretch>
        </p:blipFill>
        <p:spPr bwMode="auto">
          <a:xfrm>
            <a:off x="1714480" y="4786322"/>
            <a:ext cx="5676900" cy="12065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Destructors</a:t>
            </a:r>
            <a:endParaRPr lang="ar-JO" dirty="0"/>
          </a:p>
        </p:txBody>
      </p:sp>
      <p:sp>
        <p:nvSpPr>
          <p:cNvPr id="7" name="Content Placeholder 6"/>
          <p:cNvSpPr>
            <a:spLocks noGrp="1"/>
          </p:cNvSpPr>
          <p:nvPr>
            <p:ph idx="1"/>
          </p:nvPr>
        </p:nvSpPr>
        <p:spPr/>
        <p:txBody>
          <a:bodyPr>
            <a:normAutofit fontScale="62500" lnSpcReduction="20000"/>
          </a:bodyPr>
          <a:lstStyle/>
          <a:p>
            <a:pPr marL="0" indent="0">
              <a:buNone/>
            </a:pPr>
            <a:r>
              <a:rPr lang="en-US" b="1" dirty="0">
                <a:solidFill>
                  <a:srgbClr val="002060"/>
                </a:solidFill>
              </a:rPr>
              <a:t>#include &lt;</a:t>
            </a:r>
            <a:r>
              <a:rPr lang="en-US" b="1" dirty="0" err="1">
                <a:solidFill>
                  <a:srgbClr val="002060"/>
                </a:solidFill>
              </a:rPr>
              <a:t>iostream</a:t>
            </a:r>
            <a:r>
              <a:rPr lang="en-US" b="1" dirty="0">
                <a:solidFill>
                  <a:srgbClr val="002060"/>
                </a:solidFill>
              </a:rPr>
              <a:t>&gt;</a:t>
            </a:r>
          </a:p>
          <a:p>
            <a:pPr marL="0" indent="0">
              <a:buNone/>
            </a:pPr>
            <a:r>
              <a:rPr lang="en-US" b="1" dirty="0">
                <a:solidFill>
                  <a:srgbClr val="002060"/>
                </a:solidFill>
              </a:rPr>
              <a:t>using namespace </a:t>
            </a:r>
            <a:r>
              <a:rPr lang="en-US" b="1" dirty="0" err="1">
                <a:solidFill>
                  <a:srgbClr val="002060"/>
                </a:solidFill>
              </a:rPr>
              <a:t>std</a:t>
            </a:r>
            <a:r>
              <a:rPr lang="en-US" b="1" dirty="0">
                <a:solidFill>
                  <a:srgbClr val="002060"/>
                </a:solidFill>
              </a:rPr>
              <a:t>;</a:t>
            </a:r>
          </a:p>
          <a:p>
            <a:pPr marL="0" indent="0">
              <a:buNone/>
            </a:pPr>
            <a:r>
              <a:rPr lang="en-US" b="1" dirty="0">
                <a:solidFill>
                  <a:srgbClr val="002060"/>
                </a:solidFill>
              </a:rPr>
              <a:t>class </a:t>
            </a:r>
            <a:r>
              <a:rPr lang="en-US" b="1" dirty="0" err="1">
                <a:solidFill>
                  <a:srgbClr val="002060"/>
                </a:solidFill>
              </a:rPr>
              <a:t>Class</a:t>
            </a:r>
            <a:r>
              <a:rPr lang="en-US" b="1" dirty="0">
                <a:solidFill>
                  <a:srgbClr val="002060"/>
                </a:solidFill>
              </a:rPr>
              <a:t> {</a:t>
            </a:r>
          </a:p>
          <a:p>
            <a:pPr marL="0" indent="0">
              <a:buNone/>
            </a:pPr>
            <a:r>
              <a:rPr lang="en-US" b="1" dirty="0">
                <a:solidFill>
                  <a:srgbClr val="002060"/>
                </a:solidFill>
              </a:rPr>
              <a:t>public:</a:t>
            </a:r>
          </a:p>
          <a:p>
            <a:pPr marL="0" indent="0">
              <a:buNone/>
            </a:pPr>
            <a:r>
              <a:rPr lang="en-US" b="1" dirty="0">
                <a:solidFill>
                  <a:srgbClr val="002060"/>
                </a:solidFill>
              </a:rPr>
              <a:t>	Class(</a:t>
            </a:r>
            <a:r>
              <a:rPr lang="en-US" b="1" dirty="0" err="1">
                <a:solidFill>
                  <a:srgbClr val="002060"/>
                </a:solidFill>
              </a:rPr>
              <a:t>int</a:t>
            </a:r>
            <a:r>
              <a:rPr lang="en-US" b="1" dirty="0">
                <a:solidFill>
                  <a:srgbClr val="002060"/>
                </a:solidFill>
              </a:rPr>
              <a:t> </a:t>
            </a:r>
            <a:r>
              <a:rPr lang="en-US" b="1" dirty="0" err="1">
                <a:solidFill>
                  <a:srgbClr val="002060"/>
                </a:solidFill>
              </a:rPr>
              <a:t>val</a:t>
            </a:r>
            <a:r>
              <a:rPr lang="en-US" b="1" dirty="0">
                <a:solidFill>
                  <a:srgbClr val="002060"/>
                </a:solidFill>
              </a:rPr>
              <a:t>) { </a:t>
            </a:r>
          </a:p>
          <a:p>
            <a:pPr marL="0" indent="0">
              <a:buNone/>
            </a:pPr>
            <a:r>
              <a:rPr lang="en-US" b="1" dirty="0">
                <a:solidFill>
                  <a:srgbClr val="002060"/>
                </a:solidFill>
              </a:rPr>
              <a:t>		value = new </a:t>
            </a:r>
            <a:r>
              <a:rPr lang="en-US" b="1" dirty="0" err="1">
                <a:solidFill>
                  <a:srgbClr val="002060"/>
                </a:solidFill>
              </a:rPr>
              <a:t>int</a:t>
            </a:r>
            <a:r>
              <a:rPr lang="en-US" b="1" dirty="0">
                <a:solidFill>
                  <a:srgbClr val="002060"/>
                </a:solidFill>
              </a:rPr>
              <a:t>[</a:t>
            </a:r>
            <a:r>
              <a:rPr lang="en-US" b="1" dirty="0" err="1">
                <a:solidFill>
                  <a:srgbClr val="002060"/>
                </a:solidFill>
              </a:rPr>
              <a:t>val</a:t>
            </a:r>
            <a:r>
              <a:rPr lang="en-US" b="1" dirty="0">
                <a:solidFill>
                  <a:srgbClr val="002060"/>
                </a:solidFill>
              </a:rPr>
              <a:t>]; </a:t>
            </a:r>
          </a:p>
          <a:p>
            <a:pPr marL="0" indent="0">
              <a:buNone/>
            </a:pPr>
            <a:r>
              <a:rPr lang="en-US" b="1" dirty="0">
                <a:solidFill>
                  <a:srgbClr val="002060"/>
                </a:solidFill>
              </a:rPr>
              <a:t>		</a:t>
            </a:r>
            <a:r>
              <a:rPr lang="en-US" b="1" dirty="0" err="1">
                <a:solidFill>
                  <a:srgbClr val="002060"/>
                </a:solidFill>
              </a:rPr>
              <a:t>cout</a:t>
            </a:r>
            <a:r>
              <a:rPr lang="en-US" b="1" dirty="0">
                <a:solidFill>
                  <a:srgbClr val="002060"/>
                </a:solidFill>
              </a:rPr>
              <a:t> &lt;&lt; "Allocation (" &lt;&lt; </a:t>
            </a:r>
            <a:r>
              <a:rPr lang="en-US" b="1" dirty="0" err="1">
                <a:solidFill>
                  <a:srgbClr val="002060"/>
                </a:solidFill>
              </a:rPr>
              <a:t>val</a:t>
            </a:r>
            <a:r>
              <a:rPr lang="en-US" b="1" dirty="0">
                <a:solidFill>
                  <a:srgbClr val="002060"/>
                </a:solidFill>
              </a:rPr>
              <a:t> &lt;&lt; ") done." &lt;&lt; </a:t>
            </a:r>
            <a:r>
              <a:rPr lang="en-US" b="1" dirty="0" err="1">
                <a:solidFill>
                  <a:srgbClr val="002060"/>
                </a:solidFill>
              </a:rPr>
              <a:t>endl</a:t>
            </a:r>
            <a:r>
              <a:rPr lang="en-US" b="1" dirty="0">
                <a:solidFill>
                  <a:srgbClr val="002060"/>
                </a:solidFill>
              </a:rPr>
              <a:t>; </a:t>
            </a:r>
          </a:p>
          <a:p>
            <a:pPr marL="0" indent="0">
              <a:buNone/>
            </a:pPr>
            <a:r>
              <a:rPr lang="en-US" b="1" dirty="0">
                <a:solidFill>
                  <a:srgbClr val="002060"/>
                </a:solidFill>
              </a:rPr>
              <a:t>	}</a:t>
            </a:r>
          </a:p>
          <a:p>
            <a:pPr marL="0" indent="0">
              <a:buNone/>
            </a:pPr>
            <a:r>
              <a:rPr lang="en-US" b="1" dirty="0">
                <a:solidFill>
                  <a:srgbClr val="002060"/>
                </a:solidFill>
              </a:rPr>
              <a:t>	</a:t>
            </a:r>
            <a:r>
              <a:rPr lang="en-US" b="1" dirty="0">
                <a:solidFill>
                  <a:srgbClr val="FF0000"/>
                </a:solidFill>
              </a:rPr>
              <a:t>~Class(void) {</a:t>
            </a:r>
          </a:p>
          <a:p>
            <a:pPr marL="0" indent="0">
              <a:buNone/>
            </a:pPr>
            <a:r>
              <a:rPr lang="en-US" b="1" dirty="0">
                <a:solidFill>
                  <a:srgbClr val="FF0000"/>
                </a:solidFill>
              </a:rPr>
              <a:t>		delete [ ] value;</a:t>
            </a:r>
          </a:p>
          <a:p>
            <a:pPr marL="0" indent="0">
              <a:buNone/>
            </a:pPr>
            <a:r>
              <a:rPr lang="en-US" b="1" dirty="0">
                <a:solidFill>
                  <a:srgbClr val="FF0000"/>
                </a:solidFill>
              </a:rPr>
              <a:t>		</a:t>
            </a:r>
            <a:r>
              <a:rPr lang="en-US" b="1" dirty="0" err="1">
                <a:solidFill>
                  <a:srgbClr val="FF0000"/>
                </a:solidFill>
              </a:rPr>
              <a:t>cout</a:t>
            </a:r>
            <a:r>
              <a:rPr lang="en-US" b="1" dirty="0">
                <a:solidFill>
                  <a:srgbClr val="FF0000"/>
                </a:solidFill>
              </a:rPr>
              <a:t> &lt;&lt; "Deletion done." &lt;&lt; </a:t>
            </a:r>
            <a:r>
              <a:rPr lang="en-US" b="1" dirty="0" err="1">
                <a:solidFill>
                  <a:srgbClr val="FF0000"/>
                </a:solidFill>
              </a:rPr>
              <a:t>endl</a:t>
            </a:r>
            <a:r>
              <a:rPr lang="en-US" b="1" dirty="0">
                <a:solidFill>
                  <a:srgbClr val="FF0000"/>
                </a:solidFill>
              </a:rPr>
              <a:t>;</a:t>
            </a:r>
          </a:p>
          <a:p>
            <a:pPr marL="0" indent="0">
              <a:buNone/>
            </a:pPr>
            <a:r>
              <a:rPr lang="en-US" b="1" dirty="0">
                <a:solidFill>
                  <a:srgbClr val="FF0000"/>
                </a:solidFill>
              </a:rPr>
              <a:t>	}</a:t>
            </a:r>
          </a:p>
          <a:p>
            <a:pPr marL="0" indent="0">
              <a:buNone/>
            </a:pPr>
            <a:r>
              <a:rPr lang="en-US" b="1" dirty="0">
                <a:solidFill>
                  <a:srgbClr val="002060"/>
                </a:solidFill>
              </a:rPr>
              <a:t>	</a:t>
            </a:r>
            <a:r>
              <a:rPr lang="en-US" b="1" dirty="0" err="1">
                <a:solidFill>
                  <a:srgbClr val="002060"/>
                </a:solidFill>
              </a:rPr>
              <a:t>int</a:t>
            </a:r>
            <a:r>
              <a:rPr lang="en-US" b="1" dirty="0">
                <a:solidFill>
                  <a:srgbClr val="002060"/>
                </a:solidFill>
              </a:rPr>
              <a:t> *value;</a:t>
            </a:r>
          </a:p>
          <a:p>
            <a:pPr marL="0" indent="0">
              <a:buNone/>
            </a:pPr>
            <a:r>
              <a:rPr lang="en-US" b="1" dirty="0">
                <a:solidFill>
                  <a:srgbClr val="002060"/>
                </a:solidFill>
              </a:rPr>
              <a:t>};</a:t>
            </a:r>
          </a:p>
          <a:p>
            <a:pPr marL="0" indent="0">
              <a:buNone/>
            </a:pPr>
            <a:r>
              <a:rPr lang="en-US" b="1" dirty="0">
                <a:solidFill>
                  <a:srgbClr val="002060"/>
                </a:solidFill>
              </a:rPr>
              <a:t>void </a:t>
            </a:r>
            <a:r>
              <a:rPr lang="en-US" b="1" dirty="0" err="1">
                <a:solidFill>
                  <a:srgbClr val="002060"/>
                </a:solidFill>
              </a:rPr>
              <a:t>MakeALeak</a:t>
            </a:r>
            <a:r>
              <a:rPr lang="en-US" b="1" dirty="0">
                <a:solidFill>
                  <a:srgbClr val="002060"/>
                </a:solidFill>
              </a:rPr>
              <a:t>(void) {</a:t>
            </a:r>
          </a:p>
          <a:p>
            <a:pPr marL="0" indent="0">
              <a:buNone/>
            </a:pPr>
            <a:r>
              <a:rPr lang="en-US" b="1" dirty="0">
                <a:solidFill>
                  <a:srgbClr val="002060"/>
                </a:solidFill>
              </a:rPr>
              <a:t>	Class object(1000);</a:t>
            </a:r>
          </a:p>
          <a:p>
            <a:pPr marL="0" indent="0">
              <a:buNone/>
            </a:pPr>
            <a:r>
              <a:rPr lang="en-US" b="1" dirty="0">
                <a:solidFill>
                  <a:srgbClr val="002060"/>
                </a:solidFill>
              </a:rPr>
              <a:t>}</a:t>
            </a:r>
          </a:p>
          <a:p>
            <a:pPr marL="0" indent="0">
              <a:buNone/>
            </a:pPr>
            <a:r>
              <a:rPr lang="en-US" b="1" dirty="0" err="1">
                <a:solidFill>
                  <a:srgbClr val="002060"/>
                </a:solidFill>
              </a:rPr>
              <a:t>int</a:t>
            </a:r>
            <a:r>
              <a:rPr lang="en-US" b="1" dirty="0">
                <a:solidFill>
                  <a:srgbClr val="002060"/>
                </a:solidFill>
              </a:rPr>
              <a:t> main(void) {</a:t>
            </a:r>
          </a:p>
          <a:p>
            <a:pPr marL="0" indent="0">
              <a:buNone/>
            </a:pPr>
            <a:r>
              <a:rPr lang="en-US" b="1" dirty="0">
                <a:solidFill>
                  <a:srgbClr val="002060"/>
                </a:solidFill>
              </a:rPr>
              <a:t>	</a:t>
            </a:r>
            <a:r>
              <a:rPr lang="en-US" b="1" dirty="0" err="1">
                <a:solidFill>
                  <a:srgbClr val="002060"/>
                </a:solidFill>
              </a:rPr>
              <a:t>MakeALeak</a:t>
            </a:r>
            <a:r>
              <a:rPr lang="en-US" b="1" dirty="0">
                <a:solidFill>
                  <a:srgbClr val="002060"/>
                </a:solidFill>
              </a:rPr>
              <a:t>();</a:t>
            </a:r>
          </a:p>
          <a:p>
            <a:pPr marL="0" indent="0">
              <a:buNone/>
            </a:pPr>
            <a:r>
              <a:rPr lang="en-US" b="1" dirty="0">
                <a:solidFill>
                  <a:srgbClr val="002060"/>
                </a:solidFill>
              </a:rPr>
              <a:t>	return 0;</a:t>
            </a:r>
          </a:p>
          <a:p>
            <a:pPr marL="0" indent="0">
              <a:buNone/>
            </a:pPr>
            <a:r>
              <a:rPr lang="en-US" b="1" dirty="0">
                <a:solidFill>
                  <a:srgbClr val="002060"/>
                </a:solidFill>
              </a:rPr>
              <a:t>}	</a:t>
            </a:r>
            <a:endParaRPr lang="ar-JO" b="1" dirty="0">
              <a:solidFill>
                <a:srgbClr val="002060"/>
              </a:solidFill>
            </a:endParaRPr>
          </a:p>
        </p:txBody>
      </p:sp>
      <p:sp>
        <p:nvSpPr>
          <p:cNvPr id="2" name="Slide Number Placeholder 1"/>
          <p:cNvSpPr>
            <a:spLocks noGrp="1"/>
          </p:cNvSpPr>
          <p:nvPr>
            <p:ph type="sldNum" sz="quarter" idx="12"/>
          </p:nvPr>
        </p:nvSpPr>
        <p:spPr/>
        <p:txBody>
          <a:bodyPr/>
          <a:lstStyle/>
          <a:p>
            <a:fld id="{9DF4E671-2CE7-4BC4-9D6E-ED7B9AC95417}" type="slidenum">
              <a:rPr lang="en-US" smtClean="0"/>
              <a:pPr/>
              <a:t>18</a:t>
            </a:fld>
            <a:endParaRPr lang="en-US" dirty="0"/>
          </a:p>
        </p:txBody>
      </p:sp>
    </p:spTree>
    <p:extLst>
      <p:ext uri="{BB962C8B-B14F-4D97-AF65-F5344CB8AC3E}">
        <p14:creationId xmlns:p14="http://schemas.microsoft.com/office/powerpoint/2010/main" val="17457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Copy constructor</a:t>
            </a:r>
            <a:endParaRPr lang="ar-JO" dirty="0"/>
          </a:p>
        </p:txBody>
      </p:sp>
      <p:sp>
        <p:nvSpPr>
          <p:cNvPr id="7" name="Content Placeholder 6"/>
          <p:cNvSpPr>
            <a:spLocks noGrp="1"/>
          </p:cNvSpPr>
          <p:nvPr>
            <p:ph idx="1"/>
          </p:nvPr>
        </p:nvSpPr>
        <p:spPr>
          <a:xfrm>
            <a:off x="457200" y="1552596"/>
            <a:ext cx="8229600" cy="4876800"/>
          </a:xfrm>
        </p:spPr>
        <p:txBody>
          <a:bodyPr>
            <a:normAutofit/>
          </a:bodyPr>
          <a:lstStyle/>
          <a:p>
            <a:r>
              <a:rPr lang="en-US" dirty="0"/>
              <a:t>There is a special kind of constructor intended to </a:t>
            </a:r>
            <a:r>
              <a:rPr lang="en-US" b="1" dirty="0"/>
              <a:t>copy one object into another</a:t>
            </a:r>
            <a:r>
              <a:rPr lang="en-US" dirty="0"/>
              <a:t>. </a:t>
            </a:r>
          </a:p>
          <a:p>
            <a:r>
              <a:rPr lang="en-US" dirty="0"/>
              <a:t>They are referred to as </a:t>
            </a:r>
            <a:r>
              <a:rPr lang="en-US" b="1" dirty="0"/>
              <a:t>copy constructors</a:t>
            </a:r>
            <a:r>
              <a:rPr lang="en-US" dirty="0"/>
              <a:t> and are </a:t>
            </a:r>
            <a:r>
              <a:rPr lang="en-US" b="1" dirty="0">
                <a:solidFill>
                  <a:srgbClr val="FF0000"/>
                </a:solidFill>
              </a:rPr>
              <a:t>implicitly invoked </a:t>
            </a:r>
            <a:r>
              <a:rPr lang="en-US" dirty="0"/>
              <a:t>when a declaration of an object is followed by an initiator. </a:t>
            </a:r>
          </a:p>
          <a:p>
            <a:r>
              <a:rPr lang="en-US" dirty="0"/>
              <a:t>Constructors of this kind have </a:t>
            </a:r>
            <a:r>
              <a:rPr lang="en-US" b="1" dirty="0">
                <a:solidFill>
                  <a:srgbClr val="FF0000"/>
                </a:solidFill>
              </a:rPr>
              <a:t>one parameter referenced to an object of the same class</a:t>
            </a:r>
            <a:r>
              <a:rPr lang="en-US" dirty="0"/>
              <a:t> and are used to copy all important data from the source object to the newly created object (or more precisely, to the object </a:t>
            </a:r>
            <a:r>
              <a:rPr lang="en-US" b="1" dirty="0"/>
              <a:t>currently being created</a:t>
            </a:r>
            <a:r>
              <a:rPr lang="en-US" dirty="0"/>
              <a:t>).</a:t>
            </a:r>
          </a:p>
          <a:p>
            <a:endParaRPr lang="en-US" dirty="0"/>
          </a:p>
          <a:p>
            <a:endParaRPr lang="en-US" dirty="0"/>
          </a:p>
          <a:p>
            <a:endParaRPr lang="ar-JO" dirty="0"/>
          </a:p>
        </p:txBody>
      </p:sp>
      <p:sp>
        <p:nvSpPr>
          <p:cNvPr id="2" name="Slide Number Placeholder 1"/>
          <p:cNvSpPr>
            <a:spLocks noGrp="1"/>
          </p:cNvSpPr>
          <p:nvPr>
            <p:ph type="sldNum" sz="quarter" idx="12"/>
          </p:nvPr>
        </p:nvSpPr>
        <p:spPr/>
        <p:txBody>
          <a:bodyPr/>
          <a:lstStyle/>
          <a:p>
            <a:fld id="{9DF4E671-2CE7-4BC4-9D6E-ED7B9AC95417}" type="slidenum">
              <a:rPr lang="en-US" smtClean="0"/>
              <a:pPr/>
              <a:t>19</a:t>
            </a:fld>
            <a:endParaRPr lang="en-US" dirty="0"/>
          </a:p>
        </p:txBody>
      </p:sp>
    </p:spTree>
    <p:extLst>
      <p:ext uri="{BB962C8B-B14F-4D97-AF65-F5344CB8AC3E}">
        <p14:creationId xmlns:p14="http://schemas.microsoft.com/office/powerpoint/2010/main" val="128925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0" i="0" kern="1200" spc="-100" baseline="0" dirty="0">
                <a:solidFill>
                  <a:schemeClr val="tx2"/>
                </a:solidFill>
                <a:effectLst/>
                <a:latin typeface="+mj-lt"/>
                <a:ea typeface="+mj-ea"/>
                <a:cs typeface="+mj-cs"/>
              </a:rPr>
              <a:t>Pointers to objects</a:t>
            </a:r>
            <a:endParaRPr lang="en-US" dirty="0"/>
          </a:p>
        </p:txBody>
      </p:sp>
      <p:sp>
        <p:nvSpPr>
          <p:cNvPr id="3" name="Content Placeholder 2"/>
          <p:cNvSpPr>
            <a:spLocks noGrp="1"/>
          </p:cNvSpPr>
          <p:nvPr>
            <p:ph idx="1"/>
          </p:nvPr>
        </p:nvSpPr>
        <p:spPr/>
        <p:txBody>
          <a:bodyPr>
            <a:normAutofit/>
          </a:bodyPr>
          <a:lstStyle/>
          <a:p>
            <a:r>
              <a:rPr lang="en-US" sz="2400" b="0" i="0" kern="1200" dirty="0">
                <a:solidFill>
                  <a:schemeClr val="tx1"/>
                </a:solidFill>
                <a:effectLst/>
                <a:latin typeface="+mn-lt"/>
                <a:ea typeface="+mn-ea"/>
                <a:cs typeface="+mn-cs"/>
              </a:rPr>
              <a:t>So far we’ve treated objects like ordinary variables and assumed that an object is created in the place where it is declared and destroyed when its declaration scope is exited. </a:t>
            </a:r>
          </a:p>
          <a:p>
            <a:r>
              <a:rPr lang="en-US" sz="2400" b="0" i="0" kern="1200" dirty="0">
                <a:solidFill>
                  <a:schemeClr val="tx1"/>
                </a:solidFill>
                <a:effectLst/>
                <a:latin typeface="+mn-lt"/>
                <a:ea typeface="+mn-ea"/>
                <a:cs typeface="+mn-cs"/>
              </a:rPr>
              <a:t>Objects may also exist as dynamically created and destroyed entities. </a:t>
            </a:r>
          </a:p>
          <a:p>
            <a:r>
              <a:rPr lang="en-US" sz="2400" b="0" i="0" kern="1200" dirty="0">
                <a:solidFill>
                  <a:schemeClr val="tx1"/>
                </a:solidFill>
                <a:effectLst/>
                <a:latin typeface="+mn-lt"/>
                <a:ea typeface="+mn-ea"/>
                <a:cs typeface="+mn-cs"/>
              </a:rPr>
              <a:t>In other words, </a:t>
            </a:r>
            <a:r>
              <a:rPr lang="en-US" sz="2400" b="1" i="0" kern="1200" dirty="0">
                <a:solidFill>
                  <a:schemeClr val="tx1"/>
                </a:solidFill>
                <a:effectLst/>
                <a:latin typeface="+mn-lt"/>
                <a:ea typeface="+mn-ea"/>
                <a:cs typeface="+mn-cs"/>
              </a:rPr>
              <a:t>objects may appear on demand</a:t>
            </a:r>
            <a:r>
              <a:rPr lang="en-US" sz="2400" b="0" i="0" kern="1200" dirty="0">
                <a:solidFill>
                  <a:schemeClr val="tx1"/>
                </a:solidFill>
                <a:effectLst/>
                <a:latin typeface="+mn-lt"/>
                <a:ea typeface="+mn-ea"/>
                <a:cs typeface="+mn-cs"/>
              </a:rPr>
              <a:t> – when they’re needed – and vanish in the same way.</a:t>
            </a:r>
          </a:p>
        </p:txBody>
      </p:sp>
      <p:sp>
        <p:nvSpPr>
          <p:cNvPr id="4" name="Slide Number Placeholder 3"/>
          <p:cNvSpPr>
            <a:spLocks noGrp="1"/>
          </p:cNvSpPr>
          <p:nvPr>
            <p:ph type="sldNum" sz="quarter" idx="12"/>
          </p:nvPr>
        </p:nvSpPr>
        <p:spPr/>
        <p:txBody>
          <a:bodyPr/>
          <a:lstStyle/>
          <a:p>
            <a:fld id="{9DF4E671-2CE7-4BC4-9D6E-ED7B9AC95417}" type="slidenum">
              <a:rPr lang="en-US" smtClean="0"/>
              <a:pPr/>
              <a:t>2</a:t>
            </a:fld>
            <a:endParaRPr lang="en-US" dirty="0"/>
          </a:p>
        </p:txBody>
      </p:sp>
    </p:spTree>
    <p:extLst>
      <p:ext uri="{BB962C8B-B14F-4D97-AF65-F5344CB8AC3E}">
        <p14:creationId xmlns:p14="http://schemas.microsoft.com/office/powerpoint/2010/main" val="87993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Copy constructors</a:t>
            </a:r>
            <a:endParaRPr lang="ar-JO" dirty="0"/>
          </a:p>
        </p:txBody>
      </p:sp>
      <p:sp>
        <p:nvSpPr>
          <p:cNvPr id="2" name="Slide Number Placeholder 1"/>
          <p:cNvSpPr>
            <a:spLocks noGrp="1"/>
          </p:cNvSpPr>
          <p:nvPr>
            <p:ph type="sldNum" sz="quarter" idx="12"/>
          </p:nvPr>
        </p:nvSpPr>
        <p:spPr/>
        <p:txBody>
          <a:bodyPr/>
          <a:lstStyle/>
          <a:p>
            <a:fld id="{9DF4E671-2CE7-4BC4-9D6E-ED7B9AC95417}" type="slidenum">
              <a:rPr lang="en-US" smtClean="0"/>
              <a:pPr/>
              <a:t>20</a:t>
            </a:fld>
            <a:endParaRPr lang="en-US" dirty="0"/>
          </a:p>
        </p:txBody>
      </p:sp>
      <p:pic>
        <p:nvPicPr>
          <p:cNvPr id="1026" name="Picture 2"/>
          <p:cNvPicPr>
            <a:picLocks noChangeAspect="1" noChangeArrowheads="1"/>
          </p:cNvPicPr>
          <p:nvPr/>
        </p:nvPicPr>
        <p:blipFill>
          <a:blip r:embed="rId2"/>
          <a:srcRect/>
          <a:stretch>
            <a:fillRect/>
          </a:stretch>
        </p:blipFill>
        <p:spPr bwMode="auto">
          <a:xfrm>
            <a:off x="285720" y="1500174"/>
            <a:ext cx="6286544" cy="5153032"/>
          </a:xfrm>
          <a:prstGeom prst="rect">
            <a:avLst/>
          </a:prstGeom>
          <a:noFill/>
          <a:ln w="9525">
            <a:noFill/>
            <a:miter lim="800000"/>
            <a:headEnd/>
            <a:tailEnd/>
          </a:ln>
          <a:effectLst/>
        </p:spPr>
      </p:pic>
      <p:sp>
        <p:nvSpPr>
          <p:cNvPr id="8" name="Rectangle 7"/>
          <p:cNvSpPr/>
          <p:nvPr/>
        </p:nvSpPr>
        <p:spPr>
          <a:xfrm>
            <a:off x="6000760" y="3500438"/>
            <a:ext cx="2428892" cy="2143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FF0000"/>
                </a:solidFill>
              </a:rPr>
              <a:t>Output:</a:t>
            </a:r>
          </a:p>
          <a:p>
            <a:r>
              <a:rPr lang="en-US" sz="2200" b="1" dirty="0">
                <a:solidFill>
                  <a:schemeClr val="tx1"/>
                </a:solidFill>
              </a:rPr>
              <a:t>124</a:t>
            </a:r>
          </a:p>
          <a:p>
            <a:r>
              <a:rPr lang="en-US" sz="2200" b="1" dirty="0">
                <a:solidFill>
                  <a:schemeClr val="tx1"/>
                </a:solidFill>
              </a:rPr>
              <a:t>123</a:t>
            </a:r>
          </a:p>
          <a:p>
            <a:r>
              <a:rPr lang="en-US" sz="2200" b="1" dirty="0">
                <a:solidFill>
                  <a:schemeClr val="tx1"/>
                </a:solidFill>
              </a:rPr>
              <a:t>123</a:t>
            </a:r>
          </a:p>
        </p:txBody>
      </p:sp>
    </p:spTree>
    <p:extLst>
      <p:ext uri="{BB962C8B-B14F-4D97-AF65-F5344CB8AC3E}">
        <p14:creationId xmlns:p14="http://schemas.microsoft.com/office/powerpoint/2010/main" val="1289258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Copy constructors</a:t>
            </a:r>
            <a:endParaRPr lang="ar-JO" dirty="0"/>
          </a:p>
        </p:txBody>
      </p:sp>
      <p:sp>
        <p:nvSpPr>
          <p:cNvPr id="7" name="Content Placeholder 6"/>
          <p:cNvSpPr>
            <a:spLocks noGrp="1"/>
          </p:cNvSpPr>
          <p:nvPr>
            <p:ph idx="1"/>
          </p:nvPr>
        </p:nvSpPr>
        <p:spPr/>
        <p:txBody>
          <a:bodyPr>
            <a:normAutofit/>
          </a:bodyPr>
          <a:lstStyle/>
          <a:p>
            <a:r>
              <a:rPr lang="en-US" dirty="0"/>
              <a:t>If the copy constructor doesn’t exist within a particular class and the initiator is actually used during the declaration of an object, its content will be copied “field by field”, as if the object had been cloned.</a:t>
            </a:r>
          </a:p>
          <a:p>
            <a:endParaRPr lang="en-US" dirty="0"/>
          </a:p>
          <a:p>
            <a:r>
              <a:rPr lang="en-US" dirty="0"/>
              <a:t>The copy constructor will also be used </a:t>
            </a:r>
            <a:r>
              <a:rPr lang="en-US" b="1" dirty="0"/>
              <a:t>when the context requires a copy of a specific object</a:t>
            </a:r>
            <a:r>
              <a:rPr lang="en-US" dirty="0"/>
              <a:t>, e.g. when a particular object is transferred to a function as a value-passed actual parameter.</a:t>
            </a:r>
          </a:p>
          <a:p>
            <a:endParaRPr lang="en-US" dirty="0"/>
          </a:p>
        </p:txBody>
      </p:sp>
      <p:sp>
        <p:nvSpPr>
          <p:cNvPr id="2" name="Slide Number Placeholder 1"/>
          <p:cNvSpPr>
            <a:spLocks noGrp="1"/>
          </p:cNvSpPr>
          <p:nvPr>
            <p:ph type="sldNum" sz="quarter" idx="12"/>
          </p:nvPr>
        </p:nvSpPr>
        <p:spPr/>
        <p:txBody>
          <a:bodyPr/>
          <a:lstStyle/>
          <a:p>
            <a:fld id="{9DF4E671-2CE7-4BC4-9D6E-ED7B9AC95417}" type="slidenum">
              <a:rPr lang="en-US" smtClean="0"/>
              <a:pPr/>
              <a:t>21</a:t>
            </a:fld>
            <a:endParaRPr lang="en-US" dirty="0"/>
          </a:p>
        </p:txBody>
      </p:sp>
    </p:spTree>
    <p:extLst>
      <p:ext uri="{BB962C8B-B14F-4D97-AF65-F5344CB8AC3E}">
        <p14:creationId xmlns:p14="http://schemas.microsoft.com/office/powerpoint/2010/main" val="3245161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constructors</a:t>
            </a:r>
            <a:endParaRPr lang="ar-JO" dirty="0"/>
          </a:p>
        </p:txBody>
      </p:sp>
      <p:sp>
        <p:nvSpPr>
          <p:cNvPr id="4" name="Slide Number Placeholder 3"/>
          <p:cNvSpPr>
            <a:spLocks noGrp="1"/>
          </p:cNvSpPr>
          <p:nvPr>
            <p:ph type="sldNum" sz="quarter" idx="12"/>
          </p:nvPr>
        </p:nvSpPr>
        <p:spPr/>
        <p:txBody>
          <a:bodyPr/>
          <a:lstStyle/>
          <a:p>
            <a:fld id="{9DF4E671-2CE7-4BC4-9D6E-ED7B9AC95417}" type="slidenum">
              <a:rPr lang="en-US" smtClean="0"/>
              <a:pPr/>
              <a:t>22</a:t>
            </a:fld>
            <a:endParaRPr lang="en-US" dirty="0"/>
          </a:p>
        </p:txBody>
      </p:sp>
      <p:pic>
        <p:nvPicPr>
          <p:cNvPr id="2050" name="Picture 2"/>
          <p:cNvPicPr>
            <a:picLocks noChangeAspect="1" noChangeArrowheads="1"/>
          </p:cNvPicPr>
          <p:nvPr/>
        </p:nvPicPr>
        <p:blipFill>
          <a:blip r:embed="rId2"/>
          <a:srcRect/>
          <a:stretch>
            <a:fillRect/>
          </a:stretch>
        </p:blipFill>
        <p:spPr bwMode="auto">
          <a:xfrm>
            <a:off x="428596" y="1739568"/>
            <a:ext cx="6500858" cy="4857784"/>
          </a:xfrm>
          <a:prstGeom prst="rect">
            <a:avLst/>
          </a:prstGeom>
          <a:noFill/>
          <a:ln w="9525">
            <a:noFill/>
            <a:miter lim="800000"/>
            <a:headEnd/>
            <a:tailEnd/>
          </a:ln>
          <a:effectLst/>
        </p:spPr>
      </p:pic>
      <p:sp>
        <p:nvSpPr>
          <p:cNvPr id="6" name="Rectangle 5"/>
          <p:cNvSpPr/>
          <p:nvPr/>
        </p:nvSpPr>
        <p:spPr>
          <a:xfrm>
            <a:off x="4643438" y="4143380"/>
            <a:ext cx="4143404" cy="1500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FF0000"/>
                </a:solidFill>
              </a:rPr>
              <a:t>Output:</a:t>
            </a:r>
          </a:p>
          <a:p>
            <a:r>
              <a:rPr lang="en-US" sz="2000" b="1" dirty="0">
                <a:solidFill>
                  <a:schemeClr val="tx1"/>
                </a:solidFill>
              </a:rPr>
              <a:t>Hi from the copy constructor!</a:t>
            </a:r>
          </a:p>
          <a:p>
            <a:r>
              <a:rPr lang="en-US" sz="2000" b="1" dirty="0">
                <a:solidFill>
                  <a:schemeClr val="tx1"/>
                </a:solidFill>
              </a:rPr>
              <a:t>I'm here!</a:t>
            </a:r>
          </a:p>
          <a:p>
            <a:endParaRPr lang="en-US" sz="2200" b="1"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Copy constructors</a:t>
            </a:r>
            <a:endParaRPr lang="ar-JO" dirty="0"/>
          </a:p>
        </p:txBody>
      </p:sp>
      <p:sp>
        <p:nvSpPr>
          <p:cNvPr id="7" name="Content Placeholder 6"/>
          <p:cNvSpPr>
            <a:spLocks noGrp="1"/>
          </p:cNvSpPr>
          <p:nvPr>
            <p:ph idx="1"/>
          </p:nvPr>
        </p:nvSpPr>
        <p:spPr/>
        <p:txBody>
          <a:bodyPr>
            <a:normAutofit/>
          </a:bodyPr>
          <a:lstStyle/>
          <a:p>
            <a:r>
              <a:rPr lang="en-US" dirty="0"/>
              <a:t>The following example shows two different classes. </a:t>
            </a:r>
          </a:p>
          <a:p>
            <a:r>
              <a:rPr lang="en-US" dirty="0"/>
              <a:t>The former does have a copy constructor, while the latter doesn’t. </a:t>
            </a:r>
          </a:p>
          <a:p>
            <a:r>
              <a:rPr lang="en-US" dirty="0"/>
              <a:t>Two objects are created for both of the classes while both of the second objects are created by copying the first ones.</a:t>
            </a:r>
          </a:p>
        </p:txBody>
      </p:sp>
      <p:sp>
        <p:nvSpPr>
          <p:cNvPr id="2" name="Slide Number Placeholder 1"/>
          <p:cNvSpPr>
            <a:spLocks noGrp="1"/>
          </p:cNvSpPr>
          <p:nvPr>
            <p:ph type="sldNum" sz="quarter" idx="12"/>
          </p:nvPr>
        </p:nvSpPr>
        <p:spPr/>
        <p:txBody>
          <a:bodyPr/>
          <a:lstStyle/>
          <a:p>
            <a:fld id="{9DF4E671-2CE7-4BC4-9D6E-ED7B9AC95417}" type="slidenum">
              <a:rPr lang="en-US" smtClean="0"/>
              <a:pPr/>
              <a:t>23</a:t>
            </a:fld>
            <a:endParaRPr lang="en-US" dirty="0"/>
          </a:p>
        </p:txBody>
      </p:sp>
    </p:spTree>
    <p:extLst>
      <p:ext uri="{BB962C8B-B14F-4D97-AF65-F5344CB8AC3E}">
        <p14:creationId xmlns:p14="http://schemas.microsoft.com/office/powerpoint/2010/main" val="3193405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Copy constructors</a:t>
            </a:r>
            <a:endParaRPr lang="ar-JO" dirty="0"/>
          </a:p>
        </p:txBody>
      </p:sp>
      <p:sp>
        <p:nvSpPr>
          <p:cNvPr id="7" name="Content Placeholder 6"/>
          <p:cNvSpPr>
            <a:spLocks noGrp="1"/>
          </p:cNvSpPr>
          <p:nvPr>
            <p:ph idx="1"/>
          </p:nvPr>
        </p:nvSpPr>
        <p:spPr/>
        <p:txBody>
          <a:bodyPr>
            <a:noAutofit/>
          </a:bodyPr>
          <a:lstStyle/>
          <a:p>
            <a:pPr marL="0" indent="0">
              <a:buNone/>
            </a:pPr>
            <a:r>
              <a:rPr lang="en-US" sz="1600" b="1" dirty="0">
                <a:solidFill>
                  <a:srgbClr val="002060"/>
                </a:solidFill>
              </a:rPr>
              <a:t>class Class1 {</a:t>
            </a:r>
          </a:p>
          <a:p>
            <a:pPr marL="0" indent="0">
              <a:buNone/>
            </a:pPr>
            <a:r>
              <a:rPr lang="en-US" sz="1600" b="1" dirty="0">
                <a:solidFill>
                  <a:srgbClr val="002060"/>
                </a:solidFill>
              </a:rPr>
              <a:t>public:</a:t>
            </a:r>
          </a:p>
          <a:p>
            <a:pPr marL="0" indent="0">
              <a:buNone/>
            </a:pPr>
            <a:r>
              <a:rPr lang="en-US" sz="1600" b="1" dirty="0">
                <a:solidFill>
                  <a:srgbClr val="002060"/>
                </a:solidFill>
              </a:rPr>
              <a:t>	Class1(</a:t>
            </a:r>
            <a:r>
              <a:rPr lang="en-US" sz="1600" b="1" dirty="0" err="1">
                <a:solidFill>
                  <a:srgbClr val="002060"/>
                </a:solidFill>
              </a:rPr>
              <a:t>int</a:t>
            </a:r>
            <a:r>
              <a:rPr lang="en-US" sz="1600" b="1" dirty="0">
                <a:solidFill>
                  <a:srgbClr val="002060"/>
                </a:solidFill>
              </a:rPr>
              <a:t> </a:t>
            </a:r>
            <a:r>
              <a:rPr lang="en-US" sz="1600" b="1" dirty="0" err="1">
                <a:solidFill>
                  <a:srgbClr val="002060"/>
                </a:solidFill>
              </a:rPr>
              <a:t>val</a:t>
            </a:r>
            <a:r>
              <a:rPr lang="en-US" sz="1600" b="1" dirty="0">
                <a:solidFill>
                  <a:srgbClr val="002060"/>
                </a:solidFill>
              </a:rPr>
              <a:t>) { this -&gt; value = </a:t>
            </a:r>
            <a:r>
              <a:rPr lang="en-US" sz="1600" b="1" dirty="0" err="1">
                <a:solidFill>
                  <a:srgbClr val="002060"/>
                </a:solidFill>
              </a:rPr>
              <a:t>val</a:t>
            </a:r>
            <a:r>
              <a:rPr lang="en-US" sz="1600" b="1" dirty="0">
                <a:solidFill>
                  <a:srgbClr val="002060"/>
                </a:solidFill>
              </a:rPr>
              <a:t>; }</a:t>
            </a:r>
          </a:p>
          <a:p>
            <a:pPr marL="0" indent="0">
              <a:buNone/>
            </a:pPr>
            <a:r>
              <a:rPr lang="en-US" sz="1600" b="1" dirty="0">
                <a:solidFill>
                  <a:srgbClr val="002060"/>
                </a:solidFill>
              </a:rPr>
              <a:t>	</a:t>
            </a:r>
            <a:r>
              <a:rPr lang="en-US" sz="1600" b="1" u="sng" dirty="0">
                <a:solidFill>
                  <a:srgbClr val="002060"/>
                </a:solidFill>
              </a:rPr>
              <a:t>Class1(Class1 </a:t>
            </a:r>
            <a:r>
              <a:rPr lang="en-US" sz="1600" b="1" u="sng" dirty="0" err="1">
                <a:solidFill>
                  <a:srgbClr val="002060"/>
                </a:solidFill>
              </a:rPr>
              <a:t>const</a:t>
            </a:r>
            <a:r>
              <a:rPr lang="en-US" sz="1600" b="1" u="sng" dirty="0">
                <a:solidFill>
                  <a:srgbClr val="002060"/>
                </a:solidFill>
              </a:rPr>
              <a:t> &amp;source) { value = </a:t>
            </a:r>
            <a:r>
              <a:rPr lang="en-US" sz="1600" b="1" u="sng" dirty="0" err="1">
                <a:solidFill>
                  <a:srgbClr val="002060"/>
                </a:solidFill>
              </a:rPr>
              <a:t>source.value</a:t>
            </a:r>
            <a:r>
              <a:rPr lang="en-US" sz="1600" b="1" u="sng" dirty="0">
                <a:solidFill>
                  <a:srgbClr val="002060"/>
                </a:solidFill>
              </a:rPr>
              <a:t> + 100; }</a:t>
            </a:r>
          </a:p>
          <a:p>
            <a:pPr marL="0" indent="0">
              <a:buNone/>
            </a:pPr>
            <a:r>
              <a:rPr lang="en-US" sz="1600" b="1" dirty="0">
                <a:solidFill>
                  <a:srgbClr val="002060"/>
                </a:solidFill>
              </a:rPr>
              <a:t>	</a:t>
            </a:r>
            <a:r>
              <a:rPr lang="en-US" sz="1600" b="1" dirty="0" err="1">
                <a:solidFill>
                  <a:srgbClr val="002060"/>
                </a:solidFill>
              </a:rPr>
              <a:t>int</a:t>
            </a:r>
            <a:r>
              <a:rPr lang="en-US" sz="1600" b="1" dirty="0">
                <a:solidFill>
                  <a:srgbClr val="002060"/>
                </a:solidFill>
              </a:rPr>
              <a:t> value;</a:t>
            </a:r>
          </a:p>
          <a:p>
            <a:pPr marL="0" indent="0">
              <a:buNone/>
            </a:pPr>
            <a:r>
              <a:rPr lang="en-US" sz="1600" b="1" dirty="0">
                <a:solidFill>
                  <a:srgbClr val="002060"/>
                </a:solidFill>
              </a:rPr>
              <a:t>};</a:t>
            </a:r>
          </a:p>
          <a:p>
            <a:pPr marL="0" indent="0">
              <a:buNone/>
            </a:pPr>
            <a:r>
              <a:rPr lang="en-US" sz="1600" b="1" dirty="0">
                <a:solidFill>
                  <a:srgbClr val="002060"/>
                </a:solidFill>
              </a:rPr>
              <a:t>class Class2 {</a:t>
            </a:r>
          </a:p>
          <a:p>
            <a:pPr marL="0" indent="0">
              <a:buNone/>
            </a:pPr>
            <a:r>
              <a:rPr lang="en-US" sz="1600" b="1" dirty="0">
                <a:solidFill>
                  <a:srgbClr val="002060"/>
                </a:solidFill>
              </a:rPr>
              <a:t>public:</a:t>
            </a:r>
          </a:p>
          <a:p>
            <a:pPr marL="0" indent="0">
              <a:buNone/>
            </a:pPr>
            <a:r>
              <a:rPr lang="en-US" sz="1600" b="1" dirty="0">
                <a:solidFill>
                  <a:srgbClr val="002060"/>
                </a:solidFill>
              </a:rPr>
              <a:t>	Class2(</a:t>
            </a:r>
            <a:r>
              <a:rPr lang="en-US" sz="1600" b="1" dirty="0" err="1">
                <a:solidFill>
                  <a:srgbClr val="002060"/>
                </a:solidFill>
              </a:rPr>
              <a:t>int</a:t>
            </a:r>
            <a:r>
              <a:rPr lang="en-US" sz="1600" b="1" dirty="0">
                <a:solidFill>
                  <a:srgbClr val="002060"/>
                </a:solidFill>
              </a:rPr>
              <a:t> </a:t>
            </a:r>
            <a:r>
              <a:rPr lang="en-US" sz="1600" b="1" dirty="0" err="1">
                <a:solidFill>
                  <a:srgbClr val="002060"/>
                </a:solidFill>
              </a:rPr>
              <a:t>val</a:t>
            </a:r>
            <a:r>
              <a:rPr lang="en-US" sz="1600" b="1" dirty="0">
                <a:solidFill>
                  <a:srgbClr val="002060"/>
                </a:solidFill>
              </a:rPr>
              <a:t>) { this -&gt; value = </a:t>
            </a:r>
            <a:r>
              <a:rPr lang="en-US" sz="1600" b="1" dirty="0" err="1">
                <a:solidFill>
                  <a:srgbClr val="002060"/>
                </a:solidFill>
              </a:rPr>
              <a:t>val</a:t>
            </a:r>
            <a:r>
              <a:rPr lang="en-US" sz="1600" b="1" dirty="0">
                <a:solidFill>
                  <a:srgbClr val="002060"/>
                </a:solidFill>
              </a:rPr>
              <a:t>; }</a:t>
            </a:r>
          </a:p>
          <a:p>
            <a:pPr marL="0" indent="0">
              <a:buNone/>
            </a:pPr>
            <a:r>
              <a:rPr lang="en-US" sz="1600" b="1" dirty="0">
                <a:solidFill>
                  <a:srgbClr val="002060"/>
                </a:solidFill>
              </a:rPr>
              <a:t>	</a:t>
            </a:r>
            <a:r>
              <a:rPr lang="en-US" sz="1600" b="1" dirty="0" err="1">
                <a:solidFill>
                  <a:srgbClr val="002060"/>
                </a:solidFill>
              </a:rPr>
              <a:t>int</a:t>
            </a:r>
            <a:r>
              <a:rPr lang="en-US" sz="1600" b="1" dirty="0">
                <a:solidFill>
                  <a:srgbClr val="002060"/>
                </a:solidFill>
              </a:rPr>
              <a:t> value;</a:t>
            </a:r>
          </a:p>
          <a:p>
            <a:pPr marL="0" indent="0">
              <a:buNone/>
            </a:pPr>
            <a:r>
              <a:rPr lang="en-US" sz="1600" b="1" dirty="0">
                <a:solidFill>
                  <a:srgbClr val="002060"/>
                </a:solidFill>
              </a:rPr>
              <a:t>};</a:t>
            </a:r>
          </a:p>
          <a:p>
            <a:pPr marL="0" indent="0">
              <a:buNone/>
            </a:pPr>
            <a:r>
              <a:rPr lang="en-US" sz="1600" b="1" dirty="0" err="1">
                <a:solidFill>
                  <a:srgbClr val="002060"/>
                </a:solidFill>
              </a:rPr>
              <a:t>int</a:t>
            </a:r>
            <a:r>
              <a:rPr lang="en-US" sz="1600" b="1" dirty="0">
                <a:solidFill>
                  <a:srgbClr val="002060"/>
                </a:solidFill>
              </a:rPr>
              <a:t> main(void) {</a:t>
            </a:r>
          </a:p>
          <a:p>
            <a:pPr marL="0" indent="0">
              <a:buNone/>
            </a:pPr>
            <a:r>
              <a:rPr lang="en-US" sz="1600" b="1" dirty="0">
                <a:solidFill>
                  <a:srgbClr val="002060"/>
                </a:solidFill>
              </a:rPr>
              <a:t>	Class1 object11(100), object12 = object11;</a:t>
            </a:r>
          </a:p>
          <a:p>
            <a:pPr marL="0" indent="0">
              <a:buNone/>
            </a:pPr>
            <a:r>
              <a:rPr lang="en-US" sz="1600" b="1" dirty="0">
                <a:solidFill>
                  <a:srgbClr val="002060"/>
                </a:solidFill>
              </a:rPr>
              <a:t>	Class2 object21(200), object22 = object21;</a:t>
            </a:r>
          </a:p>
          <a:p>
            <a:pPr marL="0" indent="0">
              <a:buNone/>
            </a:pPr>
            <a:r>
              <a:rPr lang="en-US" sz="1600" b="1" dirty="0">
                <a:solidFill>
                  <a:srgbClr val="002060"/>
                </a:solidFill>
              </a:rPr>
              <a:t>	</a:t>
            </a:r>
            <a:r>
              <a:rPr lang="en-US" sz="1600" b="1" dirty="0" err="1">
                <a:solidFill>
                  <a:srgbClr val="002060"/>
                </a:solidFill>
              </a:rPr>
              <a:t>cout</a:t>
            </a:r>
            <a:r>
              <a:rPr lang="en-US" sz="1600" b="1" dirty="0">
                <a:solidFill>
                  <a:srgbClr val="002060"/>
                </a:solidFill>
              </a:rPr>
              <a:t> &lt;&lt; object12.value &lt;&lt; </a:t>
            </a:r>
            <a:r>
              <a:rPr lang="en-US" sz="1600" b="1" dirty="0" err="1">
                <a:solidFill>
                  <a:srgbClr val="002060"/>
                </a:solidFill>
              </a:rPr>
              <a:t>endl</a:t>
            </a:r>
            <a:r>
              <a:rPr lang="en-US" sz="1600" b="1" dirty="0">
                <a:solidFill>
                  <a:srgbClr val="002060"/>
                </a:solidFill>
              </a:rPr>
              <a:t>;</a:t>
            </a:r>
          </a:p>
          <a:p>
            <a:pPr marL="0" indent="0">
              <a:buNone/>
            </a:pPr>
            <a:r>
              <a:rPr lang="en-US" sz="1600" b="1" dirty="0">
                <a:solidFill>
                  <a:srgbClr val="002060"/>
                </a:solidFill>
              </a:rPr>
              <a:t>	</a:t>
            </a:r>
            <a:r>
              <a:rPr lang="en-US" sz="1600" b="1" dirty="0" err="1">
                <a:solidFill>
                  <a:srgbClr val="002060"/>
                </a:solidFill>
              </a:rPr>
              <a:t>cout</a:t>
            </a:r>
            <a:r>
              <a:rPr lang="en-US" sz="1600" b="1" dirty="0">
                <a:solidFill>
                  <a:srgbClr val="002060"/>
                </a:solidFill>
              </a:rPr>
              <a:t> &lt;&lt; object22.value &lt;&lt; </a:t>
            </a:r>
            <a:r>
              <a:rPr lang="en-US" sz="1600" b="1" dirty="0" err="1">
                <a:solidFill>
                  <a:srgbClr val="002060"/>
                </a:solidFill>
              </a:rPr>
              <a:t>endl</a:t>
            </a:r>
            <a:r>
              <a:rPr lang="en-US" sz="1600" b="1" dirty="0">
                <a:solidFill>
                  <a:srgbClr val="002060"/>
                </a:solidFill>
              </a:rPr>
              <a:t>;</a:t>
            </a:r>
          </a:p>
          <a:p>
            <a:pPr marL="0" indent="0">
              <a:buNone/>
            </a:pPr>
            <a:r>
              <a:rPr lang="en-US" sz="1600" b="1" dirty="0">
                <a:solidFill>
                  <a:srgbClr val="002060"/>
                </a:solidFill>
              </a:rPr>
              <a:t>	return 0;</a:t>
            </a:r>
          </a:p>
          <a:p>
            <a:pPr marL="0" indent="0">
              <a:buNone/>
            </a:pPr>
            <a:r>
              <a:rPr lang="en-US" sz="1600" b="1" dirty="0">
                <a:solidFill>
                  <a:srgbClr val="002060"/>
                </a:solidFill>
              </a:rPr>
              <a:t>}</a:t>
            </a:r>
            <a:endParaRPr lang="ar-JO" sz="1600" b="1" dirty="0">
              <a:solidFill>
                <a:srgbClr val="002060"/>
              </a:solidFill>
            </a:endParaRPr>
          </a:p>
        </p:txBody>
      </p:sp>
      <p:sp>
        <p:nvSpPr>
          <p:cNvPr id="2" name="Slide Number Placeholder 1"/>
          <p:cNvSpPr>
            <a:spLocks noGrp="1"/>
          </p:cNvSpPr>
          <p:nvPr>
            <p:ph type="sldNum" sz="quarter" idx="12"/>
          </p:nvPr>
        </p:nvSpPr>
        <p:spPr/>
        <p:txBody>
          <a:bodyPr/>
          <a:lstStyle/>
          <a:p>
            <a:fld id="{9DF4E671-2CE7-4BC4-9D6E-ED7B9AC95417}" type="slidenum">
              <a:rPr lang="en-US" smtClean="0"/>
              <a:pPr/>
              <a:t>24</a:t>
            </a:fld>
            <a:endParaRPr lang="en-US" dirty="0"/>
          </a:p>
        </p:txBody>
      </p:sp>
      <p:sp>
        <p:nvSpPr>
          <p:cNvPr id="5" name="Rectangle 4"/>
          <p:cNvSpPr/>
          <p:nvPr/>
        </p:nvSpPr>
        <p:spPr>
          <a:xfrm>
            <a:off x="6000760" y="3500438"/>
            <a:ext cx="2428892" cy="1785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FF0000"/>
                </a:solidFill>
              </a:rPr>
              <a:t>Output:</a:t>
            </a:r>
          </a:p>
          <a:p>
            <a:r>
              <a:rPr lang="en-US" sz="2200" b="1" dirty="0">
                <a:solidFill>
                  <a:schemeClr val="tx1"/>
                </a:solidFill>
              </a:rPr>
              <a:t>200</a:t>
            </a:r>
          </a:p>
          <a:p>
            <a:r>
              <a:rPr lang="en-US" sz="2200" b="1" dirty="0">
                <a:solidFill>
                  <a:schemeClr val="tx1"/>
                </a:solidFill>
              </a:rPr>
              <a:t>200</a:t>
            </a:r>
          </a:p>
          <a:p>
            <a:endParaRPr lang="en-US" sz="2200" b="1" dirty="0">
              <a:solidFill>
                <a:schemeClr val="tx1"/>
              </a:solidFill>
            </a:endParaRPr>
          </a:p>
        </p:txBody>
      </p:sp>
    </p:spTree>
    <p:extLst>
      <p:ext uri="{BB962C8B-B14F-4D97-AF65-F5344CB8AC3E}">
        <p14:creationId xmlns:p14="http://schemas.microsoft.com/office/powerpoint/2010/main" val="69906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p>
            <a:r>
              <a:rPr lang="en-US">
                <a:latin typeface="Arial" pitchFamily="34" charset="0"/>
              </a:rPr>
              <a:t>C++ Programming: From Problem Analysis to Program Design, Fourth Edition</a:t>
            </a:r>
          </a:p>
        </p:txBody>
      </p:sp>
      <p:sp>
        <p:nvSpPr>
          <p:cNvPr id="59395" name="Slide Number Placeholder 5"/>
          <p:cNvSpPr>
            <a:spLocks noGrp="1"/>
          </p:cNvSpPr>
          <p:nvPr>
            <p:ph type="sldNum" sz="quarter" idx="12"/>
          </p:nvPr>
        </p:nvSpPr>
        <p:spPr>
          <a:noFill/>
        </p:spPr>
        <p:txBody>
          <a:bodyPr/>
          <a:lstStyle/>
          <a:p>
            <a:fld id="{AA6ACC10-2296-4A63-B7F2-F3EE2C9AA960}" type="slidenum">
              <a:rPr lang="en-US" smtClean="0">
                <a:latin typeface="Arial" pitchFamily="34" charset="0"/>
              </a:rPr>
              <a:pPr/>
              <a:t>25</a:t>
            </a:fld>
            <a:endParaRPr lang="en-US">
              <a:latin typeface="Arial" pitchFamily="34" charset="0"/>
            </a:endParaRPr>
          </a:p>
        </p:txBody>
      </p:sp>
      <p:sp>
        <p:nvSpPr>
          <p:cNvPr id="59396" name="Rectangle 2"/>
          <p:cNvSpPr>
            <a:spLocks noGrp="1" noChangeArrowheads="1"/>
          </p:cNvSpPr>
          <p:nvPr>
            <p:ph type="title"/>
          </p:nvPr>
        </p:nvSpPr>
        <p:spPr/>
        <p:txBody>
          <a:bodyPr/>
          <a:lstStyle/>
          <a:p>
            <a:pPr eaLnBrk="1" hangingPunct="1"/>
            <a:r>
              <a:rPr lang="en-US"/>
              <a:t>Copy Constructor (continued)</a:t>
            </a:r>
          </a:p>
        </p:txBody>
      </p:sp>
      <p:sp>
        <p:nvSpPr>
          <p:cNvPr id="59397" name="Rectangle 3"/>
          <p:cNvSpPr>
            <a:spLocks noGrp="1" noChangeArrowheads="1"/>
          </p:cNvSpPr>
          <p:nvPr>
            <p:ph type="body" idx="1"/>
          </p:nvPr>
        </p:nvSpPr>
        <p:spPr/>
        <p:txBody>
          <a:bodyPr/>
          <a:lstStyle/>
          <a:p>
            <a:pPr eaLnBrk="1" hangingPunct="1"/>
            <a:r>
              <a:rPr lang="en-US"/>
              <a:t>Copy constructor automatically executes in three situations:</a:t>
            </a:r>
          </a:p>
          <a:p>
            <a:pPr lvl="1" eaLnBrk="1" hangingPunct="1"/>
            <a:r>
              <a:rPr lang="en-US"/>
              <a:t>When an object is declared and initialized by using the value of another object</a:t>
            </a:r>
          </a:p>
          <a:p>
            <a:pPr lvl="1" eaLnBrk="1" hangingPunct="1"/>
            <a:r>
              <a:rPr lang="en-US"/>
              <a:t>When, as a parameter, an object is passed by value</a:t>
            </a:r>
          </a:p>
          <a:p>
            <a:pPr lvl="1" eaLnBrk="1" hangingPunct="1"/>
            <a:r>
              <a:rPr lang="en-US"/>
              <a:t>When the return value of a function is an object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en-US">
                <a:latin typeface="Arial" pitchFamily="34" charset="0"/>
              </a:rPr>
              <a:t>C++ Programming: From Problem Analysis to Program Design, Fourth Edition</a:t>
            </a:r>
          </a:p>
        </p:txBody>
      </p:sp>
      <p:sp>
        <p:nvSpPr>
          <p:cNvPr id="57347" name="Slide Number Placeholder 5"/>
          <p:cNvSpPr>
            <a:spLocks noGrp="1"/>
          </p:cNvSpPr>
          <p:nvPr>
            <p:ph type="sldNum" sz="quarter" idx="12"/>
          </p:nvPr>
        </p:nvSpPr>
        <p:spPr>
          <a:noFill/>
        </p:spPr>
        <p:txBody>
          <a:bodyPr/>
          <a:lstStyle/>
          <a:p>
            <a:fld id="{767B74ED-1752-44FC-860A-98CC012D620E}" type="slidenum">
              <a:rPr lang="en-US" smtClean="0">
                <a:latin typeface="Arial" pitchFamily="34" charset="0"/>
              </a:rPr>
              <a:pPr/>
              <a:t>26</a:t>
            </a:fld>
            <a:endParaRPr lang="en-US">
              <a:latin typeface="Arial" pitchFamily="34" charset="0"/>
            </a:endParaRPr>
          </a:p>
        </p:txBody>
      </p:sp>
      <p:sp>
        <p:nvSpPr>
          <p:cNvPr id="57348" name="Rectangle 2"/>
          <p:cNvSpPr>
            <a:spLocks noGrp="1" noChangeArrowheads="1"/>
          </p:cNvSpPr>
          <p:nvPr>
            <p:ph type="title"/>
          </p:nvPr>
        </p:nvSpPr>
        <p:spPr/>
        <p:txBody>
          <a:bodyPr>
            <a:normAutofit fontScale="90000"/>
          </a:bodyPr>
          <a:lstStyle/>
          <a:p>
            <a:pPr eaLnBrk="1" hangingPunct="1"/>
            <a:r>
              <a:rPr lang="en-US" dirty="0"/>
              <a:t>Copy Constructor with pointer member</a:t>
            </a:r>
          </a:p>
        </p:txBody>
      </p:sp>
      <p:sp>
        <p:nvSpPr>
          <p:cNvPr id="57349" name="Rectangle 3"/>
          <p:cNvSpPr>
            <a:spLocks noGrp="1" noChangeArrowheads="1"/>
          </p:cNvSpPr>
          <p:nvPr>
            <p:ph type="body" idx="1"/>
          </p:nvPr>
        </p:nvSpPr>
        <p:spPr/>
        <p:txBody>
          <a:bodyPr/>
          <a:lstStyle/>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150000"/>
              </a:lnSpc>
            </a:pPr>
            <a:endParaRPr lang="en-US" dirty="0"/>
          </a:p>
          <a:p>
            <a:pPr eaLnBrk="1" hangingPunct="1">
              <a:lnSpc>
                <a:spcPct val="150000"/>
              </a:lnSpc>
            </a:pPr>
            <a:endParaRPr lang="en-US" dirty="0"/>
          </a:p>
          <a:p>
            <a:pPr eaLnBrk="1" hangingPunct="1">
              <a:lnSpc>
                <a:spcPct val="90000"/>
              </a:lnSpc>
            </a:pPr>
            <a:r>
              <a:rPr lang="en-US" dirty="0"/>
              <a:t>This initialization is called the default member-wise initialization</a:t>
            </a:r>
          </a:p>
          <a:p>
            <a:pPr lvl="1" eaLnBrk="1" hangingPunct="1">
              <a:lnSpc>
                <a:spcPct val="90000"/>
              </a:lnSpc>
            </a:pPr>
            <a:r>
              <a:rPr lang="en-US" dirty="0"/>
              <a:t>Initialization due to the constructor, called the </a:t>
            </a:r>
            <a:r>
              <a:rPr lang="en-US" b="1" dirty="0"/>
              <a:t>copy constructor</a:t>
            </a:r>
            <a:r>
              <a:rPr lang="en-US" dirty="0"/>
              <a:t> (provided by the compiler)</a:t>
            </a:r>
          </a:p>
        </p:txBody>
      </p:sp>
      <p:grpSp>
        <p:nvGrpSpPr>
          <p:cNvPr id="2" name="Group 6"/>
          <p:cNvGrpSpPr>
            <a:grpSpLocks/>
          </p:cNvGrpSpPr>
          <p:nvPr/>
        </p:nvGrpSpPr>
        <p:grpSpPr bwMode="auto">
          <a:xfrm>
            <a:off x="1293813" y="1500189"/>
            <a:ext cx="7011987" cy="2859089"/>
            <a:chOff x="815" y="945"/>
            <a:chExt cx="4417" cy="1801"/>
          </a:xfrm>
        </p:grpSpPr>
        <p:pic>
          <p:nvPicPr>
            <p:cNvPr id="57351" name="Picture 4"/>
            <p:cNvPicPr>
              <a:picLocks noChangeAspect="1" noChangeArrowheads="1"/>
            </p:cNvPicPr>
            <p:nvPr/>
          </p:nvPicPr>
          <p:blipFill>
            <a:blip r:embed="rId2"/>
            <a:srcRect/>
            <a:stretch>
              <a:fillRect/>
            </a:stretch>
          </p:blipFill>
          <p:spPr bwMode="auto">
            <a:xfrm>
              <a:off x="816" y="945"/>
              <a:ext cx="3835" cy="213"/>
            </a:xfrm>
            <a:prstGeom prst="rect">
              <a:avLst/>
            </a:prstGeom>
            <a:noFill/>
            <a:ln w="9525">
              <a:noFill/>
              <a:miter lim="800000"/>
              <a:headEnd/>
              <a:tailEnd/>
            </a:ln>
          </p:spPr>
        </p:pic>
        <p:pic>
          <p:nvPicPr>
            <p:cNvPr id="57352" name="Picture 5"/>
            <p:cNvPicPr>
              <a:picLocks noChangeAspect="1" noChangeArrowheads="1"/>
            </p:cNvPicPr>
            <p:nvPr/>
          </p:nvPicPr>
          <p:blipFill>
            <a:blip r:embed="rId3"/>
            <a:srcRect/>
            <a:stretch>
              <a:fillRect/>
            </a:stretch>
          </p:blipFill>
          <p:spPr bwMode="auto">
            <a:xfrm>
              <a:off x="815" y="1368"/>
              <a:ext cx="4417" cy="1378"/>
            </a:xfrm>
            <a:prstGeom prst="rect">
              <a:avLst/>
            </a:prstGeom>
            <a:noFill/>
            <a:ln w="9525">
              <a:noFill/>
              <a:miter lim="800000"/>
              <a:headEnd/>
              <a:tailEnd/>
            </a:ln>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US">
                <a:latin typeface="Arial" pitchFamily="34" charset="0"/>
              </a:rPr>
              <a:t>C++ Programming: From Problem Analysis to Program Design, Fourth Edition</a:t>
            </a:r>
          </a:p>
        </p:txBody>
      </p:sp>
      <p:sp>
        <p:nvSpPr>
          <p:cNvPr id="58371" name="Slide Number Placeholder 5"/>
          <p:cNvSpPr>
            <a:spLocks noGrp="1"/>
          </p:cNvSpPr>
          <p:nvPr>
            <p:ph type="sldNum" sz="quarter" idx="12"/>
          </p:nvPr>
        </p:nvSpPr>
        <p:spPr>
          <a:noFill/>
        </p:spPr>
        <p:txBody>
          <a:bodyPr/>
          <a:lstStyle/>
          <a:p>
            <a:fld id="{8349F66D-51FF-46DD-9C99-94A8BF59E70C}" type="slidenum">
              <a:rPr lang="en-US" smtClean="0">
                <a:latin typeface="Arial" pitchFamily="34" charset="0"/>
              </a:rPr>
              <a:pPr/>
              <a:t>27</a:t>
            </a:fld>
            <a:endParaRPr lang="en-US">
              <a:latin typeface="Arial" pitchFamily="34" charset="0"/>
            </a:endParaRPr>
          </a:p>
        </p:txBody>
      </p:sp>
      <p:sp>
        <p:nvSpPr>
          <p:cNvPr id="58372" name="Rectangle 2"/>
          <p:cNvSpPr>
            <a:spLocks noGrp="1" noChangeArrowheads="1"/>
          </p:cNvSpPr>
          <p:nvPr>
            <p:ph type="title"/>
          </p:nvPr>
        </p:nvSpPr>
        <p:spPr/>
        <p:txBody>
          <a:bodyPr/>
          <a:lstStyle/>
          <a:p>
            <a:pPr eaLnBrk="1" hangingPunct="1"/>
            <a:r>
              <a:rPr lang="en-US"/>
              <a:t>Copy Constructor (continued)</a:t>
            </a:r>
          </a:p>
        </p:txBody>
      </p:sp>
      <p:sp>
        <p:nvSpPr>
          <p:cNvPr id="58373" name="Rectangle 3"/>
          <p:cNvSpPr>
            <a:spLocks noGrp="1" noChangeArrowheads="1"/>
          </p:cNvSpPr>
          <p:nvPr>
            <p:ph type="body" idx="1"/>
          </p:nvPr>
        </p:nvSpPr>
        <p:spPr/>
        <p:txBody>
          <a:bodyPr/>
          <a:lstStyle/>
          <a:p>
            <a:pPr eaLnBrk="1" hangingPunct="1">
              <a:lnSpc>
                <a:spcPct val="95000"/>
              </a:lnSpc>
              <a:spcBef>
                <a:spcPct val="15000"/>
              </a:spcBef>
            </a:pPr>
            <a:r>
              <a:rPr lang="en-US" dirty="0"/>
              <a:t>Default initialization leads to </a:t>
            </a:r>
            <a:r>
              <a:rPr lang="en-US" b="1" u="sng" dirty="0"/>
              <a:t>shallow copying </a:t>
            </a:r>
            <a:r>
              <a:rPr lang="en-US" dirty="0"/>
              <a:t>of data</a:t>
            </a:r>
          </a:p>
          <a:p>
            <a:pPr eaLnBrk="1" hangingPunct="1">
              <a:lnSpc>
                <a:spcPct val="95000"/>
              </a:lnSpc>
              <a:spcBef>
                <a:spcPct val="15000"/>
              </a:spcBef>
            </a:pPr>
            <a:r>
              <a:rPr lang="en-US" dirty="0"/>
              <a:t>Similar problem occurs when passing objects by value:</a:t>
            </a:r>
          </a:p>
          <a:p>
            <a:pPr eaLnBrk="1" hangingPunct="1">
              <a:lnSpc>
                <a:spcPct val="95000"/>
              </a:lnSpc>
              <a:spcBef>
                <a:spcPct val="15000"/>
              </a:spcBef>
            </a:pPr>
            <a:endParaRPr lang="en-US" dirty="0"/>
          </a:p>
          <a:p>
            <a:pPr eaLnBrk="1" hangingPunct="1">
              <a:lnSpc>
                <a:spcPct val="95000"/>
              </a:lnSpc>
              <a:spcBef>
                <a:spcPct val="15000"/>
              </a:spcBef>
            </a:pPr>
            <a:endParaRPr lang="en-US" dirty="0"/>
          </a:p>
          <a:p>
            <a:pPr eaLnBrk="1" hangingPunct="1">
              <a:lnSpc>
                <a:spcPct val="95000"/>
              </a:lnSpc>
              <a:spcBef>
                <a:spcPct val="15000"/>
              </a:spcBef>
            </a:pPr>
            <a:endParaRPr lang="en-US" dirty="0"/>
          </a:p>
          <a:p>
            <a:pPr eaLnBrk="1" hangingPunct="1">
              <a:lnSpc>
                <a:spcPct val="95000"/>
              </a:lnSpc>
              <a:spcBef>
                <a:spcPct val="15000"/>
              </a:spcBef>
            </a:pPr>
            <a:endParaRPr lang="en-US" dirty="0"/>
          </a:p>
          <a:p>
            <a:pPr eaLnBrk="1" hangingPunct="1">
              <a:lnSpc>
                <a:spcPct val="95000"/>
              </a:lnSpc>
              <a:spcBef>
                <a:spcPct val="15000"/>
              </a:spcBef>
            </a:pPr>
            <a:endParaRPr lang="en-US" dirty="0"/>
          </a:p>
          <a:p>
            <a:pPr eaLnBrk="1" hangingPunct="1">
              <a:lnSpc>
                <a:spcPct val="95000"/>
              </a:lnSpc>
              <a:spcBef>
                <a:spcPct val="15000"/>
              </a:spcBef>
            </a:pPr>
            <a:endParaRPr lang="en-US" dirty="0"/>
          </a:p>
          <a:p>
            <a:pPr eaLnBrk="1" hangingPunct="1">
              <a:lnSpc>
                <a:spcPct val="95000"/>
              </a:lnSpc>
              <a:spcBef>
                <a:spcPct val="15000"/>
              </a:spcBef>
            </a:pPr>
            <a:endParaRPr lang="en-US" dirty="0"/>
          </a:p>
          <a:p>
            <a:pPr eaLnBrk="1" hangingPunct="1">
              <a:lnSpc>
                <a:spcPct val="95000"/>
              </a:lnSpc>
              <a:spcBef>
                <a:spcPct val="15000"/>
              </a:spcBef>
            </a:pPr>
            <a:endParaRPr lang="en-US" dirty="0"/>
          </a:p>
          <a:p>
            <a:pPr eaLnBrk="1" hangingPunct="1">
              <a:lnSpc>
                <a:spcPct val="95000"/>
              </a:lnSpc>
              <a:spcBef>
                <a:spcPct val="15000"/>
              </a:spcBef>
            </a:pPr>
            <a:endParaRPr lang="en-US" dirty="0"/>
          </a:p>
          <a:p>
            <a:pPr eaLnBrk="1" hangingPunct="1">
              <a:lnSpc>
                <a:spcPct val="95000"/>
              </a:lnSpc>
              <a:spcBef>
                <a:spcPct val="15000"/>
              </a:spcBef>
            </a:pPr>
            <a:r>
              <a:rPr lang="en-US" dirty="0"/>
              <a:t>Solution: write a user copy constructor to do a </a:t>
            </a:r>
            <a:r>
              <a:rPr lang="en-US" b="1" u="sng" dirty="0"/>
              <a:t>deep copy</a:t>
            </a:r>
          </a:p>
        </p:txBody>
      </p:sp>
      <p:pic>
        <p:nvPicPr>
          <p:cNvPr id="58374" name="Picture 4"/>
          <p:cNvPicPr>
            <a:picLocks noChangeAspect="1" noChangeArrowheads="1"/>
          </p:cNvPicPr>
          <p:nvPr/>
        </p:nvPicPr>
        <p:blipFill>
          <a:blip r:embed="rId2"/>
          <a:srcRect/>
          <a:stretch>
            <a:fillRect/>
          </a:stretch>
        </p:blipFill>
        <p:spPr bwMode="auto">
          <a:xfrm>
            <a:off x="866772" y="2786058"/>
            <a:ext cx="7221538" cy="338138"/>
          </a:xfrm>
          <a:prstGeom prst="rect">
            <a:avLst/>
          </a:prstGeom>
          <a:noFill/>
          <a:ln w="9525">
            <a:noFill/>
            <a:miter lim="800000"/>
            <a:headEnd/>
            <a:tailEnd/>
          </a:ln>
        </p:spPr>
      </p:pic>
      <p:pic>
        <p:nvPicPr>
          <p:cNvPr id="58375" name="Picture 5"/>
          <p:cNvPicPr>
            <a:picLocks noChangeAspect="1" noChangeArrowheads="1"/>
          </p:cNvPicPr>
          <p:nvPr/>
        </p:nvPicPr>
        <p:blipFill>
          <a:blip r:embed="rId3"/>
          <a:srcRect/>
          <a:stretch>
            <a:fillRect/>
          </a:stretch>
        </p:blipFill>
        <p:spPr bwMode="auto">
          <a:xfrm>
            <a:off x="857224" y="3265505"/>
            <a:ext cx="7083425" cy="259238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DF4E671-2CE7-4BC4-9D6E-ED7B9AC95417}" type="slidenum">
              <a:rPr lang="en-US" smtClean="0"/>
              <a:pPr/>
              <a:t>28</a:t>
            </a:fld>
            <a:endParaRPr lang="en-US" dirty="0"/>
          </a:p>
        </p:txBody>
      </p:sp>
      <p:sp>
        <p:nvSpPr>
          <p:cNvPr id="3073" name="Rectangle 1"/>
          <p:cNvSpPr>
            <a:spLocks noChangeArrowheads="1"/>
          </p:cNvSpPr>
          <p:nvPr/>
        </p:nvSpPr>
        <p:spPr bwMode="auto">
          <a:xfrm>
            <a:off x="357222" y="671715"/>
            <a:ext cx="8501058"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class</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List{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*data;</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size;</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public</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List(</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s)</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 size = s;	  data = </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new</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[size];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void</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fill()</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for</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i = 0; i &lt; size; i++)</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data[</a:t>
            </a:r>
            <a:r>
              <a:rPr kumimoji="0" lang="en-US" sz="14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i</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 </a:t>
            </a:r>
            <a:r>
              <a:rPr kumimoji="0" lang="en-US" sz="14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i</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r>
              <a:rPr kumimoji="0" lang="en-US" sz="14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i</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void</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print()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for</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i = 0; i &lt; size; i++)</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cout&lt;&lt;data[</a:t>
            </a:r>
            <a:r>
              <a:rPr kumimoji="0" lang="en-US" sz="14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i</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]&lt;&lt;</a:t>
            </a:r>
            <a:r>
              <a:rPr kumimoji="0" lang="en-US" sz="1400" b="1" i="0" u="none" strike="noStrike" cap="none" normalizeH="0" baseline="0" dirty="0">
                <a:ln>
                  <a:noFill/>
                </a:ln>
                <a:solidFill>
                  <a:srgbClr val="8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cout&lt;&lt;</a:t>
            </a:r>
            <a:r>
              <a:rPr kumimoji="0" lang="en-US" sz="14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endl</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~List()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delete</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[]data;}</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void</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fun(List obj2)</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void</a:t>
            </a: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main()</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List obj1(5);</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obj1.fill();</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fun(obj1);</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obj1.print();}</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11"/>
          <p:cNvSpPr>
            <a:spLocks noChangeArrowheads="1"/>
          </p:cNvSpPr>
          <p:nvPr/>
        </p:nvSpPr>
        <p:spPr bwMode="auto">
          <a:xfrm>
            <a:off x="5357818" y="4357694"/>
            <a:ext cx="762000" cy="533400"/>
          </a:xfrm>
          <a:prstGeom prst="rect">
            <a:avLst/>
          </a:prstGeom>
          <a:solidFill>
            <a:srgbClr val="F9F8FE"/>
          </a:solidFill>
          <a:ln w="12700">
            <a:solidFill>
              <a:schemeClr val="tx1"/>
            </a:solidFill>
            <a:miter lim="800000"/>
            <a:headEnd type="none" w="sm" len="sm"/>
            <a:tailEnd type="none" w="sm" len="sm"/>
          </a:ln>
        </p:spPr>
        <p:txBody>
          <a:bodyPr wrap="none" anchor="ctr"/>
          <a:lstStyle/>
          <a:p>
            <a:endParaRPr lang="ar-JO"/>
          </a:p>
        </p:txBody>
      </p:sp>
      <p:sp>
        <p:nvSpPr>
          <p:cNvPr id="9" name="Line 17"/>
          <p:cNvSpPr>
            <a:spLocks noChangeShapeType="1"/>
          </p:cNvSpPr>
          <p:nvPr/>
        </p:nvSpPr>
        <p:spPr bwMode="auto">
          <a:xfrm>
            <a:off x="5738818" y="4662494"/>
            <a:ext cx="190504" cy="623894"/>
          </a:xfrm>
          <a:prstGeom prst="line">
            <a:avLst/>
          </a:prstGeom>
          <a:noFill/>
          <a:ln w="28575">
            <a:solidFill>
              <a:schemeClr val="tx1"/>
            </a:solidFill>
            <a:miter lim="800000"/>
            <a:headEnd type="oval" w="med" len="med"/>
            <a:tailEnd type="triangle" w="med" len="med"/>
          </a:ln>
        </p:spPr>
        <p:txBody>
          <a:bodyPr wrap="none"/>
          <a:lstStyle/>
          <a:p>
            <a:endParaRPr lang="ar-JO"/>
          </a:p>
        </p:txBody>
      </p:sp>
      <p:sp>
        <p:nvSpPr>
          <p:cNvPr id="11" name="Rectangle 40"/>
          <p:cNvSpPr>
            <a:spLocks noChangeArrowheads="1"/>
          </p:cNvSpPr>
          <p:nvPr/>
        </p:nvSpPr>
        <p:spPr bwMode="auto">
          <a:xfrm>
            <a:off x="4357686" y="5429264"/>
            <a:ext cx="762000" cy="533400"/>
          </a:xfrm>
          <a:prstGeom prst="rect">
            <a:avLst/>
          </a:prstGeom>
          <a:solidFill>
            <a:srgbClr val="F9F8FE"/>
          </a:solidFill>
          <a:ln w="12700">
            <a:solidFill>
              <a:schemeClr val="tx1"/>
            </a:solidFill>
            <a:miter lim="800000"/>
            <a:headEnd type="none" w="sm" len="sm"/>
            <a:tailEnd type="none" w="sm" len="sm"/>
          </a:ln>
        </p:spPr>
        <p:txBody>
          <a:bodyPr wrap="none" anchor="ctr"/>
          <a:lstStyle/>
          <a:p>
            <a:endParaRPr lang="ar-JO"/>
          </a:p>
        </p:txBody>
      </p:sp>
      <p:sp>
        <p:nvSpPr>
          <p:cNvPr id="12" name="Line 42"/>
          <p:cNvSpPr>
            <a:spLocks noChangeShapeType="1"/>
          </p:cNvSpPr>
          <p:nvPr/>
        </p:nvSpPr>
        <p:spPr bwMode="auto">
          <a:xfrm flipV="1">
            <a:off x="4738686" y="5429264"/>
            <a:ext cx="609600" cy="304800"/>
          </a:xfrm>
          <a:prstGeom prst="line">
            <a:avLst/>
          </a:prstGeom>
          <a:noFill/>
          <a:ln w="28575">
            <a:solidFill>
              <a:schemeClr val="tx1"/>
            </a:solidFill>
            <a:miter lim="800000"/>
            <a:headEnd type="oval" w="med" len="med"/>
            <a:tailEnd type="triangle" w="med" len="med"/>
          </a:ln>
        </p:spPr>
        <p:txBody>
          <a:bodyPr wrap="none"/>
          <a:lstStyle/>
          <a:p>
            <a:endParaRPr lang="ar-JO"/>
          </a:p>
        </p:txBody>
      </p:sp>
      <p:graphicFrame>
        <p:nvGraphicFramePr>
          <p:cNvPr id="13" name="Table 12"/>
          <p:cNvGraphicFramePr>
            <a:graphicFrameLocks noGrp="1"/>
          </p:cNvGraphicFramePr>
          <p:nvPr/>
        </p:nvGraphicFramePr>
        <p:xfrm>
          <a:off x="5357818" y="5286388"/>
          <a:ext cx="2571770" cy="370840"/>
        </p:xfrm>
        <a:graphic>
          <a:graphicData uri="http://schemas.openxmlformats.org/drawingml/2006/table">
            <a:tbl>
              <a:tblPr rtl="1" firstRow="1" bandRow="1">
                <a:tableStyleId>{5C22544A-7EE6-4342-B048-85BDC9FD1C3A}</a:tableStyleId>
              </a:tblPr>
              <a:tblGrid>
                <a:gridCol w="514354">
                  <a:extLst>
                    <a:ext uri="{9D8B030D-6E8A-4147-A177-3AD203B41FA5}">
                      <a16:colId xmlns:a16="http://schemas.microsoft.com/office/drawing/2014/main" val="20000"/>
                    </a:ext>
                  </a:extLst>
                </a:gridCol>
                <a:gridCol w="514354">
                  <a:extLst>
                    <a:ext uri="{9D8B030D-6E8A-4147-A177-3AD203B41FA5}">
                      <a16:colId xmlns:a16="http://schemas.microsoft.com/office/drawing/2014/main" val="20001"/>
                    </a:ext>
                  </a:extLst>
                </a:gridCol>
                <a:gridCol w="514354">
                  <a:extLst>
                    <a:ext uri="{9D8B030D-6E8A-4147-A177-3AD203B41FA5}">
                      <a16:colId xmlns:a16="http://schemas.microsoft.com/office/drawing/2014/main" val="20002"/>
                    </a:ext>
                  </a:extLst>
                </a:gridCol>
                <a:gridCol w="514354">
                  <a:extLst>
                    <a:ext uri="{9D8B030D-6E8A-4147-A177-3AD203B41FA5}">
                      <a16:colId xmlns:a16="http://schemas.microsoft.com/office/drawing/2014/main" val="20003"/>
                    </a:ext>
                  </a:extLst>
                </a:gridCol>
                <a:gridCol w="514354">
                  <a:extLst>
                    <a:ext uri="{9D8B030D-6E8A-4147-A177-3AD203B41FA5}">
                      <a16:colId xmlns:a16="http://schemas.microsoft.com/office/drawing/2014/main" val="20004"/>
                    </a:ext>
                  </a:extLst>
                </a:gridCol>
              </a:tblGrid>
              <a:tr h="370840">
                <a:tc>
                  <a:txBody>
                    <a:bodyPr/>
                    <a:lstStyle/>
                    <a:p>
                      <a:pPr rtl="1"/>
                      <a:endParaRPr lang="ar-JO" dirty="0"/>
                    </a:p>
                  </a:txBody>
                  <a:tcPr/>
                </a:tc>
                <a:tc>
                  <a:txBody>
                    <a:bodyPr/>
                    <a:lstStyle/>
                    <a:p>
                      <a:pPr rtl="1"/>
                      <a:endParaRPr lang="ar-JO"/>
                    </a:p>
                  </a:txBody>
                  <a:tcPr/>
                </a:tc>
                <a:tc>
                  <a:txBody>
                    <a:bodyPr/>
                    <a:lstStyle/>
                    <a:p>
                      <a:pPr rtl="1"/>
                      <a:endParaRPr lang="ar-JO"/>
                    </a:p>
                  </a:txBody>
                  <a:tcPr/>
                </a:tc>
                <a:tc>
                  <a:txBody>
                    <a:bodyPr/>
                    <a:lstStyle/>
                    <a:p>
                      <a:pPr rtl="1"/>
                      <a:endParaRPr lang="ar-JO"/>
                    </a:p>
                  </a:txBody>
                  <a:tcPr/>
                </a:tc>
                <a:tc>
                  <a:txBody>
                    <a:bodyPr/>
                    <a:lstStyle/>
                    <a:p>
                      <a:pPr rtl="1"/>
                      <a:endParaRPr lang="ar-JO" dirty="0"/>
                    </a:p>
                  </a:txBody>
                  <a:tcPr/>
                </a:tc>
                <a:extLst>
                  <a:ext uri="{0D108BD9-81ED-4DB2-BD59-A6C34878D82A}">
                    <a16:rowId xmlns:a16="http://schemas.microsoft.com/office/drawing/2014/main" val="10000"/>
                  </a:ext>
                </a:extLst>
              </a:tr>
            </a:tbl>
          </a:graphicData>
        </a:graphic>
      </p:graphicFrame>
      <p:sp>
        <p:nvSpPr>
          <p:cNvPr id="14" name="TextBox 13"/>
          <p:cNvSpPr txBox="1"/>
          <p:nvPr/>
        </p:nvSpPr>
        <p:spPr>
          <a:xfrm>
            <a:off x="5357818" y="3988362"/>
            <a:ext cx="714380" cy="369332"/>
          </a:xfrm>
          <a:prstGeom prst="rect">
            <a:avLst/>
          </a:prstGeom>
          <a:noFill/>
        </p:spPr>
        <p:txBody>
          <a:bodyPr wrap="square" rtlCol="1">
            <a:spAutoFit/>
          </a:bodyPr>
          <a:lstStyle/>
          <a:p>
            <a:r>
              <a:rPr lang="en-US" dirty="0"/>
              <a:t>obj2</a:t>
            </a:r>
            <a:endParaRPr lang="ar-JO" dirty="0"/>
          </a:p>
        </p:txBody>
      </p:sp>
      <p:sp>
        <p:nvSpPr>
          <p:cNvPr id="21" name="TextBox 20"/>
          <p:cNvSpPr txBox="1"/>
          <p:nvPr/>
        </p:nvSpPr>
        <p:spPr>
          <a:xfrm>
            <a:off x="4357686" y="5143512"/>
            <a:ext cx="714380" cy="369332"/>
          </a:xfrm>
          <a:prstGeom prst="rect">
            <a:avLst/>
          </a:prstGeom>
          <a:noFill/>
        </p:spPr>
        <p:txBody>
          <a:bodyPr wrap="square" rtlCol="1">
            <a:spAutoFit/>
          </a:bodyPr>
          <a:lstStyle/>
          <a:p>
            <a:r>
              <a:rPr lang="en-US" dirty="0"/>
              <a:t>obj1</a:t>
            </a:r>
            <a:endParaRPr lang="ar-JO" dirty="0"/>
          </a:p>
        </p:txBody>
      </p:sp>
      <p:sp>
        <p:nvSpPr>
          <p:cNvPr id="22" name="Text Box 10"/>
          <p:cNvSpPr txBox="1">
            <a:spLocks noChangeArrowheads="1"/>
          </p:cNvSpPr>
          <p:nvPr/>
        </p:nvSpPr>
        <p:spPr bwMode="auto">
          <a:xfrm>
            <a:off x="4714876" y="6215082"/>
            <a:ext cx="2714644" cy="369332"/>
          </a:xfrm>
          <a:prstGeom prst="rect">
            <a:avLst/>
          </a:prstGeom>
          <a:noFill/>
          <a:ln w="28575">
            <a:solidFill>
              <a:srgbClr val="FF0000"/>
            </a:solidFill>
            <a:miter lim="800000"/>
            <a:headEnd type="none" w="sm" len="sm"/>
            <a:tailEnd type="none" w="sm" len="sm"/>
          </a:ln>
        </p:spPr>
        <p:txBody>
          <a:bodyPr wrap="square">
            <a:spAutoFit/>
          </a:bodyPr>
          <a:lstStyle/>
          <a:p>
            <a:pPr>
              <a:spcBef>
                <a:spcPct val="50000"/>
              </a:spcBef>
            </a:pPr>
            <a:r>
              <a:rPr lang="en-US" dirty="0">
                <a:ea typeface="Osaka" charset="-128"/>
                <a:cs typeface="Arial" pitchFamily="34" charset="0"/>
              </a:rPr>
              <a:t>Output: Rubbish values</a:t>
            </a:r>
          </a:p>
        </p:txBody>
      </p:sp>
      <p:sp>
        <p:nvSpPr>
          <p:cNvPr id="23" name="TextBox 22"/>
          <p:cNvSpPr txBox="1"/>
          <p:nvPr/>
        </p:nvSpPr>
        <p:spPr>
          <a:xfrm>
            <a:off x="3357554" y="714356"/>
            <a:ext cx="3929090" cy="461665"/>
          </a:xfrm>
          <a:prstGeom prst="rect">
            <a:avLst/>
          </a:prstGeom>
          <a:noFill/>
        </p:spPr>
        <p:txBody>
          <a:bodyPr wrap="square" rtlCol="1">
            <a:spAutoFit/>
          </a:bodyPr>
          <a:lstStyle/>
          <a:p>
            <a:r>
              <a:rPr lang="en-US" sz="2400" b="1" dirty="0">
                <a:solidFill>
                  <a:srgbClr val="C00000"/>
                </a:solidFill>
              </a:rPr>
              <a:t>Default copy constructor</a:t>
            </a:r>
            <a:endParaRPr lang="ar-JO" sz="2400" b="1" dirty="0">
              <a:solidFill>
                <a:srgbClr val="C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4E671-2CE7-4BC4-9D6E-ED7B9AC95417}" type="slidenum">
              <a:rPr lang="en-US" smtClean="0"/>
              <a:pPr/>
              <a:t>29</a:t>
            </a:fld>
            <a:endParaRPr lang="en-US" dirty="0"/>
          </a:p>
        </p:txBody>
      </p:sp>
      <p:sp>
        <p:nvSpPr>
          <p:cNvPr id="89089" name="Rectangle 1"/>
          <p:cNvSpPr>
            <a:spLocks noChangeArrowheads="1"/>
          </p:cNvSpPr>
          <p:nvPr/>
        </p:nvSpPr>
        <p:spPr bwMode="auto">
          <a:xfrm>
            <a:off x="0" y="428605"/>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class</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List{</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*data;</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size;</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public</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List(</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s)</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 size = s;	  data =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new</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[size];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List(List &amp;other)</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 size = other.size;</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data =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new</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[size];</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for</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i = 0; i &lt; size; i++)</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data[</a:t>
            </a:r>
            <a:r>
              <a:rPr kumimoji="0" lang="en-US" sz="12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i</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 other.data[</a:t>
            </a:r>
            <a:r>
              <a:rPr kumimoji="0" lang="en-US" sz="12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i</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void</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fill()</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for</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i = 0; i &lt; size; i++)</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data[</a:t>
            </a:r>
            <a:r>
              <a:rPr kumimoji="0" lang="en-US" sz="12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i</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 </a:t>
            </a:r>
            <a:r>
              <a:rPr kumimoji="0" lang="en-US" sz="12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i</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r>
              <a:rPr kumimoji="0" lang="en-US" sz="12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i</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void</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print()</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for</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int</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i = 0; i &lt; size; i++)</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cout&lt;&lt;data[</a:t>
            </a:r>
            <a:r>
              <a:rPr kumimoji="0" lang="en-US" sz="12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i</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]&lt;&lt;</a:t>
            </a:r>
            <a:r>
              <a:rPr kumimoji="0" lang="en-US" sz="1200" b="1" i="0" u="none" strike="noStrike" cap="none" normalizeH="0" baseline="0" dirty="0">
                <a:ln>
                  <a:noFill/>
                </a:ln>
                <a:solidFill>
                  <a:srgbClr val="800000"/>
                </a:solidFill>
                <a:effectLst/>
                <a:latin typeface="Courier New" pitchFamily="49" charset="0"/>
                <a:ea typeface="Calibri" pitchFamily="34" charset="0"/>
                <a:cs typeface="Courier New" pitchFamily="49" charset="0"/>
              </a:rPr>
              <a:t>"  "</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cout&lt;&lt;</a:t>
            </a:r>
            <a:r>
              <a:rPr kumimoji="0" lang="en-US" sz="1200" b="1" i="0" u="none" strike="noStrike" cap="none" normalizeH="0" baseline="0" dirty="0" err="1">
                <a:ln>
                  <a:noFill/>
                </a:ln>
                <a:solidFill>
                  <a:schemeClr val="tx1"/>
                </a:solidFill>
                <a:effectLst/>
                <a:latin typeface="Courier New" pitchFamily="49" charset="0"/>
                <a:ea typeface="Calibri" pitchFamily="34" charset="0"/>
                <a:cs typeface="Courier New" pitchFamily="49" charset="0"/>
              </a:rPr>
              <a:t>endl</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~List()	{</a:t>
            </a: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delete</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[]data;}</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void</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fun(List obj2)</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FF"/>
                </a:solidFill>
                <a:effectLst/>
                <a:latin typeface="Courier New" pitchFamily="49" charset="0"/>
                <a:ea typeface="Calibri" pitchFamily="34" charset="0"/>
                <a:cs typeface="Courier New" pitchFamily="49" charset="0"/>
              </a:rPr>
              <a:t>void</a:t>
            </a: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main()</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List obj1(5);</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obj1.fill();</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fun(obj1);</a:t>
            </a:r>
            <a:endParaRPr kumimoji="0" lang="en-US" sz="12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ourier New" pitchFamily="49" charset="0"/>
                <a:ea typeface="Calibri" pitchFamily="34" charset="0"/>
                <a:cs typeface="Courier New" pitchFamily="49" charset="0"/>
              </a:rPr>
              <a:t>	obj1.print();}</a:t>
            </a:r>
            <a:endParaRPr kumimoji="0" lang="en-US" sz="1200" b="1" i="0" u="none" strike="noStrike" cap="none" normalizeH="0" baseline="0" dirty="0">
              <a:ln>
                <a:noFill/>
              </a:ln>
              <a:solidFill>
                <a:schemeClr val="tx1"/>
              </a:solidFill>
              <a:effectLst/>
              <a:latin typeface="Arial" pitchFamily="34" charset="0"/>
              <a:cs typeface="Arial" pitchFamily="34" charset="0"/>
            </a:endParaRPr>
          </a:p>
        </p:txBody>
      </p:sp>
      <p:sp>
        <p:nvSpPr>
          <p:cNvPr id="4" name="Rectangle 40"/>
          <p:cNvSpPr>
            <a:spLocks noChangeArrowheads="1"/>
          </p:cNvSpPr>
          <p:nvPr/>
        </p:nvSpPr>
        <p:spPr bwMode="auto">
          <a:xfrm>
            <a:off x="4929190" y="3071810"/>
            <a:ext cx="762000" cy="533400"/>
          </a:xfrm>
          <a:prstGeom prst="rect">
            <a:avLst/>
          </a:prstGeom>
          <a:solidFill>
            <a:srgbClr val="F9F8FE"/>
          </a:solidFill>
          <a:ln w="12700">
            <a:solidFill>
              <a:schemeClr val="tx1"/>
            </a:solidFill>
            <a:miter lim="800000"/>
            <a:headEnd type="none" w="sm" len="sm"/>
            <a:tailEnd type="none" w="sm" len="sm"/>
          </a:ln>
        </p:spPr>
        <p:txBody>
          <a:bodyPr wrap="none" anchor="ctr"/>
          <a:lstStyle/>
          <a:p>
            <a:endParaRPr lang="ar-JO"/>
          </a:p>
        </p:txBody>
      </p:sp>
      <p:sp>
        <p:nvSpPr>
          <p:cNvPr id="5" name="Line 42"/>
          <p:cNvSpPr>
            <a:spLocks noChangeShapeType="1"/>
          </p:cNvSpPr>
          <p:nvPr/>
        </p:nvSpPr>
        <p:spPr bwMode="auto">
          <a:xfrm flipV="1">
            <a:off x="5310190" y="3071810"/>
            <a:ext cx="609600" cy="304800"/>
          </a:xfrm>
          <a:prstGeom prst="line">
            <a:avLst/>
          </a:prstGeom>
          <a:noFill/>
          <a:ln w="28575">
            <a:solidFill>
              <a:schemeClr val="tx1"/>
            </a:solidFill>
            <a:miter lim="800000"/>
            <a:headEnd type="oval" w="med" len="med"/>
            <a:tailEnd type="triangle" w="med" len="med"/>
          </a:ln>
        </p:spPr>
        <p:txBody>
          <a:bodyPr wrap="none"/>
          <a:lstStyle/>
          <a:p>
            <a:endParaRPr lang="ar-JO"/>
          </a:p>
        </p:txBody>
      </p:sp>
      <p:graphicFrame>
        <p:nvGraphicFramePr>
          <p:cNvPr id="6" name="Table 5"/>
          <p:cNvGraphicFramePr>
            <a:graphicFrameLocks noGrp="1"/>
          </p:cNvGraphicFramePr>
          <p:nvPr/>
        </p:nvGraphicFramePr>
        <p:xfrm>
          <a:off x="5929322" y="2928934"/>
          <a:ext cx="2571770" cy="370840"/>
        </p:xfrm>
        <a:graphic>
          <a:graphicData uri="http://schemas.openxmlformats.org/drawingml/2006/table">
            <a:tbl>
              <a:tblPr rtl="1" firstRow="1" bandRow="1">
                <a:tableStyleId>{5C22544A-7EE6-4342-B048-85BDC9FD1C3A}</a:tableStyleId>
              </a:tblPr>
              <a:tblGrid>
                <a:gridCol w="514354">
                  <a:extLst>
                    <a:ext uri="{9D8B030D-6E8A-4147-A177-3AD203B41FA5}">
                      <a16:colId xmlns:a16="http://schemas.microsoft.com/office/drawing/2014/main" val="20000"/>
                    </a:ext>
                  </a:extLst>
                </a:gridCol>
                <a:gridCol w="514354">
                  <a:extLst>
                    <a:ext uri="{9D8B030D-6E8A-4147-A177-3AD203B41FA5}">
                      <a16:colId xmlns:a16="http://schemas.microsoft.com/office/drawing/2014/main" val="20001"/>
                    </a:ext>
                  </a:extLst>
                </a:gridCol>
                <a:gridCol w="514354">
                  <a:extLst>
                    <a:ext uri="{9D8B030D-6E8A-4147-A177-3AD203B41FA5}">
                      <a16:colId xmlns:a16="http://schemas.microsoft.com/office/drawing/2014/main" val="20002"/>
                    </a:ext>
                  </a:extLst>
                </a:gridCol>
                <a:gridCol w="514354">
                  <a:extLst>
                    <a:ext uri="{9D8B030D-6E8A-4147-A177-3AD203B41FA5}">
                      <a16:colId xmlns:a16="http://schemas.microsoft.com/office/drawing/2014/main" val="20003"/>
                    </a:ext>
                  </a:extLst>
                </a:gridCol>
                <a:gridCol w="514354">
                  <a:extLst>
                    <a:ext uri="{9D8B030D-6E8A-4147-A177-3AD203B41FA5}">
                      <a16:colId xmlns:a16="http://schemas.microsoft.com/office/drawing/2014/main" val="20004"/>
                    </a:ext>
                  </a:extLst>
                </a:gridCol>
              </a:tblGrid>
              <a:tr h="370840">
                <a:tc>
                  <a:txBody>
                    <a:bodyPr/>
                    <a:lstStyle/>
                    <a:p>
                      <a:pPr rtl="1"/>
                      <a:endParaRPr lang="ar-JO" dirty="0"/>
                    </a:p>
                  </a:txBody>
                  <a:tcPr/>
                </a:tc>
                <a:tc>
                  <a:txBody>
                    <a:bodyPr/>
                    <a:lstStyle/>
                    <a:p>
                      <a:pPr rtl="1"/>
                      <a:endParaRPr lang="ar-JO"/>
                    </a:p>
                  </a:txBody>
                  <a:tcPr/>
                </a:tc>
                <a:tc>
                  <a:txBody>
                    <a:bodyPr/>
                    <a:lstStyle/>
                    <a:p>
                      <a:pPr rtl="1"/>
                      <a:endParaRPr lang="ar-JO"/>
                    </a:p>
                  </a:txBody>
                  <a:tcPr/>
                </a:tc>
                <a:tc>
                  <a:txBody>
                    <a:bodyPr/>
                    <a:lstStyle/>
                    <a:p>
                      <a:pPr rtl="1"/>
                      <a:endParaRPr lang="ar-JO"/>
                    </a:p>
                  </a:txBody>
                  <a:tcPr/>
                </a:tc>
                <a:tc>
                  <a:txBody>
                    <a:bodyPr/>
                    <a:lstStyle/>
                    <a:p>
                      <a:pPr rtl="1"/>
                      <a:endParaRPr lang="ar-JO"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4929190" y="2786058"/>
            <a:ext cx="714380" cy="369332"/>
          </a:xfrm>
          <a:prstGeom prst="rect">
            <a:avLst/>
          </a:prstGeom>
          <a:noFill/>
        </p:spPr>
        <p:txBody>
          <a:bodyPr wrap="square" rtlCol="1">
            <a:spAutoFit/>
          </a:bodyPr>
          <a:lstStyle/>
          <a:p>
            <a:r>
              <a:rPr lang="en-US" dirty="0"/>
              <a:t>obj1</a:t>
            </a:r>
            <a:endParaRPr lang="ar-JO" dirty="0"/>
          </a:p>
        </p:txBody>
      </p:sp>
      <p:sp>
        <p:nvSpPr>
          <p:cNvPr id="8" name="Rectangle 40"/>
          <p:cNvSpPr>
            <a:spLocks noChangeArrowheads="1"/>
          </p:cNvSpPr>
          <p:nvPr/>
        </p:nvSpPr>
        <p:spPr bwMode="auto">
          <a:xfrm>
            <a:off x="5000628" y="4286256"/>
            <a:ext cx="762000" cy="533400"/>
          </a:xfrm>
          <a:prstGeom prst="rect">
            <a:avLst/>
          </a:prstGeom>
          <a:solidFill>
            <a:srgbClr val="F9F8FE"/>
          </a:solidFill>
          <a:ln w="12700">
            <a:solidFill>
              <a:schemeClr val="tx1"/>
            </a:solidFill>
            <a:miter lim="800000"/>
            <a:headEnd type="none" w="sm" len="sm"/>
            <a:tailEnd type="none" w="sm" len="sm"/>
          </a:ln>
        </p:spPr>
        <p:txBody>
          <a:bodyPr wrap="none" anchor="ctr"/>
          <a:lstStyle/>
          <a:p>
            <a:endParaRPr lang="ar-JO"/>
          </a:p>
        </p:txBody>
      </p:sp>
      <p:sp>
        <p:nvSpPr>
          <p:cNvPr id="9" name="Line 42"/>
          <p:cNvSpPr>
            <a:spLocks noChangeShapeType="1"/>
          </p:cNvSpPr>
          <p:nvPr/>
        </p:nvSpPr>
        <p:spPr bwMode="auto">
          <a:xfrm flipV="1">
            <a:off x="5381628" y="4286256"/>
            <a:ext cx="609600" cy="304800"/>
          </a:xfrm>
          <a:prstGeom prst="line">
            <a:avLst/>
          </a:prstGeom>
          <a:noFill/>
          <a:ln w="28575">
            <a:solidFill>
              <a:schemeClr val="tx1"/>
            </a:solidFill>
            <a:miter lim="800000"/>
            <a:headEnd type="oval" w="med" len="med"/>
            <a:tailEnd type="triangle" w="med" len="med"/>
          </a:ln>
        </p:spPr>
        <p:txBody>
          <a:bodyPr wrap="none"/>
          <a:lstStyle/>
          <a:p>
            <a:endParaRPr lang="ar-JO"/>
          </a:p>
        </p:txBody>
      </p:sp>
      <p:graphicFrame>
        <p:nvGraphicFramePr>
          <p:cNvPr id="10" name="Table 9"/>
          <p:cNvGraphicFramePr>
            <a:graphicFrameLocks noGrp="1"/>
          </p:cNvGraphicFramePr>
          <p:nvPr/>
        </p:nvGraphicFramePr>
        <p:xfrm>
          <a:off x="6000760" y="4143380"/>
          <a:ext cx="2571770" cy="370840"/>
        </p:xfrm>
        <a:graphic>
          <a:graphicData uri="http://schemas.openxmlformats.org/drawingml/2006/table">
            <a:tbl>
              <a:tblPr rtl="1" firstRow="1" bandRow="1">
                <a:tableStyleId>{5C22544A-7EE6-4342-B048-85BDC9FD1C3A}</a:tableStyleId>
              </a:tblPr>
              <a:tblGrid>
                <a:gridCol w="514354">
                  <a:extLst>
                    <a:ext uri="{9D8B030D-6E8A-4147-A177-3AD203B41FA5}">
                      <a16:colId xmlns:a16="http://schemas.microsoft.com/office/drawing/2014/main" val="20000"/>
                    </a:ext>
                  </a:extLst>
                </a:gridCol>
                <a:gridCol w="514354">
                  <a:extLst>
                    <a:ext uri="{9D8B030D-6E8A-4147-A177-3AD203B41FA5}">
                      <a16:colId xmlns:a16="http://schemas.microsoft.com/office/drawing/2014/main" val="20001"/>
                    </a:ext>
                  </a:extLst>
                </a:gridCol>
                <a:gridCol w="514354">
                  <a:extLst>
                    <a:ext uri="{9D8B030D-6E8A-4147-A177-3AD203B41FA5}">
                      <a16:colId xmlns:a16="http://schemas.microsoft.com/office/drawing/2014/main" val="20002"/>
                    </a:ext>
                  </a:extLst>
                </a:gridCol>
                <a:gridCol w="514354">
                  <a:extLst>
                    <a:ext uri="{9D8B030D-6E8A-4147-A177-3AD203B41FA5}">
                      <a16:colId xmlns:a16="http://schemas.microsoft.com/office/drawing/2014/main" val="20003"/>
                    </a:ext>
                  </a:extLst>
                </a:gridCol>
                <a:gridCol w="514354">
                  <a:extLst>
                    <a:ext uri="{9D8B030D-6E8A-4147-A177-3AD203B41FA5}">
                      <a16:colId xmlns:a16="http://schemas.microsoft.com/office/drawing/2014/main" val="20004"/>
                    </a:ext>
                  </a:extLst>
                </a:gridCol>
              </a:tblGrid>
              <a:tr h="370840">
                <a:tc>
                  <a:txBody>
                    <a:bodyPr/>
                    <a:lstStyle/>
                    <a:p>
                      <a:pPr rtl="1"/>
                      <a:endParaRPr lang="ar-JO" dirty="0"/>
                    </a:p>
                  </a:txBody>
                  <a:tcPr/>
                </a:tc>
                <a:tc>
                  <a:txBody>
                    <a:bodyPr/>
                    <a:lstStyle/>
                    <a:p>
                      <a:pPr rtl="1"/>
                      <a:endParaRPr lang="ar-JO"/>
                    </a:p>
                  </a:txBody>
                  <a:tcPr/>
                </a:tc>
                <a:tc>
                  <a:txBody>
                    <a:bodyPr/>
                    <a:lstStyle/>
                    <a:p>
                      <a:pPr rtl="1"/>
                      <a:endParaRPr lang="ar-JO"/>
                    </a:p>
                  </a:txBody>
                  <a:tcPr/>
                </a:tc>
                <a:tc>
                  <a:txBody>
                    <a:bodyPr/>
                    <a:lstStyle/>
                    <a:p>
                      <a:pPr rtl="1"/>
                      <a:endParaRPr lang="ar-JO"/>
                    </a:p>
                  </a:txBody>
                  <a:tcPr/>
                </a:tc>
                <a:tc>
                  <a:txBody>
                    <a:bodyPr/>
                    <a:lstStyle/>
                    <a:p>
                      <a:pPr rtl="1"/>
                      <a:endParaRPr lang="ar-JO" dirty="0"/>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5000628" y="4000504"/>
            <a:ext cx="714380" cy="369332"/>
          </a:xfrm>
          <a:prstGeom prst="rect">
            <a:avLst/>
          </a:prstGeom>
          <a:noFill/>
        </p:spPr>
        <p:txBody>
          <a:bodyPr wrap="square" rtlCol="1">
            <a:spAutoFit/>
          </a:bodyPr>
          <a:lstStyle/>
          <a:p>
            <a:r>
              <a:rPr lang="en-US" dirty="0"/>
              <a:t>obj2</a:t>
            </a:r>
            <a:endParaRPr lang="ar-JO" dirty="0"/>
          </a:p>
        </p:txBody>
      </p:sp>
      <p:sp>
        <p:nvSpPr>
          <p:cNvPr id="12" name="Text Box 10"/>
          <p:cNvSpPr txBox="1">
            <a:spLocks noChangeArrowheads="1"/>
          </p:cNvSpPr>
          <p:nvPr/>
        </p:nvSpPr>
        <p:spPr bwMode="auto">
          <a:xfrm>
            <a:off x="5072066" y="5072074"/>
            <a:ext cx="2714644" cy="784830"/>
          </a:xfrm>
          <a:prstGeom prst="rect">
            <a:avLst/>
          </a:prstGeom>
          <a:noFill/>
          <a:ln w="28575">
            <a:solidFill>
              <a:srgbClr val="FF0000"/>
            </a:solidFill>
            <a:miter lim="800000"/>
            <a:headEnd type="none" w="sm" len="sm"/>
            <a:tailEnd type="none" w="sm" len="sm"/>
          </a:ln>
        </p:spPr>
        <p:txBody>
          <a:bodyPr wrap="square">
            <a:spAutoFit/>
          </a:bodyPr>
          <a:lstStyle/>
          <a:p>
            <a:pPr>
              <a:spcBef>
                <a:spcPct val="50000"/>
              </a:spcBef>
            </a:pPr>
            <a:r>
              <a:rPr lang="en-US" dirty="0">
                <a:ea typeface="Osaka" charset="-128"/>
                <a:cs typeface="Arial" pitchFamily="34" charset="0"/>
              </a:rPr>
              <a:t>Output:</a:t>
            </a:r>
          </a:p>
          <a:p>
            <a:pPr>
              <a:spcBef>
                <a:spcPct val="50000"/>
              </a:spcBef>
            </a:pPr>
            <a:r>
              <a:rPr lang="en-US" dirty="0">
                <a:ea typeface="Osaka" charset="-128"/>
                <a:cs typeface="Arial" pitchFamily="34" charset="0"/>
              </a:rPr>
              <a:t>0    1    4   9   16</a:t>
            </a:r>
          </a:p>
        </p:txBody>
      </p:sp>
      <p:sp>
        <p:nvSpPr>
          <p:cNvPr id="13" name="Rectangle 12"/>
          <p:cNvSpPr/>
          <p:nvPr/>
        </p:nvSpPr>
        <p:spPr>
          <a:xfrm>
            <a:off x="928662" y="1785926"/>
            <a:ext cx="3643338" cy="12144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JO"/>
          </a:p>
        </p:txBody>
      </p:sp>
      <p:sp>
        <p:nvSpPr>
          <p:cNvPr id="14" name="TextBox 13"/>
          <p:cNvSpPr txBox="1"/>
          <p:nvPr/>
        </p:nvSpPr>
        <p:spPr>
          <a:xfrm>
            <a:off x="3357554" y="714356"/>
            <a:ext cx="4929222" cy="461665"/>
          </a:xfrm>
          <a:prstGeom prst="rect">
            <a:avLst/>
          </a:prstGeom>
          <a:noFill/>
        </p:spPr>
        <p:txBody>
          <a:bodyPr wrap="square" rtlCol="1">
            <a:spAutoFit/>
          </a:bodyPr>
          <a:lstStyle/>
          <a:p>
            <a:r>
              <a:rPr lang="en-US" sz="2400" b="1" dirty="0">
                <a:solidFill>
                  <a:srgbClr val="C00000"/>
                </a:solidFill>
              </a:rPr>
              <a:t>User defined copy constructor</a:t>
            </a:r>
            <a:endParaRPr lang="ar-JO" sz="2400" b="1"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0" i="0" kern="1200" spc="-100" baseline="0" dirty="0">
                <a:solidFill>
                  <a:schemeClr val="tx2"/>
                </a:solidFill>
                <a:effectLst/>
                <a:latin typeface="+mj-lt"/>
                <a:ea typeface="+mj-ea"/>
                <a:cs typeface="+mj-cs"/>
              </a:rPr>
              <a:t>Pointers to objects</a:t>
            </a:r>
            <a:endParaRPr lang="en-US" dirty="0"/>
          </a:p>
        </p:txBody>
      </p:sp>
      <p:sp>
        <p:nvSpPr>
          <p:cNvPr id="4" name="Slide Number Placeholder 3"/>
          <p:cNvSpPr>
            <a:spLocks noGrp="1"/>
          </p:cNvSpPr>
          <p:nvPr>
            <p:ph type="sldNum" sz="quarter" idx="12"/>
          </p:nvPr>
        </p:nvSpPr>
        <p:spPr/>
        <p:txBody>
          <a:bodyPr/>
          <a:lstStyle/>
          <a:p>
            <a:fld id="{9DF4E671-2CE7-4BC4-9D6E-ED7B9AC95417}" type="slidenum">
              <a:rPr lang="en-US" smtClean="0"/>
              <a:pPr/>
              <a:t>3</a:t>
            </a:fld>
            <a:endParaRPr lang="en-US" dirty="0"/>
          </a:p>
        </p:txBody>
      </p:sp>
      <p:pic>
        <p:nvPicPr>
          <p:cNvPr id="7170" name="Picture 2"/>
          <p:cNvPicPr>
            <a:picLocks noChangeAspect="1" noChangeArrowheads="1"/>
          </p:cNvPicPr>
          <p:nvPr/>
        </p:nvPicPr>
        <p:blipFill>
          <a:blip r:embed="rId2"/>
          <a:srcRect/>
          <a:stretch>
            <a:fillRect/>
          </a:stretch>
        </p:blipFill>
        <p:spPr bwMode="auto">
          <a:xfrm>
            <a:off x="500034" y="1500174"/>
            <a:ext cx="6215106" cy="5000660"/>
          </a:xfrm>
          <a:prstGeom prst="rect">
            <a:avLst/>
          </a:prstGeom>
          <a:noFill/>
          <a:ln w="9525">
            <a:noFill/>
            <a:miter lim="800000"/>
            <a:headEnd/>
            <a:tailEnd/>
          </a:ln>
          <a:effectLst/>
        </p:spPr>
      </p:pic>
      <p:sp>
        <p:nvSpPr>
          <p:cNvPr id="7" name="Rectangle 6"/>
          <p:cNvSpPr/>
          <p:nvPr/>
        </p:nvSpPr>
        <p:spPr>
          <a:xfrm>
            <a:off x="5286380" y="4572008"/>
            <a:ext cx="3143304" cy="19288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FF0000"/>
                </a:solidFill>
              </a:rPr>
              <a:t>Output:</a:t>
            </a:r>
          </a:p>
          <a:p>
            <a:r>
              <a:rPr lang="en-US" sz="2400" b="1" dirty="0">
                <a:solidFill>
                  <a:schemeClr val="tx1"/>
                </a:solidFill>
              </a:rPr>
              <a:t>Object constructed!</a:t>
            </a:r>
          </a:p>
          <a:p>
            <a:r>
              <a:rPr lang="en-US" sz="2400" b="1" dirty="0">
                <a:solidFill>
                  <a:schemeClr val="tx1"/>
                </a:solidFill>
              </a:rPr>
              <a:t>Object destructed!</a:t>
            </a:r>
          </a:p>
          <a:p>
            <a:endParaRPr lang="en-US" sz="2200" b="1" dirty="0">
              <a:solidFill>
                <a:schemeClr val="tx1"/>
              </a:solidFill>
            </a:endParaRPr>
          </a:p>
        </p:txBody>
      </p:sp>
      <p:cxnSp>
        <p:nvCxnSpPr>
          <p:cNvPr id="8" name="Straight Arrow Connector 7"/>
          <p:cNvCxnSpPr/>
          <p:nvPr/>
        </p:nvCxnSpPr>
        <p:spPr>
          <a:xfrm>
            <a:off x="3357554" y="5357826"/>
            <a:ext cx="2071702"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643174" y="5786454"/>
            <a:ext cx="2714644"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535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0" i="0" kern="1200" spc="-100" baseline="0" dirty="0">
                <a:solidFill>
                  <a:schemeClr val="tx2"/>
                </a:solidFill>
                <a:effectLst/>
                <a:latin typeface="+mj-lt"/>
                <a:ea typeface="+mj-ea"/>
                <a:cs typeface="+mj-cs"/>
              </a:rPr>
              <a:t>Arrays of pointers to objects (1)</a:t>
            </a:r>
            <a:endParaRPr lang="en-US" dirty="0"/>
          </a:p>
        </p:txBody>
      </p:sp>
      <p:sp>
        <p:nvSpPr>
          <p:cNvPr id="3" name="Content Placeholder 2"/>
          <p:cNvSpPr>
            <a:spLocks noGrp="1"/>
          </p:cNvSpPr>
          <p:nvPr>
            <p:ph idx="1"/>
          </p:nvPr>
        </p:nvSpPr>
        <p:spPr/>
        <p:txBody>
          <a:bodyPr>
            <a:normAutofit/>
          </a:bodyPr>
          <a:lstStyle/>
          <a:p>
            <a:r>
              <a:rPr lang="en-US" sz="2400" b="0" i="0" kern="1200" dirty="0">
                <a:solidFill>
                  <a:schemeClr val="tx1"/>
                </a:solidFill>
                <a:effectLst/>
                <a:latin typeface="+mn-lt"/>
                <a:ea typeface="+mn-ea"/>
                <a:cs typeface="+mn-cs"/>
              </a:rPr>
              <a:t>There’s a class that implements a very simple array containing elements of type </a:t>
            </a:r>
            <a:r>
              <a:rPr lang="en-US" sz="2400" b="0" i="1" kern="1200" dirty="0">
                <a:solidFill>
                  <a:schemeClr val="tx1"/>
                </a:solidFill>
                <a:effectLst/>
                <a:latin typeface="+mn-lt"/>
                <a:ea typeface="+mn-ea"/>
                <a:cs typeface="+mn-cs"/>
              </a:rPr>
              <a:t>int</a:t>
            </a:r>
            <a:r>
              <a:rPr lang="en-US" sz="2400" b="0" i="0" kern="1200" dirty="0">
                <a:solidFill>
                  <a:schemeClr val="tx1"/>
                </a:solidFill>
                <a:effectLst/>
                <a:latin typeface="+mn-lt"/>
                <a:ea typeface="+mn-ea"/>
                <a:cs typeface="+mn-cs"/>
              </a:rPr>
              <a:t>. </a:t>
            </a:r>
          </a:p>
          <a:p>
            <a:r>
              <a:rPr lang="en-US" sz="2400" b="0" i="0" kern="1200" dirty="0">
                <a:solidFill>
                  <a:schemeClr val="tx1"/>
                </a:solidFill>
                <a:effectLst/>
                <a:latin typeface="+mn-lt"/>
                <a:ea typeface="+mn-ea"/>
                <a:cs typeface="+mn-cs"/>
              </a:rPr>
              <a:t>The </a:t>
            </a:r>
            <a:r>
              <a:rPr lang="en-US" sz="2400" b="1" i="0" kern="1200" dirty="0">
                <a:solidFill>
                  <a:schemeClr val="tx1"/>
                </a:solidFill>
                <a:effectLst/>
                <a:latin typeface="+mn-lt"/>
                <a:ea typeface="+mn-ea"/>
                <a:cs typeface="+mn-cs"/>
              </a:rPr>
              <a:t>size of the array </a:t>
            </a:r>
            <a:r>
              <a:rPr lang="en-US" sz="2400" b="0" i="0" kern="1200" dirty="0">
                <a:solidFill>
                  <a:schemeClr val="tx1"/>
                </a:solidFill>
                <a:effectLst/>
                <a:latin typeface="+mn-lt"/>
                <a:ea typeface="+mn-ea"/>
                <a:cs typeface="+mn-cs"/>
              </a:rPr>
              <a:t>is determined by the parameter’s value passed to the constructor of the class.</a:t>
            </a:r>
          </a:p>
          <a:p>
            <a:r>
              <a:rPr lang="en-US" sz="2400" b="0" i="0" kern="1200" dirty="0">
                <a:solidFill>
                  <a:schemeClr val="tx1"/>
                </a:solidFill>
                <a:effectLst/>
                <a:latin typeface="+mn-lt"/>
                <a:ea typeface="+mn-ea"/>
                <a:cs typeface="+mn-cs"/>
              </a:rPr>
              <a:t>The class offers us two methods for accessing the array. </a:t>
            </a:r>
          </a:p>
          <a:p>
            <a:pPr lvl="1"/>
            <a:r>
              <a:rPr lang="en-US" sz="2000" b="0" i="0" kern="1200" dirty="0">
                <a:solidFill>
                  <a:schemeClr val="tx1"/>
                </a:solidFill>
                <a:effectLst/>
                <a:latin typeface="+mn-lt"/>
                <a:ea typeface="+mn-ea"/>
                <a:cs typeface="+mn-cs"/>
              </a:rPr>
              <a:t>The first (named </a:t>
            </a:r>
            <a:r>
              <a:rPr lang="en-US" sz="2000" b="1" i="1" kern="1200" dirty="0">
                <a:solidFill>
                  <a:schemeClr val="tx1"/>
                </a:solidFill>
                <a:effectLst/>
                <a:latin typeface="Courier New" panose="02070309020205020404" pitchFamily="49" charset="0"/>
                <a:cs typeface="Courier New" panose="02070309020205020404" pitchFamily="49" charset="0"/>
              </a:rPr>
              <a:t>Get</a:t>
            </a:r>
            <a:r>
              <a:rPr lang="en-US" sz="2000" b="0" i="0" kern="1200" dirty="0">
                <a:solidFill>
                  <a:schemeClr val="tx1"/>
                </a:solidFill>
                <a:effectLst/>
                <a:latin typeface="+mn-lt"/>
                <a:ea typeface="+mn-ea"/>
                <a:cs typeface="+mn-cs"/>
              </a:rPr>
              <a:t>) returns the value of the element stored in the cell of an index specified by the value of the parameter.</a:t>
            </a:r>
          </a:p>
          <a:p>
            <a:pPr lvl="1"/>
            <a:r>
              <a:rPr lang="en-US" sz="2000" b="0" i="0" kern="1200" dirty="0">
                <a:solidFill>
                  <a:schemeClr val="tx1"/>
                </a:solidFill>
                <a:effectLst/>
                <a:latin typeface="+mn-lt"/>
                <a:ea typeface="+mn-ea"/>
                <a:cs typeface="+mn-cs"/>
              </a:rPr>
              <a:t>The second (named </a:t>
            </a:r>
            <a:r>
              <a:rPr lang="en-US" sz="2100" b="1" i="1" dirty="0">
                <a:latin typeface="Courier New" panose="02070309020205020404" pitchFamily="49" charset="0"/>
                <a:cs typeface="Courier New" panose="02070309020205020404" pitchFamily="49" charset="0"/>
              </a:rPr>
              <a:t>Put</a:t>
            </a:r>
            <a:r>
              <a:rPr lang="en-US" sz="2000" b="0" i="0" kern="1200" dirty="0">
                <a:solidFill>
                  <a:schemeClr val="tx1"/>
                </a:solidFill>
                <a:effectLst/>
                <a:latin typeface="+mn-lt"/>
                <a:ea typeface="+mn-ea"/>
                <a:cs typeface="+mn-cs"/>
              </a:rPr>
              <a:t>) is able to set a new value of the selected cell (the parameters of the functions specify the index and the value respectively).</a:t>
            </a:r>
          </a:p>
          <a:p>
            <a:r>
              <a:rPr lang="en-US" sz="2400" b="0" i="0" kern="1200" dirty="0">
                <a:solidFill>
                  <a:schemeClr val="tx1"/>
                </a:solidFill>
                <a:effectLst/>
                <a:latin typeface="+mn-lt"/>
                <a:ea typeface="+mn-ea"/>
                <a:cs typeface="+mn-cs"/>
              </a:rPr>
              <a:t>Yes, we agree, both these methods are extremely reckless: </a:t>
            </a:r>
            <a:r>
              <a:rPr lang="en-US" sz="2400" b="1" i="0" kern="1200" dirty="0">
                <a:solidFill>
                  <a:schemeClr val="tx1"/>
                </a:solidFill>
                <a:effectLst/>
                <a:latin typeface="+mn-lt"/>
                <a:ea typeface="+mn-ea"/>
                <a:cs typeface="+mn-cs"/>
              </a:rPr>
              <a:t>they don’t check the index value in any way</a:t>
            </a:r>
            <a:r>
              <a:rPr lang="en-US" sz="2400" b="0" i="0" kern="1200" dirty="0">
                <a:solidFill>
                  <a:schemeClr val="tx1"/>
                </a:solidFill>
                <a:effectLst/>
                <a:latin typeface="+mn-lt"/>
                <a:ea typeface="+mn-ea"/>
                <a:cs typeface="+mn-cs"/>
              </a:rPr>
              <a:t>.</a:t>
            </a:r>
          </a:p>
          <a:p>
            <a:endParaRPr lang="en-US" sz="24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2"/>
          </p:nvPr>
        </p:nvSpPr>
        <p:spPr/>
        <p:txBody>
          <a:bodyPr/>
          <a:lstStyle/>
          <a:p>
            <a:fld id="{9DF4E671-2CE7-4BC4-9D6E-ED7B9AC95417}" type="slidenum">
              <a:rPr lang="en-US" smtClean="0"/>
              <a:pPr/>
              <a:t>30</a:t>
            </a:fld>
            <a:endParaRPr lang="en-US" dirty="0"/>
          </a:p>
        </p:txBody>
      </p:sp>
    </p:spTree>
    <p:extLst>
      <p:ext uri="{BB962C8B-B14F-4D97-AF65-F5344CB8AC3E}">
        <p14:creationId xmlns:p14="http://schemas.microsoft.com/office/powerpoint/2010/main" val="2468717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990600"/>
          </a:xfrm>
        </p:spPr>
        <p:txBody>
          <a:bodyPr/>
          <a:lstStyle/>
          <a:p>
            <a:r>
              <a:rPr lang="en-US" sz="4000" b="0" i="0" kern="1200" spc="-100" baseline="0" dirty="0">
                <a:solidFill>
                  <a:schemeClr val="tx2"/>
                </a:solidFill>
                <a:effectLst/>
                <a:latin typeface="+mj-lt"/>
                <a:ea typeface="+mj-ea"/>
                <a:cs typeface="+mj-cs"/>
              </a:rPr>
              <a:t>Arrays of pointers to objects (1)</a:t>
            </a:r>
            <a:endParaRPr lang="en-US" dirty="0"/>
          </a:p>
        </p:txBody>
      </p:sp>
      <p:sp>
        <p:nvSpPr>
          <p:cNvPr id="3" name="Content Placeholder 2"/>
          <p:cNvSpPr>
            <a:spLocks noGrp="1"/>
          </p:cNvSpPr>
          <p:nvPr>
            <p:ph idx="1"/>
          </p:nvPr>
        </p:nvSpPr>
        <p:spPr>
          <a:xfrm>
            <a:off x="457200" y="1000108"/>
            <a:ext cx="8401080" cy="5715040"/>
          </a:xfrm>
          <a:ln>
            <a:solidFill>
              <a:schemeClr val="tx1"/>
            </a:solidFill>
          </a:ln>
        </p:spPr>
        <p:txBody>
          <a:bodyPr>
            <a:noAutofit/>
          </a:bodyPr>
          <a:lstStyle/>
          <a:p>
            <a:pPr marL="0" indent="0">
              <a:buNone/>
            </a:pPr>
            <a:r>
              <a:rPr lang="en-US" sz="1400" b="1" dirty="0">
                <a:solidFill>
                  <a:srgbClr val="002060"/>
                </a:solidFill>
              </a:rPr>
              <a:t>class </a:t>
            </a:r>
            <a:r>
              <a:rPr lang="en-US" sz="1400" b="1" dirty="0" err="1">
                <a:solidFill>
                  <a:srgbClr val="002060"/>
                </a:solidFill>
              </a:rPr>
              <a:t>ArrayList</a:t>
            </a:r>
            <a:r>
              <a:rPr lang="en-US" sz="1400" b="1" dirty="0">
                <a:solidFill>
                  <a:srgbClr val="002060"/>
                </a:solidFill>
              </a:rPr>
              <a:t> {</a:t>
            </a:r>
          </a:p>
          <a:p>
            <a:pPr marL="0" indent="0">
              <a:buNone/>
            </a:pPr>
            <a:r>
              <a:rPr lang="en-US" sz="1400" b="1" dirty="0">
                <a:solidFill>
                  <a:srgbClr val="002060"/>
                </a:solidFill>
              </a:rPr>
              <a:t>	</a:t>
            </a:r>
            <a:r>
              <a:rPr lang="en-US" sz="1400" b="1" dirty="0" err="1">
                <a:solidFill>
                  <a:srgbClr val="002060"/>
                </a:solidFill>
              </a:rPr>
              <a:t>int</a:t>
            </a:r>
            <a:r>
              <a:rPr lang="en-US" sz="1400" b="1" dirty="0">
                <a:solidFill>
                  <a:srgbClr val="002060"/>
                </a:solidFill>
              </a:rPr>
              <a:t> *values;</a:t>
            </a:r>
          </a:p>
          <a:p>
            <a:pPr marL="0" indent="0">
              <a:buNone/>
            </a:pPr>
            <a:r>
              <a:rPr lang="en-US" sz="1400" b="1" dirty="0">
                <a:solidFill>
                  <a:srgbClr val="002060"/>
                </a:solidFill>
              </a:rPr>
              <a:t>	</a:t>
            </a:r>
            <a:r>
              <a:rPr lang="en-US" sz="1400" b="1" dirty="0" err="1">
                <a:solidFill>
                  <a:srgbClr val="002060"/>
                </a:solidFill>
              </a:rPr>
              <a:t>int</a:t>
            </a:r>
            <a:r>
              <a:rPr lang="en-US" sz="1400" b="1" dirty="0">
                <a:solidFill>
                  <a:srgbClr val="002060"/>
                </a:solidFill>
              </a:rPr>
              <a:t>  size;</a:t>
            </a:r>
          </a:p>
          <a:p>
            <a:pPr marL="0" indent="0">
              <a:buNone/>
            </a:pPr>
            <a:r>
              <a:rPr lang="en-US" sz="1400" b="1" dirty="0">
                <a:solidFill>
                  <a:srgbClr val="002060"/>
                </a:solidFill>
              </a:rPr>
              <a:t>public:</a:t>
            </a:r>
          </a:p>
          <a:p>
            <a:pPr marL="0" indent="0">
              <a:buNone/>
            </a:pPr>
            <a:r>
              <a:rPr lang="en-US" sz="1400" b="1" dirty="0">
                <a:solidFill>
                  <a:srgbClr val="002060"/>
                </a:solidFill>
              </a:rPr>
              <a:t>	</a:t>
            </a:r>
            <a:r>
              <a:rPr lang="en-US" sz="1400" b="1" dirty="0" err="1">
                <a:solidFill>
                  <a:srgbClr val="002060"/>
                </a:solidFill>
              </a:rPr>
              <a:t>ArrayList</a:t>
            </a:r>
            <a:r>
              <a:rPr lang="en-US" sz="1400" b="1" dirty="0">
                <a:solidFill>
                  <a:srgbClr val="002060"/>
                </a:solidFill>
              </a:rPr>
              <a:t>(int </a:t>
            </a:r>
            <a:r>
              <a:rPr lang="en-US" sz="1400" b="1" dirty="0" err="1">
                <a:solidFill>
                  <a:srgbClr val="002060"/>
                </a:solidFill>
              </a:rPr>
              <a:t>siz</a:t>
            </a:r>
            <a:r>
              <a:rPr lang="en-US" sz="1400" b="1" dirty="0">
                <a:solidFill>
                  <a:srgbClr val="002060"/>
                </a:solidFill>
              </a:rPr>
              <a:t>) { </a:t>
            </a:r>
          </a:p>
          <a:p>
            <a:pPr marL="0" indent="0">
              <a:buNone/>
            </a:pPr>
            <a:r>
              <a:rPr lang="en-US" sz="1400" b="1" dirty="0">
                <a:solidFill>
                  <a:srgbClr val="002060"/>
                </a:solidFill>
              </a:rPr>
              <a:t>		size = </a:t>
            </a:r>
            <a:r>
              <a:rPr lang="en-US" sz="1400" b="1" dirty="0" err="1">
                <a:solidFill>
                  <a:srgbClr val="002060"/>
                </a:solidFill>
              </a:rPr>
              <a:t>siz</a:t>
            </a:r>
            <a:r>
              <a:rPr lang="en-US" sz="1400" b="1" dirty="0">
                <a:solidFill>
                  <a:srgbClr val="002060"/>
                </a:solidFill>
              </a:rPr>
              <a:t>;         values = new int[size];</a:t>
            </a:r>
          </a:p>
          <a:p>
            <a:pPr marL="0" indent="0">
              <a:buNone/>
            </a:pPr>
            <a:r>
              <a:rPr lang="en-US" sz="1400" b="1" dirty="0">
                <a:solidFill>
                  <a:srgbClr val="002060"/>
                </a:solidFill>
              </a:rPr>
              <a:t>		</a:t>
            </a:r>
            <a:r>
              <a:rPr lang="en-US" sz="1400" b="1" dirty="0" err="1">
                <a:solidFill>
                  <a:srgbClr val="002060"/>
                </a:solidFill>
              </a:rPr>
              <a:t>cout</a:t>
            </a:r>
            <a:r>
              <a:rPr lang="en-US" sz="1400" b="1" dirty="0">
                <a:solidFill>
                  <a:srgbClr val="002060"/>
                </a:solidFill>
              </a:rPr>
              <a:t> &lt;&lt; "Array of " &lt;&lt; size &lt;&lt; " </a:t>
            </a:r>
            <a:r>
              <a:rPr lang="en-US" sz="1400" b="1" dirty="0" err="1">
                <a:solidFill>
                  <a:srgbClr val="002060"/>
                </a:solidFill>
              </a:rPr>
              <a:t>ints</a:t>
            </a:r>
            <a:r>
              <a:rPr lang="en-US" sz="1400" b="1" dirty="0">
                <a:solidFill>
                  <a:srgbClr val="002060"/>
                </a:solidFill>
              </a:rPr>
              <a:t> constructed." &lt;&lt; </a:t>
            </a:r>
            <a:r>
              <a:rPr lang="en-US" sz="1400" b="1" dirty="0" err="1">
                <a:solidFill>
                  <a:srgbClr val="002060"/>
                </a:solidFill>
              </a:rPr>
              <a:t>endl</a:t>
            </a:r>
            <a:r>
              <a:rPr lang="en-US" sz="1400" b="1" dirty="0">
                <a:solidFill>
                  <a:srgbClr val="002060"/>
                </a:solidFill>
              </a:rPr>
              <a:t>; </a:t>
            </a:r>
          </a:p>
          <a:p>
            <a:pPr marL="0" indent="0">
              <a:buNone/>
            </a:pPr>
            <a:r>
              <a:rPr lang="en-US" sz="1400" b="1" dirty="0">
                <a:solidFill>
                  <a:srgbClr val="002060"/>
                </a:solidFill>
              </a:rPr>
              <a:t>	}</a:t>
            </a:r>
          </a:p>
          <a:p>
            <a:pPr marL="0" indent="0">
              <a:buNone/>
            </a:pPr>
            <a:r>
              <a:rPr lang="en-US" sz="1400" b="1" dirty="0">
                <a:solidFill>
                  <a:srgbClr val="002060"/>
                </a:solidFill>
              </a:rPr>
              <a:t>	~</a:t>
            </a:r>
            <a:r>
              <a:rPr lang="en-US" sz="1400" b="1" dirty="0" err="1">
                <a:solidFill>
                  <a:srgbClr val="002060"/>
                </a:solidFill>
              </a:rPr>
              <a:t>ArrayList</a:t>
            </a:r>
            <a:r>
              <a:rPr lang="en-US" sz="1400" b="1" dirty="0">
                <a:solidFill>
                  <a:srgbClr val="002060"/>
                </a:solidFill>
              </a:rPr>
              <a:t>(void) { </a:t>
            </a:r>
          </a:p>
          <a:p>
            <a:pPr marL="0" indent="0">
              <a:buNone/>
            </a:pPr>
            <a:r>
              <a:rPr lang="en-US" sz="1400" b="1" dirty="0">
                <a:solidFill>
                  <a:srgbClr val="002060"/>
                </a:solidFill>
              </a:rPr>
              <a:t>		delete [] values; </a:t>
            </a:r>
          </a:p>
          <a:p>
            <a:pPr marL="0" indent="0">
              <a:buNone/>
            </a:pPr>
            <a:r>
              <a:rPr lang="en-US" sz="1400" b="1" dirty="0">
                <a:solidFill>
                  <a:srgbClr val="002060"/>
                </a:solidFill>
              </a:rPr>
              <a:t>		</a:t>
            </a:r>
            <a:r>
              <a:rPr lang="en-US" sz="1400" b="1" dirty="0" err="1">
                <a:solidFill>
                  <a:srgbClr val="002060"/>
                </a:solidFill>
              </a:rPr>
              <a:t>cout</a:t>
            </a:r>
            <a:r>
              <a:rPr lang="en-US" sz="1400" b="1" dirty="0">
                <a:solidFill>
                  <a:srgbClr val="002060"/>
                </a:solidFill>
              </a:rPr>
              <a:t> &lt;&lt; "Array of " &lt;&lt; size &lt;&lt; " </a:t>
            </a:r>
            <a:r>
              <a:rPr lang="en-US" sz="1400" b="1" dirty="0" err="1">
                <a:solidFill>
                  <a:srgbClr val="002060"/>
                </a:solidFill>
              </a:rPr>
              <a:t>ints</a:t>
            </a:r>
            <a:r>
              <a:rPr lang="en-US" sz="1400" b="1" dirty="0">
                <a:solidFill>
                  <a:srgbClr val="002060"/>
                </a:solidFill>
              </a:rPr>
              <a:t> destructed." &lt;&lt; </a:t>
            </a:r>
            <a:r>
              <a:rPr lang="en-US" sz="1400" b="1" dirty="0" err="1">
                <a:solidFill>
                  <a:srgbClr val="002060"/>
                </a:solidFill>
              </a:rPr>
              <a:t>endl</a:t>
            </a:r>
            <a:r>
              <a:rPr lang="en-US" sz="1400" b="1" dirty="0">
                <a:solidFill>
                  <a:srgbClr val="002060"/>
                </a:solidFill>
              </a:rPr>
              <a:t>; </a:t>
            </a:r>
          </a:p>
          <a:p>
            <a:pPr marL="0" indent="0">
              <a:buNone/>
            </a:pPr>
            <a:r>
              <a:rPr lang="en-US" sz="1400" b="1" dirty="0">
                <a:solidFill>
                  <a:srgbClr val="002060"/>
                </a:solidFill>
              </a:rPr>
              <a:t>	}</a:t>
            </a:r>
          </a:p>
          <a:p>
            <a:pPr marL="0" indent="0">
              <a:buNone/>
            </a:pPr>
            <a:r>
              <a:rPr lang="en-US" sz="1400" b="1" dirty="0">
                <a:solidFill>
                  <a:srgbClr val="002060"/>
                </a:solidFill>
              </a:rPr>
              <a:t>	</a:t>
            </a:r>
            <a:r>
              <a:rPr lang="en-US" sz="1400" b="1" dirty="0" err="1">
                <a:solidFill>
                  <a:srgbClr val="002060"/>
                </a:solidFill>
              </a:rPr>
              <a:t>int</a:t>
            </a:r>
            <a:r>
              <a:rPr lang="en-US" sz="1400" b="1" dirty="0">
                <a:solidFill>
                  <a:srgbClr val="002060"/>
                </a:solidFill>
              </a:rPr>
              <a:t> Get(</a:t>
            </a:r>
            <a:r>
              <a:rPr lang="en-US" sz="1400" b="1" dirty="0" err="1">
                <a:solidFill>
                  <a:srgbClr val="002060"/>
                </a:solidFill>
              </a:rPr>
              <a:t>int</a:t>
            </a:r>
            <a:r>
              <a:rPr lang="en-US" sz="1400" b="1" dirty="0">
                <a:solidFill>
                  <a:srgbClr val="002060"/>
                </a:solidFill>
              </a:rPr>
              <a:t> ix) { return values[ix]; }</a:t>
            </a:r>
          </a:p>
          <a:p>
            <a:pPr marL="0" indent="0">
              <a:buNone/>
            </a:pPr>
            <a:r>
              <a:rPr lang="en-US" sz="1400" b="1" dirty="0">
                <a:solidFill>
                  <a:srgbClr val="002060"/>
                </a:solidFill>
              </a:rPr>
              <a:t>	void Put(</a:t>
            </a:r>
            <a:r>
              <a:rPr lang="en-US" sz="1400" b="1" dirty="0" err="1">
                <a:solidFill>
                  <a:srgbClr val="002060"/>
                </a:solidFill>
              </a:rPr>
              <a:t>int</a:t>
            </a:r>
            <a:r>
              <a:rPr lang="en-US" sz="1400" b="1" dirty="0">
                <a:solidFill>
                  <a:srgbClr val="002060"/>
                </a:solidFill>
              </a:rPr>
              <a:t> ix, </a:t>
            </a:r>
            <a:r>
              <a:rPr lang="en-US" sz="1400" b="1" dirty="0" err="1">
                <a:solidFill>
                  <a:srgbClr val="002060"/>
                </a:solidFill>
              </a:rPr>
              <a:t>int</a:t>
            </a:r>
            <a:r>
              <a:rPr lang="en-US" sz="1400" b="1" dirty="0">
                <a:solidFill>
                  <a:srgbClr val="002060"/>
                </a:solidFill>
              </a:rPr>
              <a:t> </a:t>
            </a:r>
            <a:r>
              <a:rPr lang="en-US" sz="1400" b="1" dirty="0" err="1">
                <a:solidFill>
                  <a:srgbClr val="002060"/>
                </a:solidFill>
              </a:rPr>
              <a:t>val</a:t>
            </a:r>
            <a:r>
              <a:rPr lang="en-US" sz="1400" b="1" dirty="0">
                <a:solidFill>
                  <a:srgbClr val="002060"/>
                </a:solidFill>
              </a:rPr>
              <a:t>) { values[ix] = </a:t>
            </a:r>
            <a:r>
              <a:rPr lang="en-US" sz="1400" b="1" dirty="0" err="1">
                <a:solidFill>
                  <a:srgbClr val="002060"/>
                </a:solidFill>
              </a:rPr>
              <a:t>val</a:t>
            </a:r>
            <a:r>
              <a:rPr lang="en-US" sz="1400" b="1" dirty="0">
                <a:solidFill>
                  <a:srgbClr val="002060"/>
                </a:solidFill>
              </a:rPr>
              <a:t>; }</a:t>
            </a:r>
          </a:p>
          <a:p>
            <a:pPr marL="0" indent="0">
              <a:buNone/>
            </a:pPr>
            <a:r>
              <a:rPr lang="en-US" sz="1400" b="1" dirty="0">
                <a:solidFill>
                  <a:srgbClr val="002060"/>
                </a:solidFill>
              </a:rPr>
              <a:t>};</a:t>
            </a:r>
          </a:p>
          <a:p>
            <a:pPr marL="0" indent="0">
              <a:buNone/>
            </a:pPr>
            <a:r>
              <a:rPr lang="en-US" sz="1400" b="1" dirty="0" err="1">
                <a:solidFill>
                  <a:srgbClr val="002060"/>
                </a:solidFill>
              </a:rPr>
              <a:t>int</a:t>
            </a:r>
            <a:r>
              <a:rPr lang="en-US" sz="1400" b="1" dirty="0">
                <a:solidFill>
                  <a:srgbClr val="002060"/>
                </a:solidFill>
              </a:rPr>
              <a:t> main(void) {</a:t>
            </a:r>
          </a:p>
          <a:p>
            <a:pPr marL="0" indent="0">
              <a:buNone/>
            </a:pPr>
            <a:r>
              <a:rPr lang="en-US" sz="1400" b="1" dirty="0">
                <a:solidFill>
                  <a:srgbClr val="002060"/>
                </a:solidFill>
              </a:rPr>
              <a:t>	</a:t>
            </a:r>
            <a:r>
              <a:rPr lang="en-US" sz="1400" b="1" dirty="0" err="1">
                <a:solidFill>
                  <a:srgbClr val="002060"/>
                </a:solidFill>
              </a:rPr>
              <a:t>ArrayList</a:t>
            </a:r>
            <a:r>
              <a:rPr lang="en-US" sz="1400" b="1" dirty="0">
                <a:solidFill>
                  <a:srgbClr val="002060"/>
                </a:solidFill>
              </a:rPr>
              <a:t> *</a:t>
            </a:r>
            <a:r>
              <a:rPr lang="en-US" sz="1400" b="1" dirty="0" err="1">
                <a:solidFill>
                  <a:srgbClr val="002060"/>
                </a:solidFill>
              </a:rPr>
              <a:t>arr</a:t>
            </a:r>
            <a:r>
              <a:rPr lang="en-US" sz="1400" b="1" dirty="0">
                <a:solidFill>
                  <a:srgbClr val="002060"/>
                </a:solidFill>
              </a:rPr>
              <a:t> = new Array(2);</a:t>
            </a:r>
          </a:p>
          <a:p>
            <a:pPr marL="0" indent="0">
              <a:buNone/>
            </a:pPr>
            <a:r>
              <a:rPr lang="en-US" sz="1400" b="1" dirty="0">
                <a:solidFill>
                  <a:srgbClr val="002060"/>
                </a:solidFill>
              </a:rPr>
              <a:t>	for(int i = 0; i &lt; 2; i++)</a:t>
            </a:r>
          </a:p>
          <a:p>
            <a:pPr marL="0" indent="0">
              <a:buNone/>
            </a:pPr>
            <a:r>
              <a:rPr lang="en-US" sz="1400" b="1" dirty="0">
                <a:solidFill>
                  <a:srgbClr val="002060"/>
                </a:solidFill>
              </a:rPr>
              <a:t>		</a:t>
            </a:r>
            <a:r>
              <a:rPr lang="en-US" sz="1400" b="1" dirty="0" err="1">
                <a:solidFill>
                  <a:srgbClr val="002060"/>
                </a:solidFill>
              </a:rPr>
              <a:t>arr</a:t>
            </a:r>
            <a:r>
              <a:rPr lang="en-US" sz="1400" b="1" dirty="0">
                <a:solidFill>
                  <a:srgbClr val="002060"/>
                </a:solidFill>
              </a:rPr>
              <a:t>-&gt;Put(i, i + 100);</a:t>
            </a:r>
          </a:p>
          <a:p>
            <a:pPr marL="0" indent="0">
              <a:buNone/>
            </a:pPr>
            <a:r>
              <a:rPr lang="en-US" sz="1400" b="1" dirty="0">
                <a:solidFill>
                  <a:srgbClr val="002060"/>
                </a:solidFill>
              </a:rPr>
              <a:t>	for(int i = 0; i &lt; 2; i++)</a:t>
            </a:r>
          </a:p>
          <a:p>
            <a:pPr marL="0" indent="0">
              <a:buNone/>
            </a:pPr>
            <a:r>
              <a:rPr lang="en-US" sz="1400" b="1" dirty="0">
                <a:solidFill>
                  <a:srgbClr val="002060"/>
                </a:solidFill>
              </a:rPr>
              <a:t>		cout &lt;&lt; "#" &lt;&lt; i + 1 &lt;&lt; ":" &lt;&lt; </a:t>
            </a:r>
            <a:r>
              <a:rPr lang="en-US" sz="1400" b="1" dirty="0" err="1">
                <a:solidFill>
                  <a:srgbClr val="002060"/>
                </a:solidFill>
              </a:rPr>
              <a:t>arr</a:t>
            </a:r>
            <a:r>
              <a:rPr lang="en-US" sz="1400" b="1" dirty="0">
                <a:solidFill>
                  <a:srgbClr val="002060"/>
                </a:solidFill>
              </a:rPr>
              <a:t>-&gt;Get(i) &lt;&lt; </a:t>
            </a:r>
            <a:r>
              <a:rPr lang="en-US" sz="1400" b="1" dirty="0" err="1">
                <a:solidFill>
                  <a:srgbClr val="002060"/>
                </a:solidFill>
              </a:rPr>
              <a:t>endl</a:t>
            </a:r>
            <a:r>
              <a:rPr lang="en-US" sz="1400" b="1" dirty="0">
                <a:solidFill>
                  <a:srgbClr val="002060"/>
                </a:solidFill>
              </a:rPr>
              <a:t>;</a:t>
            </a:r>
          </a:p>
          <a:p>
            <a:pPr marL="0" indent="0">
              <a:buNone/>
            </a:pPr>
            <a:r>
              <a:rPr lang="en-US" sz="1400" b="1" dirty="0">
                <a:solidFill>
                  <a:srgbClr val="002060"/>
                </a:solidFill>
              </a:rPr>
              <a:t>	delete </a:t>
            </a:r>
            <a:r>
              <a:rPr lang="en-US" sz="1400" b="1" dirty="0" err="1">
                <a:solidFill>
                  <a:srgbClr val="002060"/>
                </a:solidFill>
              </a:rPr>
              <a:t>arr</a:t>
            </a:r>
            <a:r>
              <a:rPr lang="en-US" sz="1400" b="1" dirty="0">
                <a:solidFill>
                  <a:srgbClr val="002060"/>
                </a:solidFill>
              </a:rPr>
              <a:t>;      }</a:t>
            </a:r>
            <a:endParaRPr lang="en-US" sz="1400" b="1" i="0" kern="1200" dirty="0">
              <a:solidFill>
                <a:srgbClr val="002060"/>
              </a:solidFill>
              <a:effectLst/>
            </a:endParaRPr>
          </a:p>
        </p:txBody>
      </p:sp>
      <p:sp>
        <p:nvSpPr>
          <p:cNvPr id="4" name="Slide Number Placeholder 3"/>
          <p:cNvSpPr>
            <a:spLocks noGrp="1"/>
          </p:cNvSpPr>
          <p:nvPr>
            <p:ph type="sldNum" sz="quarter" idx="12"/>
          </p:nvPr>
        </p:nvSpPr>
        <p:spPr/>
        <p:txBody>
          <a:bodyPr/>
          <a:lstStyle/>
          <a:p>
            <a:fld id="{9DF4E671-2CE7-4BC4-9D6E-ED7B9AC95417}" type="slidenum">
              <a:rPr lang="en-US" smtClean="0"/>
              <a:pPr/>
              <a:t>31</a:t>
            </a:fld>
            <a:endParaRPr lang="en-US" dirty="0"/>
          </a:p>
        </p:txBody>
      </p:sp>
      <p:sp>
        <p:nvSpPr>
          <p:cNvPr id="5" name="Rectangle 4"/>
          <p:cNvSpPr/>
          <p:nvPr/>
        </p:nvSpPr>
        <p:spPr>
          <a:xfrm>
            <a:off x="5429256" y="3929066"/>
            <a:ext cx="3309518" cy="208823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Output:</a:t>
            </a:r>
          </a:p>
          <a:p>
            <a:r>
              <a:rPr lang="en-US" b="1" dirty="0">
                <a:solidFill>
                  <a:schemeClr val="tx1"/>
                </a:solidFill>
              </a:rPr>
              <a:t>Array of 2 </a:t>
            </a:r>
            <a:r>
              <a:rPr lang="en-US" b="1" dirty="0" err="1">
                <a:solidFill>
                  <a:schemeClr val="tx1"/>
                </a:solidFill>
              </a:rPr>
              <a:t>ints</a:t>
            </a:r>
            <a:r>
              <a:rPr lang="en-US" b="1" dirty="0">
                <a:solidFill>
                  <a:schemeClr val="tx1"/>
                </a:solidFill>
              </a:rPr>
              <a:t> constructed.</a:t>
            </a:r>
          </a:p>
          <a:p>
            <a:r>
              <a:rPr lang="en-US" b="1" dirty="0">
                <a:solidFill>
                  <a:schemeClr val="tx1"/>
                </a:solidFill>
              </a:rPr>
              <a:t>#1:100</a:t>
            </a:r>
          </a:p>
          <a:p>
            <a:r>
              <a:rPr lang="en-US" b="1" dirty="0">
                <a:solidFill>
                  <a:schemeClr val="tx1"/>
                </a:solidFill>
              </a:rPr>
              <a:t>#2:101</a:t>
            </a:r>
          </a:p>
          <a:p>
            <a:r>
              <a:rPr lang="en-US" b="1" dirty="0">
                <a:solidFill>
                  <a:schemeClr val="tx1"/>
                </a:solidFill>
              </a:rPr>
              <a:t>Array of 2 </a:t>
            </a:r>
            <a:r>
              <a:rPr lang="en-US" b="1" dirty="0" err="1">
                <a:solidFill>
                  <a:schemeClr val="tx1"/>
                </a:solidFill>
              </a:rPr>
              <a:t>ints</a:t>
            </a:r>
            <a:r>
              <a:rPr lang="en-US" b="1" dirty="0">
                <a:solidFill>
                  <a:schemeClr val="tx1"/>
                </a:solidFill>
              </a:rPr>
              <a:t> destructed.</a:t>
            </a:r>
          </a:p>
          <a:p>
            <a:pPr algn="ctr"/>
            <a:endParaRPr lang="en-US" b="1" dirty="0"/>
          </a:p>
        </p:txBody>
      </p:sp>
    </p:spTree>
    <p:extLst>
      <p:ext uri="{BB962C8B-B14F-4D97-AF65-F5344CB8AC3E}">
        <p14:creationId xmlns:p14="http://schemas.microsoft.com/office/powerpoint/2010/main" val="249046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0" i="0" kern="1200" spc="-100" baseline="0" dirty="0">
                <a:solidFill>
                  <a:schemeClr val="tx2"/>
                </a:solidFill>
                <a:effectLst/>
                <a:latin typeface="+mj-lt"/>
                <a:ea typeface="+mj-ea"/>
                <a:cs typeface="+mj-cs"/>
              </a:rPr>
              <a:t>Arrays of pointers to objects (2)</a:t>
            </a:r>
            <a:endParaRPr lang="en-US" dirty="0"/>
          </a:p>
        </p:txBody>
      </p:sp>
      <p:sp>
        <p:nvSpPr>
          <p:cNvPr id="3" name="Content Placeholder 2"/>
          <p:cNvSpPr>
            <a:spLocks noGrp="1"/>
          </p:cNvSpPr>
          <p:nvPr>
            <p:ph idx="1"/>
          </p:nvPr>
        </p:nvSpPr>
        <p:spPr/>
        <p:txBody>
          <a:bodyPr>
            <a:normAutofit/>
          </a:bodyPr>
          <a:lstStyle/>
          <a:p>
            <a:r>
              <a:rPr lang="en-US" sz="2400" b="0" i="0" kern="1200" dirty="0">
                <a:solidFill>
                  <a:schemeClr val="tx1"/>
                </a:solidFill>
                <a:effectLst/>
                <a:latin typeface="+mn-lt"/>
                <a:ea typeface="+mn-ea"/>
                <a:cs typeface="+mn-cs"/>
              </a:rPr>
              <a:t>There are no obstacles to gathering pointers to objects inside an array. </a:t>
            </a:r>
          </a:p>
          <a:p>
            <a:r>
              <a:rPr lang="en-US" sz="2400" b="0" i="0" kern="1200" dirty="0">
                <a:solidFill>
                  <a:schemeClr val="tx1"/>
                </a:solidFill>
                <a:effectLst/>
                <a:latin typeface="+mn-lt"/>
                <a:ea typeface="+mn-ea"/>
                <a:cs typeface="+mn-cs"/>
              </a:rPr>
              <a:t>We’ve used two objects of the </a:t>
            </a:r>
            <a:r>
              <a:rPr lang="en-US" sz="2400" b="0" i="1" kern="1200" dirty="0">
                <a:solidFill>
                  <a:schemeClr val="tx1"/>
                </a:solidFill>
                <a:effectLst/>
                <a:latin typeface="+mn-lt"/>
                <a:ea typeface="+mn-ea"/>
                <a:cs typeface="+mn-cs"/>
              </a:rPr>
              <a:t>Array</a:t>
            </a:r>
            <a:r>
              <a:rPr lang="en-US" sz="2400" b="0" i="0" kern="1200" dirty="0">
                <a:solidFill>
                  <a:schemeClr val="tx1"/>
                </a:solidFill>
                <a:effectLst/>
                <a:latin typeface="+mn-lt"/>
                <a:ea typeface="+mn-ea"/>
                <a:cs typeface="+mn-cs"/>
              </a:rPr>
              <a:t> class and stored pointers to them in the </a:t>
            </a:r>
            <a:r>
              <a:rPr lang="en-US" sz="2400" b="0" i="1" kern="1200" dirty="0" err="1">
                <a:solidFill>
                  <a:schemeClr val="tx1"/>
                </a:solidFill>
                <a:effectLst/>
                <a:latin typeface="+mn-lt"/>
                <a:ea typeface="+mn-ea"/>
                <a:cs typeface="+mn-cs"/>
              </a:rPr>
              <a:t>arr</a:t>
            </a:r>
            <a:r>
              <a:rPr lang="en-US" sz="2400" b="0" i="0" kern="1200" dirty="0">
                <a:solidFill>
                  <a:schemeClr val="tx1"/>
                </a:solidFill>
                <a:effectLst/>
                <a:latin typeface="+mn-lt"/>
                <a:ea typeface="+mn-ea"/>
                <a:cs typeface="+mn-cs"/>
              </a:rPr>
              <a:t> array (don’t confuse these two entities: </a:t>
            </a:r>
            <a:r>
              <a:rPr lang="en-US" sz="2400" b="0" i="1" kern="1200" dirty="0">
                <a:solidFill>
                  <a:schemeClr val="tx1"/>
                </a:solidFill>
                <a:effectLst/>
                <a:latin typeface="+mn-lt"/>
                <a:ea typeface="+mn-ea"/>
                <a:cs typeface="+mn-cs"/>
              </a:rPr>
              <a:t>Array</a:t>
            </a:r>
            <a:r>
              <a:rPr lang="en-US" sz="2400" b="0" i="0" kern="1200" dirty="0">
                <a:solidFill>
                  <a:schemeClr val="tx1"/>
                </a:solidFill>
                <a:effectLst/>
                <a:latin typeface="+mn-lt"/>
                <a:ea typeface="+mn-ea"/>
                <a:cs typeface="+mn-cs"/>
              </a:rPr>
              <a:t> is a class defined by us, </a:t>
            </a:r>
            <a:r>
              <a:rPr lang="en-US" sz="2400" b="0" i="1" kern="1200" dirty="0" err="1">
                <a:solidFill>
                  <a:schemeClr val="tx1"/>
                </a:solidFill>
                <a:effectLst/>
                <a:latin typeface="+mn-lt"/>
                <a:ea typeface="+mn-ea"/>
                <a:cs typeface="+mn-cs"/>
              </a:rPr>
              <a:t>arr</a:t>
            </a:r>
            <a:r>
              <a:rPr lang="en-US" sz="2400" b="0" i="0" kern="1200" dirty="0">
                <a:solidFill>
                  <a:schemeClr val="tx1"/>
                </a:solidFill>
                <a:effectLst/>
                <a:latin typeface="+mn-lt"/>
                <a:ea typeface="+mn-ea"/>
                <a:cs typeface="+mn-cs"/>
              </a:rPr>
              <a:t> is an ordinary, language built-in array).</a:t>
            </a:r>
          </a:p>
          <a:p>
            <a:r>
              <a:rPr lang="en-US" sz="2400" b="0" i="0" kern="1200" dirty="0">
                <a:solidFill>
                  <a:schemeClr val="tx1"/>
                </a:solidFill>
                <a:effectLst/>
                <a:latin typeface="+mn-lt"/>
                <a:ea typeface="+mn-ea"/>
                <a:cs typeface="+mn-cs"/>
              </a:rPr>
              <a:t>Now carefully follow the flow of the program and note the syntax we’ve used to access each of the existing objects.</a:t>
            </a:r>
          </a:p>
          <a:p>
            <a:pPr marL="0" indent="0">
              <a:buNone/>
            </a:pPr>
            <a:r>
              <a:rPr lang="en-US" sz="24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12"/>
          </p:nvPr>
        </p:nvSpPr>
        <p:spPr/>
        <p:txBody>
          <a:bodyPr/>
          <a:lstStyle/>
          <a:p>
            <a:fld id="{9DF4E671-2CE7-4BC4-9D6E-ED7B9AC95417}" type="slidenum">
              <a:rPr lang="en-US" smtClean="0"/>
              <a:pPr/>
              <a:t>32</a:t>
            </a:fld>
            <a:endParaRPr lang="en-US" dirty="0"/>
          </a:p>
        </p:txBody>
      </p:sp>
    </p:spTree>
    <p:extLst>
      <p:ext uri="{BB962C8B-B14F-4D97-AF65-F5344CB8AC3E}">
        <p14:creationId xmlns:p14="http://schemas.microsoft.com/office/powerpoint/2010/main" val="2709522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990600"/>
          </a:xfrm>
        </p:spPr>
        <p:txBody>
          <a:bodyPr/>
          <a:lstStyle/>
          <a:p>
            <a:r>
              <a:rPr lang="en-US" sz="4000" b="0" i="0" kern="1200" spc="-100" baseline="0" dirty="0">
                <a:solidFill>
                  <a:schemeClr val="tx2"/>
                </a:solidFill>
                <a:effectLst/>
                <a:latin typeface="+mj-lt"/>
                <a:ea typeface="+mj-ea"/>
                <a:cs typeface="+mj-cs"/>
              </a:rPr>
              <a:t>Arrays of pointers to objects (2)</a:t>
            </a:r>
            <a:endParaRPr lang="en-US" dirty="0"/>
          </a:p>
        </p:txBody>
      </p:sp>
      <p:sp>
        <p:nvSpPr>
          <p:cNvPr id="3" name="Content Placeholder 2"/>
          <p:cNvSpPr>
            <a:spLocks noGrp="1"/>
          </p:cNvSpPr>
          <p:nvPr>
            <p:ph idx="1"/>
          </p:nvPr>
        </p:nvSpPr>
        <p:spPr>
          <a:xfrm>
            <a:off x="214282" y="928670"/>
            <a:ext cx="8472518" cy="5643602"/>
          </a:xfrm>
          <a:noFill/>
          <a:ln>
            <a:solidFill>
              <a:schemeClr val="tx1"/>
            </a:solidFill>
          </a:ln>
        </p:spPr>
        <p:txBody>
          <a:bodyPr>
            <a:noAutofit/>
          </a:bodyPr>
          <a:lstStyle/>
          <a:p>
            <a:pPr marL="0" indent="0">
              <a:buNone/>
            </a:pPr>
            <a:r>
              <a:rPr lang="en-US" sz="1100" b="1" dirty="0"/>
              <a:t>class </a:t>
            </a:r>
            <a:r>
              <a:rPr lang="en-US" sz="1100" b="1" dirty="0" err="1"/>
              <a:t>ArrayList</a:t>
            </a:r>
            <a:r>
              <a:rPr lang="en-US" sz="1100" b="1" dirty="0"/>
              <a:t> {</a:t>
            </a:r>
          </a:p>
          <a:p>
            <a:pPr marL="0" indent="0">
              <a:buNone/>
            </a:pPr>
            <a:r>
              <a:rPr lang="en-US" sz="1100" b="1" dirty="0"/>
              <a:t>	</a:t>
            </a:r>
            <a:r>
              <a:rPr lang="en-US" sz="1100" b="1" dirty="0" err="1"/>
              <a:t>int</a:t>
            </a:r>
            <a:r>
              <a:rPr lang="en-US" sz="1100" b="1" dirty="0"/>
              <a:t> *values;</a:t>
            </a:r>
          </a:p>
          <a:p>
            <a:pPr marL="0" indent="0">
              <a:buNone/>
            </a:pPr>
            <a:r>
              <a:rPr lang="en-US" sz="1100" b="1" dirty="0"/>
              <a:t>	</a:t>
            </a:r>
            <a:r>
              <a:rPr lang="en-US" sz="1100" b="1" dirty="0" err="1"/>
              <a:t>int</a:t>
            </a:r>
            <a:r>
              <a:rPr lang="en-US" sz="1100" b="1" dirty="0"/>
              <a:t>  size;</a:t>
            </a:r>
          </a:p>
          <a:p>
            <a:pPr marL="0" indent="0">
              <a:buNone/>
            </a:pPr>
            <a:r>
              <a:rPr lang="en-US" sz="1100" b="1" dirty="0"/>
              <a:t>public:</a:t>
            </a:r>
          </a:p>
          <a:p>
            <a:pPr marL="0" indent="0">
              <a:buNone/>
            </a:pPr>
            <a:r>
              <a:rPr lang="en-US" sz="1100" b="1" dirty="0"/>
              <a:t>	</a:t>
            </a:r>
            <a:r>
              <a:rPr lang="en-US" sz="1100" b="1" dirty="0" err="1"/>
              <a:t>ArrayList</a:t>
            </a:r>
            <a:r>
              <a:rPr lang="en-US" sz="1100" b="1" dirty="0"/>
              <a:t>(</a:t>
            </a:r>
            <a:r>
              <a:rPr lang="en-US" sz="1100" b="1" dirty="0" err="1"/>
              <a:t>int</a:t>
            </a:r>
            <a:r>
              <a:rPr lang="en-US" sz="1100" b="1" dirty="0"/>
              <a:t> </a:t>
            </a:r>
            <a:r>
              <a:rPr lang="en-US" sz="1100" b="1" dirty="0" err="1"/>
              <a:t>siz</a:t>
            </a:r>
            <a:r>
              <a:rPr lang="en-US" sz="1100" b="1" dirty="0"/>
              <a:t>) { </a:t>
            </a:r>
          </a:p>
          <a:p>
            <a:pPr marL="0" indent="0">
              <a:buNone/>
            </a:pPr>
            <a:r>
              <a:rPr lang="en-US" sz="1100" b="1" dirty="0"/>
              <a:t>		size = </a:t>
            </a:r>
            <a:r>
              <a:rPr lang="en-US" sz="1100" b="1" dirty="0" err="1"/>
              <a:t>siz</a:t>
            </a:r>
            <a:r>
              <a:rPr lang="en-US" sz="1100" b="1" dirty="0"/>
              <a:t>; values = new </a:t>
            </a:r>
            <a:r>
              <a:rPr lang="en-US" sz="1100" b="1" dirty="0" err="1"/>
              <a:t>int</a:t>
            </a:r>
            <a:r>
              <a:rPr lang="en-US" sz="1100" b="1" dirty="0"/>
              <a:t>[size];</a:t>
            </a:r>
          </a:p>
          <a:p>
            <a:pPr marL="0" indent="0">
              <a:buNone/>
            </a:pPr>
            <a:r>
              <a:rPr lang="en-US" sz="1100" b="1" dirty="0"/>
              <a:t>		</a:t>
            </a:r>
            <a:r>
              <a:rPr lang="en-US" sz="1100" b="1" dirty="0" err="1"/>
              <a:t>cout</a:t>
            </a:r>
            <a:r>
              <a:rPr lang="en-US" sz="1100" b="1" dirty="0"/>
              <a:t> &lt;&lt; "Array of " &lt;&lt; size &lt;&lt; " </a:t>
            </a:r>
            <a:r>
              <a:rPr lang="en-US" sz="1100" b="1" dirty="0" err="1"/>
              <a:t>ints</a:t>
            </a:r>
            <a:r>
              <a:rPr lang="en-US" sz="1100" b="1" dirty="0"/>
              <a:t> constructed." &lt;&lt; </a:t>
            </a:r>
            <a:r>
              <a:rPr lang="en-US" sz="1100" b="1" dirty="0" err="1"/>
              <a:t>endl</a:t>
            </a:r>
            <a:r>
              <a:rPr lang="en-US" sz="1100" b="1" dirty="0"/>
              <a:t>; </a:t>
            </a:r>
          </a:p>
          <a:p>
            <a:pPr marL="0" indent="0">
              <a:buNone/>
            </a:pPr>
            <a:r>
              <a:rPr lang="en-US" sz="1100" b="1" dirty="0"/>
              <a:t>	}</a:t>
            </a:r>
          </a:p>
          <a:p>
            <a:pPr marL="0" indent="0">
              <a:buNone/>
            </a:pPr>
            <a:r>
              <a:rPr lang="en-US" sz="1100" b="1" dirty="0"/>
              <a:t>	~</a:t>
            </a:r>
            <a:r>
              <a:rPr lang="en-US" sz="1100" b="1" dirty="0" err="1"/>
              <a:t>ArrayList</a:t>
            </a:r>
            <a:r>
              <a:rPr lang="en-US" sz="1100" b="1" dirty="0"/>
              <a:t>(void) { </a:t>
            </a:r>
          </a:p>
          <a:p>
            <a:pPr marL="0" indent="0">
              <a:buNone/>
            </a:pPr>
            <a:r>
              <a:rPr lang="en-US" sz="1100" b="1" dirty="0"/>
              <a:t>		delete [] values; </a:t>
            </a:r>
          </a:p>
          <a:p>
            <a:pPr marL="0" indent="0">
              <a:buNone/>
            </a:pPr>
            <a:r>
              <a:rPr lang="en-US" sz="1100" b="1" dirty="0"/>
              <a:t>		</a:t>
            </a:r>
            <a:r>
              <a:rPr lang="en-US" sz="1100" b="1" dirty="0" err="1"/>
              <a:t>cout</a:t>
            </a:r>
            <a:r>
              <a:rPr lang="en-US" sz="1100" b="1" dirty="0"/>
              <a:t> &lt;&lt; "Array of " &lt;&lt; size &lt;&lt; " </a:t>
            </a:r>
            <a:r>
              <a:rPr lang="en-US" sz="1100" b="1" dirty="0" err="1"/>
              <a:t>ints</a:t>
            </a:r>
            <a:r>
              <a:rPr lang="en-US" sz="1100" b="1" dirty="0"/>
              <a:t> destructed." &lt;&lt; </a:t>
            </a:r>
            <a:r>
              <a:rPr lang="en-US" sz="1100" b="1" dirty="0" err="1"/>
              <a:t>endl</a:t>
            </a:r>
            <a:r>
              <a:rPr lang="en-US" sz="1100" b="1" dirty="0"/>
              <a:t>; </a:t>
            </a:r>
          </a:p>
          <a:p>
            <a:pPr marL="0" indent="0">
              <a:buNone/>
            </a:pPr>
            <a:r>
              <a:rPr lang="en-US" sz="1100" b="1" dirty="0"/>
              <a:t>	}</a:t>
            </a:r>
          </a:p>
          <a:p>
            <a:pPr marL="0" indent="0">
              <a:buNone/>
            </a:pPr>
            <a:r>
              <a:rPr lang="en-US" sz="1100" b="1" dirty="0"/>
              <a:t>	</a:t>
            </a:r>
            <a:r>
              <a:rPr lang="en-US" sz="1100" b="1" dirty="0" err="1"/>
              <a:t>int</a:t>
            </a:r>
            <a:r>
              <a:rPr lang="en-US" sz="1100" b="1" dirty="0"/>
              <a:t> Get(</a:t>
            </a:r>
            <a:r>
              <a:rPr lang="en-US" sz="1100" b="1" dirty="0" err="1"/>
              <a:t>int</a:t>
            </a:r>
            <a:r>
              <a:rPr lang="en-US" sz="1100" b="1" dirty="0"/>
              <a:t> ix) { return values[ix]; }</a:t>
            </a:r>
          </a:p>
          <a:p>
            <a:pPr marL="0" indent="0">
              <a:buNone/>
            </a:pPr>
            <a:r>
              <a:rPr lang="en-US" sz="1100" b="1" dirty="0"/>
              <a:t>	void Put(</a:t>
            </a:r>
            <a:r>
              <a:rPr lang="en-US" sz="1100" b="1" dirty="0" err="1"/>
              <a:t>int</a:t>
            </a:r>
            <a:r>
              <a:rPr lang="en-US" sz="1100" b="1" dirty="0"/>
              <a:t> ix, </a:t>
            </a:r>
            <a:r>
              <a:rPr lang="en-US" sz="1100" b="1" dirty="0" err="1"/>
              <a:t>int</a:t>
            </a:r>
            <a:r>
              <a:rPr lang="en-US" sz="1100" b="1" dirty="0"/>
              <a:t> </a:t>
            </a:r>
            <a:r>
              <a:rPr lang="en-US" sz="1100" b="1" dirty="0" err="1"/>
              <a:t>val</a:t>
            </a:r>
            <a:r>
              <a:rPr lang="en-US" sz="1100" b="1" dirty="0"/>
              <a:t>) { values[ix] = </a:t>
            </a:r>
            <a:r>
              <a:rPr lang="en-US" sz="1100" b="1" dirty="0" err="1"/>
              <a:t>val</a:t>
            </a:r>
            <a:r>
              <a:rPr lang="en-US" sz="1100" b="1" dirty="0"/>
              <a:t>; }</a:t>
            </a:r>
          </a:p>
          <a:p>
            <a:pPr marL="0" indent="0">
              <a:buNone/>
            </a:pPr>
            <a:r>
              <a:rPr lang="en-US" sz="1100" b="1" dirty="0"/>
              <a:t>};	</a:t>
            </a:r>
          </a:p>
          <a:p>
            <a:pPr marL="0" indent="0">
              <a:buNone/>
            </a:pPr>
            <a:r>
              <a:rPr lang="en-US" sz="1100" b="1" dirty="0" err="1"/>
              <a:t>int</a:t>
            </a:r>
            <a:r>
              <a:rPr lang="en-US" sz="1100" b="1" dirty="0"/>
              <a:t> main(void) {</a:t>
            </a:r>
          </a:p>
          <a:p>
            <a:pPr marL="0" indent="0">
              <a:buNone/>
            </a:pPr>
            <a:r>
              <a:rPr lang="en-US" sz="1100" b="1" dirty="0"/>
              <a:t>	</a:t>
            </a:r>
            <a:r>
              <a:rPr lang="en-US" sz="1100" b="1" dirty="0" err="1"/>
              <a:t>ArrayList</a:t>
            </a:r>
            <a:r>
              <a:rPr lang="en-US" sz="1100" b="1" dirty="0"/>
              <a:t> *</a:t>
            </a:r>
            <a:r>
              <a:rPr lang="en-US" sz="1100" b="1" dirty="0" err="1"/>
              <a:t>arr</a:t>
            </a:r>
            <a:r>
              <a:rPr lang="en-US" sz="1100" b="1" dirty="0"/>
              <a:t>[2] = { new </a:t>
            </a:r>
            <a:r>
              <a:rPr lang="en-US" sz="1100" b="1" dirty="0" err="1"/>
              <a:t>ArrayList</a:t>
            </a:r>
            <a:r>
              <a:rPr lang="en-US" sz="1100" b="1" dirty="0"/>
              <a:t>(2), new </a:t>
            </a:r>
            <a:r>
              <a:rPr lang="en-US" sz="1100" b="1" dirty="0" err="1"/>
              <a:t>ArrayList</a:t>
            </a:r>
            <a:r>
              <a:rPr lang="en-US" sz="1100" b="1" dirty="0"/>
              <a:t>(2) };</a:t>
            </a:r>
          </a:p>
          <a:p>
            <a:pPr marL="0" indent="0">
              <a:buNone/>
            </a:pPr>
            <a:r>
              <a:rPr lang="en-US" sz="1100" b="1" dirty="0"/>
              <a:t>	for(int i = 0; i &lt; 2; i++)</a:t>
            </a:r>
          </a:p>
          <a:p>
            <a:pPr marL="0" indent="0">
              <a:buNone/>
            </a:pPr>
            <a:r>
              <a:rPr lang="en-US" sz="1100" b="1" dirty="0"/>
              <a:t>                              for(int j = 0; j &lt; 2; j++)</a:t>
            </a:r>
          </a:p>
          <a:p>
            <a:pPr marL="0" indent="0">
              <a:buNone/>
            </a:pPr>
            <a:r>
              <a:rPr lang="en-US" sz="1100" b="1" dirty="0"/>
              <a:t>                                    </a:t>
            </a:r>
            <a:r>
              <a:rPr lang="en-US" sz="1100" b="1" dirty="0" err="1"/>
              <a:t>arr</a:t>
            </a:r>
            <a:r>
              <a:rPr lang="en-US" sz="1100" b="1" dirty="0"/>
              <a:t>[i]-&gt;Put(j, j + 10 + i);</a:t>
            </a:r>
          </a:p>
          <a:p>
            <a:pPr marL="0" indent="0">
              <a:buNone/>
            </a:pPr>
            <a:r>
              <a:rPr lang="en-US" sz="1100" b="1" dirty="0"/>
              <a:t>	for(int i = 0; i &lt; 2; i++) {</a:t>
            </a:r>
          </a:p>
          <a:p>
            <a:pPr marL="0" indent="0">
              <a:buNone/>
            </a:pPr>
            <a:r>
              <a:rPr lang="en-US" sz="1100" b="1" dirty="0"/>
              <a:t>	         for(int j = 0; j &lt; 2; j++)</a:t>
            </a:r>
          </a:p>
          <a:p>
            <a:pPr marL="0" indent="0">
              <a:buNone/>
            </a:pPr>
            <a:r>
              <a:rPr lang="en-US" sz="1100" b="1" dirty="0"/>
              <a:t>	                  cout &lt;&lt; "#" &lt;&lt; i + 1 &lt;&lt; ":" &lt;&lt; </a:t>
            </a:r>
            <a:r>
              <a:rPr lang="en-US" sz="1100" b="1" dirty="0" err="1"/>
              <a:t>arr</a:t>
            </a:r>
            <a:r>
              <a:rPr lang="en-US" sz="1100" b="1" dirty="0"/>
              <a:t>[i]-&gt;Get(j) ;</a:t>
            </a:r>
          </a:p>
          <a:p>
            <a:pPr marL="0" indent="0">
              <a:buNone/>
            </a:pPr>
            <a:r>
              <a:rPr lang="en-US" sz="1100" b="1" dirty="0"/>
              <a:t>		</a:t>
            </a:r>
            <a:r>
              <a:rPr lang="en-US" sz="1100" b="1" dirty="0" err="1"/>
              <a:t>cout</a:t>
            </a:r>
            <a:r>
              <a:rPr lang="en-US" sz="1100" b="1" dirty="0"/>
              <a:t> &lt;&lt; </a:t>
            </a:r>
            <a:r>
              <a:rPr lang="en-US" sz="1100" b="1" dirty="0" err="1"/>
              <a:t>endl</a:t>
            </a:r>
            <a:r>
              <a:rPr lang="en-US" sz="1100" b="1" dirty="0"/>
              <a:t>;</a:t>
            </a:r>
          </a:p>
          <a:p>
            <a:pPr marL="0" indent="0">
              <a:buNone/>
            </a:pPr>
            <a:r>
              <a:rPr lang="en-US" sz="1100" b="1" dirty="0"/>
              <a:t>	}</a:t>
            </a:r>
          </a:p>
          <a:p>
            <a:pPr marL="0" indent="0">
              <a:buNone/>
            </a:pPr>
            <a:r>
              <a:rPr lang="en-US" sz="1100" b="1" dirty="0"/>
              <a:t>	delete </a:t>
            </a:r>
            <a:r>
              <a:rPr lang="en-US" sz="1100" b="1" dirty="0" err="1"/>
              <a:t>arr</a:t>
            </a:r>
            <a:r>
              <a:rPr lang="en-US" sz="1100" b="1" dirty="0"/>
              <a:t>[0];	delete </a:t>
            </a:r>
            <a:r>
              <a:rPr lang="en-US" sz="1100" b="1" dirty="0" err="1"/>
              <a:t>arr</a:t>
            </a:r>
            <a:r>
              <a:rPr lang="en-US" sz="1100" b="1" dirty="0"/>
              <a:t>[1];   }</a:t>
            </a:r>
            <a:endParaRPr lang="en-US" sz="11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2"/>
          </p:nvPr>
        </p:nvSpPr>
        <p:spPr/>
        <p:txBody>
          <a:bodyPr/>
          <a:lstStyle/>
          <a:p>
            <a:fld id="{9DF4E671-2CE7-4BC4-9D6E-ED7B9AC95417}" type="slidenum">
              <a:rPr lang="en-US" smtClean="0"/>
              <a:pPr/>
              <a:t>33</a:t>
            </a:fld>
            <a:endParaRPr lang="en-US" dirty="0"/>
          </a:p>
        </p:txBody>
      </p:sp>
      <p:sp>
        <p:nvSpPr>
          <p:cNvPr id="5" name="Rectangle 4"/>
          <p:cNvSpPr/>
          <p:nvPr/>
        </p:nvSpPr>
        <p:spPr>
          <a:xfrm>
            <a:off x="5357818" y="3214686"/>
            <a:ext cx="2952328" cy="208823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Output:</a:t>
            </a:r>
          </a:p>
          <a:p>
            <a:r>
              <a:rPr lang="en-US" dirty="0">
                <a:solidFill>
                  <a:schemeClr val="tx1"/>
                </a:solidFill>
              </a:rPr>
              <a:t>Array of 2 </a:t>
            </a:r>
            <a:r>
              <a:rPr lang="en-US" dirty="0" err="1">
                <a:solidFill>
                  <a:schemeClr val="tx1"/>
                </a:solidFill>
              </a:rPr>
              <a:t>ints</a:t>
            </a:r>
            <a:r>
              <a:rPr lang="en-US" dirty="0">
                <a:solidFill>
                  <a:schemeClr val="tx1"/>
                </a:solidFill>
              </a:rPr>
              <a:t> constructed.</a:t>
            </a:r>
          </a:p>
          <a:p>
            <a:r>
              <a:rPr lang="en-US" dirty="0">
                <a:solidFill>
                  <a:schemeClr val="tx1"/>
                </a:solidFill>
              </a:rPr>
              <a:t>#1:100</a:t>
            </a:r>
          </a:p>
          <a:p>
            <a:r>
              <a:rPr lang="en-US" dirty="0">
                <a:solidFill>
                  <a:schemeClr val="tx1"/>
                </a:solidFill>
              </a:rPr>
              <a:t>#2:101</a:t>
            </a:r>
          </a:p>
          <a:p>
            <a:r>
              <a:rPr lang="en-US" dirty="0">
                <a:solidFill>
                  <a:schemeClr val="tx1"/>
                </a:solidFill>
              </a:rPr>
              <a:t>Array of 2 </a:t>
            </a:r>
            <a:r>
              <a:rPr lang="en-US" dirty="0" err="1">
                <a:solidFill>
                  <a:schemeClr val="tx1"/>
                </a:solidFill>
              </a:rPr>
              <a:t>ints</a:t>
            </a:r>
            <a:r>
              <a:rPr lang="en-US" dirty="0">
                <a:solidFill>
                  <a:schemeClr val="tx1"/>
                </a:solidFill>
              </a:rPr>
              <a:t> destructed.</a:t>
            </a:r>
          </a:p>
          <a:p>
            <a:pPr algn="ctr"/>
            <a:endParaRPr lang="en-US" dirty="0"/>
          </a:p>
        </p:txBody>
      </p:sp>
    </p:spTree>
    <p:extLst>
      <p:ext uri="{BB962C8B-B14F-4D97-AF65-F5344CB8AC3E}">
        <p14:creationId xmlns:p14="http://schemas.microsoft.com/office/powerpoint/2010/main" val="318587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0" i="0" kern="1200" spc="-100" baseline="0" dirty="0">
                <a:solidFill>
                  <a:schemeClr val="tx2"/>
                </a:solidFill>
                <a:effectLst/>
                <a:latin typeface="+mj-lt"/>
                <a:ea typeface="+mj-ea"/>
                <a:cs typeface="+mj-cs"/>
              </a:rPr>
              <a:t>Pointers to objects</a:t>
            </a:r>
            <a:endParaRPr lang="en-US" dirty="0"/>
          </a:p>
        </p:txBody>
      </p:sp>
      <p:sp>
        <p:nvSpPr>
          <p:cNvPr id="3" name="Content Placeholder 2"/>
          <p:cNvSpPr>
            <a:spLocks noGrp="1"/>
          </p:cNvSpPr>
          <p:nvPr>
            <p:ph idx="1"/>
          </p:nvPr>
        </p:nvSpPr>
        <p:spPr/>
        <p:txBody>
          <a:bodyPr>
            <a:noAutofit/>
          </a:bodyPr>
          <a:lstStyle/>
          <a:p>
            <a:r>
              <a:rPr lang="en-US" sz="2200" b="0" i="0" kern="1200" dirty="0">
                <a:solidFill>
                  <a:schemeClr val="tx1"/>
                </a:solidFill>
                <a:effectLst/>
                <a:latin typeface="+mn-lt"/>
                <a:ea typeface="+mn-ea"/>
                <a:cs typeface="+mn-cs"/>
              </a:rPr>
              <a:t>We’ve created one object of that class using the </a:t>
            </a:r>
            <a:r>
              <a:rPr lang="en-US" sz="2200" b="1" i="1" kern="1200" dirty="0">
                <a:solidFill>
                  <a:schemeClr val="tx1"/>
                </a:solidFill>
                <a:effectLst/>
                <a:latin typeface="+mn-lt"/>
                <a:ea typeface="+mn-ea"/>
                <a:cs typeface="+mn-cs"/>
              </a:rPr>
              <a:t>new</a:t>
            </a:r>
            <a:r>
              <a:rPr lang="en-US" sz="2200" b="1" i="0" kern="1200" dirty="0">
                <a:solidFill>
                  <a:schemeClr val="tx1"/>
                </a:solidFill>
                <a:effectLst/>
                <a:latin typeface="+mn-lt"/>
                <a:ea typeface="+mn-ea"/>
                <a:cs typeface="+mn-cs"/>
              </a:rPr>
              <a:t> </a:t>
            </a:r>
            <a:r>
              <a:rPr lang="en-US" sz="2200" b="0" i="0" kern="1200" dirty="0">
                <a:solidFill>
                  <a:schemeClr val="tx1"/>
                </a:solidFill>
                <a:effectLst/>
                <a:latin typeface="+mn-lt"/>
                <a:ea typeface="+mn-ea"/>
                <a:cs typeface="+mn-cs"/>
              </a:rPr>
              <a:t>keyword. </a:t>
            </a:r>
          </a:p>
          <a:p>
            <a:r>
              <a:rPr lang="en-US" sz="2200" b="0" i="0" kern="1200" dirty="0">
                <a:solidFill>
                  <a:schemeClr val="tx1"/>
                </a:solidFill>
                <a:effectLst/>
                <a:latin typeface="+mn-lt"/>
                <a:ea typeface="+mn-ea"/>
                <a:cs typeface="+mn-cs"/>
              </a:rPr>
              <a:t>Note that </a:t>
            </a:r>
            <a:r>
              <a:rPr lang="en-US" sz="2200" b="1" i="0" kern="1200" dirty="0">
                <a:solidFill>
                  <a:schemeClr val="tx1"/>
                </a:solidFill>
                <a:effectLst/>
                <a:latin typeface="+mn-lt"/>
                <a:ea typeface="+mn-ea"/>
                <a:cs typeface="+mn-cs"/>
              </a:rPr>
              <a:t>we can omit </a:t>
            </a:r>
            <a:r>
              <a:rPr lang="en-US" sz="2200" b="0" i="0" kern="1200" dirty="0">
                <a:solidFill>
                  <a:schemeClr val="tx1"/>
                </a:solidFill>
                <a:effectLst/>
                <a:latin typeface="+mn-lt"/>
                <a:ea typeface="+mn-ea"/>
                <a:cs typeface="+mn-cs"/>
              </a:rPr>
              <a:t>the empty parentheses after the </a:t>
            </a:r>
            <a:r>
              <a:rPr lang="en-US" sz="2200" b="0" i="1" kern="1200" dirty="0">
                <a:solidFill>
                  <a:schemeClr val="tx1"/>
                </a:solidFill>
                <a:effectLst/>
                <a:latin typeface="+mn-lt"/>
                <a:ea typeface="+mn-ea"/>
                <a:cs typeface="+mn-cs"/>
              </a:rPr>
              <a:t>Class</a:t>
            </a:r>
            <a:r>
              <a:rPr lang="en-US" sz="2200" b="0" i="0" kern="1200" dirty="0">
                <a:solidFill>
                  <a:schemeClr val="tx1"/>
                </a:solidFill>
                <a:effectLst/>
                <a:latin typeface="+mn-lt"/>
                <a:ea typeface="+mn-ea"/>
                <a:cs typeface="+mn-cs"/>
              </a:rPr>
              <a:t> name – in either case, the parameter-less constructor will be activated.</a:t>
            </a:r>
          </a:p>
          <a:p>
            <a:r>
              <a:rPr lang="en-US" sz="2200" b="0" i="0" kern="1200" dirty="0">
                <a:solidFill>
                  <a:schemeClr val="tx1"/>
                </a:solidFill>
                <a:effectLst/>
                <a:latin typeface="+mn-lt"/>
                <a:ea typeface="+mn-ea"/>
                <a:cs typeface="+mn-cs"/>
              </a:rPr>
              <a:t>The object is destroyed using the </a:t>
            </a:r>
            <a:r>
              <a:rPr lang="en-US" sz="2200" b="1" i="1" kern="1200" dirty="0">
                <a:solidFill>
                  <a:schemeClr val="tx1"/>
                </a:solidFill>
                <a:effectLst/>
                <a:latin typeface="+mn-lt"/>
                <a:ea typeface="+mn-ea"/>
                <a:cs typeface="+mn-cs"/>
              </a:rPr>
              <a:t>delete</a:t>
            </a:r>
            <a:r>
              <a:rPr lang="en-US" sz="2200" b="0" i="0" kern="1200" dirty="0">
                <a:solidFill>
                  <a:schemeClr val="tx1"/>
                </a:solidFill>
                <a:effectLst/>
                <a:latin typeface="+mn-lt"/>
                <a:ea typeface="+mn-ea"/>
                <a:cs typeface="+mn-cs"/>
              </a:rPr>
              <a:t> keyword. </a:t>
            </a:r>
          </a:p>
          <a:p>
            <a:r>
              <a:rPr lang="en-US" sz="2200" b="0" i="0" kern="1200" dirty="0">
                <a:solidFill>
                  <a:schemeClr val="tx1"/>
                </a:solidFill>
                <a:effectLst/>
                <a:latin typeface="+mn-lt"/>
                <a:ea typeface="+mn-ea"/>
                <a:cs typeface="+mn-cs"/>
              </a:rPr>
              <a:t>The process of destroying the object begins with the implicit invocation of its destructor. </a:t>
            </a:r>
            <a:endParaRPr lang="en-US" sz="2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2"/>
          </p:nvPr>
        </p:nvSpPr>
        <p:spPr/>
        <p:txBody>
          <a:bodyPr/>
          <a:lstStyle/>
          <a:p>
            <a:fld id="{9DF4E671-2CE7-4BC4-9D6E-ED7B9AC95417}" type="slidenum">
              <a:rPr lang="en-US" smtClean="0"/>
              <a:pPr/>
              <a:t>4</a:t>
            </a:fld>
            <a:endParaRPr lang="en-US" dirty="0"/>
          </a:p>
        </p:txBody>
      </p:sp>
    </p:spTree>
    <p:extLst>
      <p:ext uri="{BB962C8B-B14F-4D97-AF65-F5344CB8AC3E}">
        <p14:creationId xmlns:p14="http://schemas.microsoft.com/office/powerpoint/2010/main" val="306120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0" i="0" kern="1200" spc="-100" baseline="0" dirty="0">
                <a:solidFill>
                  <a:schemeClr val="tx2"/>
                </a:solidFill>
                <a:effectLst/>
                <a:latin typeface="+mj-lt"/>
                <a:ea typeface="+mj-ea"/>
                <a:cs typeface="+mj-cs"/>
              </a:rPr>
              <a:t>Pointers to fields</a:t>
            </a:r>
            <a:endParaRPr lang="en-US" dirty="0"/>
          </a:p>
        </p:txBody>
      </p:sp>
      <p:sp>
        <p:nvSpPr>
          <p:cNvPr id="3" name="Content Placeholder 2"/>
          <p:cNvSpPr>
            <a:spLocks noGrp="1"/>
          </p:cNvSpPr>
          <p:nvPr>
            <p:ph idx="1"/>
          </p:nvPr>
        </p:nvSpPr>
        <p:spPr/>
        <p:txBody>
          <a:bodyPr>
            <a:normAutofit/>
          </a:bodyPr>
          <a:lstStyle/>
          <a:p>
            <a:r>
              <a:rPr lang="en-US" sz="2400" b="0" i="0" kern="1200" dirty="0">
                <a:solidFill>
                  <a:schemeClr val="tx1"/>
                </a:solidFill>
                <a:effectLst/>
                <a:latin typeface="+mn-lt"/>
                <a:ea typeface="+mn-ea"/>
                <a:cs typeface="+mn-cs"/>
              </a:rPr>
              <a:t>All the variables, including objects, brought to life in the “ordinary” way live in </a:t>
            </a:r>
            <a:r>
              <a:rPr lang="en-US" sz="2400" b="1" i="0" kern="1200" dirty="0">
                <a:solidFill>
                  <a:schemeClr val="tx1"/>
                </a:solidFill>
                <a:effectLst/>
                <a:latin typeface="+mn-lt"/>
                <a:ea typeface="+mn-ea"/>
                <a:cs typeface="+mn-cs"/>
              </a:rPr>
              <a:t>a separate area of memory called the </a:t>
            </a:r>
            <a:r>
              <a:rPr lang="en-US" sz="2400" b="1" i="1" kern="1200" dirty="0">
                <a:solidFill>
                  <a:schemeClr val="tx1"/>
                </a:solidFill>
                <a:effectLst/>
                <a:latin typeface="+mn-lt"/>
                <a:ea typeface="+mn-ea"/>
                <a:cs typeface="+mn-cs"/>
              </a:rPr>
              <a:t>stack</a:t>
            </a:r>
            <a:r>
              <a:rPr lang="en-US" sz="2400" b="0" i="0" kern="1200" dirty="0">
                <a:solidFill>
                  <a:schemeClr val="tx1"/>
                </a:solidFill>
                <a:effectLst/>
                <a:latin typeface="+mn-lt"/>
                <a:ea typeface="+mn-ea"/>
                <a:cs typeface="+mn-cs"/>
              </a:rPr>
              <a:t>. </a:t>
            </a:r>
          </a:p>
          <a:p>
            <a:r>
              <a:rPr lang="en-US" sz="2400" b="0" i="0" kern="1200" dirty="0">
                <a:solidFill>
                  <a:schemeClr val="tx1"/>
                </a:solidFill>
                <a:effectLst/>
                <a:latin typeface="+mn-lt"/>
                <a:ea typeface="+mn-ea"/>
                <a:cs typeface="+mn-cs"/>
              </a:rPr>
              <a:t>It’s a memory region dedicated to </a:t>
            </a:r>
            <a:r>
              <a:rPr lang="en-US" sz="2400" b="1" i="0" kern="1200" dirty="0">
                <a:solidFill>
                  <a:schemeClr val="tx1"/>
                </a:solidFill>
                <a:effectLst/>
                <a:latin typeface="+mn-lt"/>
                <a:ea typeface="+mn-ea"/>
                <a:cs typeface="+mn-cs"/>
              </a:rPr>
              <a:t>storing all automatic entities</a:t>
            </a:r>
            <a:r>
              <a:rPr lang="en-US" sz="2400" b="0" i="0" kern="1200" dirty="0">
                <a:solidFill>
                  <a:schemeClr val="tx1"/>
                </a:solidFill>
                <a:effectLst/>
                <a:latin typeface="+mn-lt"/>
                <a:ea typeface="+mn-ea"/>
                <a:cs typeface="+mn-cs"/>
              </a:rPr>
              <a:t>.</a:t>
            </a:r>
          </a:p>
          <a:p>
            <a:r>
              <a:rPr lang="en-US" sz="2400" b="0" i="0" kern="1200" dirty="0">
                <a:solidFill>
                  <a:schemeClr val="tx1"/>
                </a:solidFill>
                <a:effectLst/>
                <a:latin typeface="+mn-lt"/>
                <a:ea typeface="+mn-ea"/>
                <a:cs typeface="+mn-cs"/>
              </a:rPr>
              <a:t>The stack grows when new automatic variables are created and shrinks when the variables are no longer needed. </a:t>
            </a:r>
          </a:p>
          <a:p>
            <a:r>
              <a:rPr lang="en-US" sz="2400" b="0" i="0" kern="1200" dirty="0">
                <a:solidFill>
                  <a:schemeClr val="tx1"/>
                </a:solidFill>
                <a:effectLst/>
                <a:latin typeface="+mn-lt"/>
                <a:ea typeface="+mn-ea"/>
                <a:cs typeface="+mn-cs"/>
              </a:rPr>
              <a:t>Note that this process is beyond your control. </a:t>
            </a:r>
            <a:r>
              <a:rPr lang="en-US" sz="2400" b="1" i="0" kern="1200" dirty="0">
                <a:solidFill>
                  <a:srgbClr val="FF0000"/>
                </a:solidFill>
                <a:effectLst/>
                <a:latin typeface="+mn-lt"/>
                <a:ea typeface="+mn-ea"/>
                <a:cs typeface="+mn-cs"/>
              </a:rPr>
              <a:t>You cannot affect </a:t>
            </a:r>
            <a:r>
              <a:rPr lang="en-US" sz="2400" b="0" i="0" kern="1200" dirty="0">
                <a:solidFill>
                  <a:schemeClr val="tx1"/>
                </a:solidFill>
                <a:effectLst/>
                <a:latin typeface="+mn-lt"/>
                <a:ea typeface="+mn-ea"/>
                <a:cs typeface="+mn-cs"/>
              </a:rPr>
              <a:t>the way in which the stack changes.</a:t>
            </a:r>
          </a:p>
          <a:p>
            <a:pPr marL="0" indent="0">
              <a:buNone/>
            </a:pPr>
            <a:r>
              <a:rPr lang="en-US" sz="24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12"/>
          </p:nvPr>
        </p:nvSpPr>
        <p:spPr/>
        <p:txBody>
          <a:bodyPr/>
          <a:lstStyle/>
          <a:p>
            <a:fld id="{9DF4E671-2CE7-4BC4-9D6E-ED7B9AC95417}" type="slidenum">
              <a:rPr lang="en-US" smtClean="0"/>
              <a:pPr/>
              <a:t>5</a:t>
            </a:fld>
            <a:endParaRPr lang="en-US" dirty="0"/>
          </a:p>
        </p:txBody>
      </p:sp>
    </p:spTree>
    <p:extLst>
      <p:ext uri="{BB962C8B-B14F-4D97-AF65-F5344CB8AC3E}">
        <p14:creationId xmlns:p14="http://schemas.microsoft.com/office/powerpoint/2010/main" val="9524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0" i="0" kern="1200" spc="-100" baseline="0" dirty="0">
                <a:solidFill>
                  <a:schemeClr val="tx2"/>
                </a:solidFill>
                <a:effectLst/>
                <a:latin typeface="+mj-lt"/>
                <a:ea typeface="+mj-ea"/>
                <a:cs typeface="+mj-cs"/>
              </a:rPr>
              <a:t>Pointers to fields</a:t>
            </a:r>
            <a:endParaRPr lang="en-US" dirty="0"/>
          </a:p>
        </p:txBody>
      </p:sp>
      <p:sp>
        <p:nvSpPr>
          <p:cNvPr id="3" name="Content Placeholder 2"/>
          <p:cNvSpPr>
            <a:spLocks noGrp="1"/>
          </p:cNvSpPr>
          <p:nvPr>
            <p:ph idx="1"/>
          </p:nvPr>
        </p:nvSpPr>
        <p:spPr/>
        <p:txBody>
          <a:bodyPr>
            <a:normAutofit fontScale="92500"/>
          </a:bodyPr>
          <a:lstStyle/>
          <a:p>
            <a:r>
              <a:rPr lang="en-US" sz="2400" b="0" i="0" kern="1200" dirty="0">
                <a:solidFill>
                  <a:schemeClr val="tx1"/>
                </a:solidFill>
                <a:effectLst/>
                <a:latin typeface="+mn-lt"/>
                <a:ea typeface="+mn-ea"/>
                <a:cs typeface="+mn-cs"/>
              </a:rPr>
              <a:t>The entities created “on demand” (by the </a:t>
            </a:r>
            <a:r>
              <a:rPr lang="en-US" sz="2400" b="0" i="1" kern="1200" dirty="0">
                <a:solidFill>
                  <a:schemeClr val="tx1"/>
                </a:solidFill>
                <a:effectLst/>
                <a:latin typeface="+mn-lt"/>
                <a:ea typeface="+mn-ea"/>
                <a:cs typeface="+mn-cs"/>
              </a:rPr>
              <a:t>new</a:t>
            </a:r>
            <a:r>
              <a:rPr lang="en-US" sz="2400" b="0" i="0" kern="1200" dirty="0">
                <a:solidFill>
                  <a:schemeClr val="tx1"/>
                </a:solidFill>
                <a:effectLst/>
                <a:latin typeface="+mn-lt"/>
                <a:ea typeface="+mn-ea"/>
                <a:cs typeface="+mn-cs"/>
              </a:rPr>
              <a:t> keyword) are created in </a:t>
            </a:r>
            <a:r>
              <a:rPr lang="en-US" sz="2400" b="1" i="0" kern="1200" dirty="0">
                <a:solidFill>
                  <a:schemeClr val="tx1"/>
                </a:solidFill>
                <a:effectLst/>
                <a:latin typeface="+mn-lt"/>
                <a:ea typeface="+mn-ea"/>
                <a:cs typeface="+mn-cs"/>
              </a:rPr>
              <a:t>a specific memory region usually called a </a:t>
            </a:r>
            <a:r>
              <a:rPr lang="en-US" sz="2400" b="1" i="1" kern="1200" dirty="0">
                <a:solidFill>
                  <a:schemeClr val="tx1"/>
                </a:solidFill>
                <a:effectLst/>
                <a:latin typeface="+mn-lt"/>
                <a:ea typeface="+mn-ea"/>
                <a:cs typeface="+mn-cs"/>
              </a:rPr>
              <a:t>heap</a:t>
            </a:r>
            <a:r>
              <a:rPr lang="en-US" sz="2400" b="0" i="0" kern="1200" dirty="0">
                <a:solidFill>
                  <a:schemeClr val="tx1"/>
                </a:solidFill>
                <a:effectLst/>
                <a:latin typeface="+mn-lt"/>
                <a:ea typeface="+mn-ea"/>
                <a:cs typeface="+mn-cs"/>
              </a:rPr>
              <a:t>. </a:t>
            </a:r>
          </a:p>
          <a:p>
            <a:r>
              <a:rPr lang="en-US" sz="2400" b="0" i="0" kern="1200" dirty="0">
                <a:solidFill>
                  <a:schemeClr val="tx1"/>
                </a:solidFill>
                <a:effectLst/>
                <a:latin typeface="+mn-lt"/>
                <a:ea typeface="+mn-ea"/>
                <a:cs typeface="+mn-cs"/>
              </a:rPr>
              <a:t>In contrary to the stack, </a:t>
            </a:r>
            <a:r>
              <a:rPr lang="en-US" sz="2400" b="1" i="0" kern="1200" dirty="0">
                <a:solidFill>
                  <a:schemeClr val="tx1"/>
                </a:solidFill>
                <a:effectLst/>
                <a:latin typeface="+mn-lt"/>
                <a:ea typeface="+mn-ea"/>
                <a:cs typeface="+mn-cs"/>
              </a:rPr>
              <a:t>the heap is fully under your control</a:t>
            </a:r>
            <a:r>
              <a:rPr lang="en-US" sz="2400" b="0" i="0" kern="1200" dirty="0">
                <a:solidFill>
                  <a:schemeClr val="tx1"/>
                </a:solidFill>
                <a:effectLst/>
                <a:latin typeface="+mn-lt"/>
                <a:ea typeface="+mn-ea"/>
                <a:cs typeface="+mn-cs"/>
              </a:rPr>
              <a:t>. You decide how many variables, arrays, objects, etc. will occupy the heap and it’s up to you when these entities end their lives.</a:t>
            </a:r>
          </a:p>
          <a:p>
            <a:r>
              <a:rPr lang="en-US" sz="2400" b="0" i="0" kern="1200" dirty="0">
                <a:solidFill>
                  <a:schemeClr val="tx1"/>
                </a:solidFill>
                <a:effectLst/>
                <a:latin typeface="+mn-lt"/>
                <a:ea typeface="+mn-ea"/>
                <a:cs typeface="+mn-cs"/>
              </a:rPr>
              <a:t>The object being stored in the heap must be accessed in a way that resembles the access to the dynamically allocated structures. </a:t>
            </a:r>
          </a:p>
          <a:p>
            <a:r>
              <a:rPr lang="en-US" sz="2400" b="0" i="0" kern="1200" dirty="0">
                <a:solidFill>
                  <a:schemeClr val="tx1"/>
                </a:solidFill>
                <a:effectLst/>
                <a:latin typeface="+mn-lt"/>
                <a:ea typeface="+mn-ea"/>
                <a:cs typeface="+mn-cs"/>
              </a:rPr>
              <a:t>You mustn’t use the ordinary “dotted” notation as there’s no structure (object) which can play the role of the left argument of the “.” operator unless you dereference the pointer. </a:t>
            </a:r>
          </a:p>
          <a:p>
            <a:pPr lvl="1"/>
            <a:r>
              <a:rPr lang="en-US" b="1" i="0" kern="1200" dirty="0">
                <a:solidFill>
                  <a:schemeClr val="tx1"/>
                </a:solidFill>
                <a:effectLst/>
                <a:latin typeface="+mn-lt"/>
                <a:ea typeface="+mn-ea"/>
                <a:cs typeface="+mn-cs"/>
              </a:rPr>
              <a:t>You need to use the “arrow” (-&gt;) operator instead</a:t>
            </a:r>
            <a:r>
              <a:rPr lang="en-US" b="0" i="0" kern="1200" dirty="0">
                <a:solidFill>
                  <a:schemeClr val="tx1"/>
                </a:solidFill>
                <a:effectLst/>
                <a:latin typeface="+mn-lt"/>
                <a:ea typeface="+mn-ea"/>
                <a:cs typeface="+mn-cs"/>
              </a:rPr>
              <a:t>.</a:t>
            </a:r>
          </a:p>
        </p:txBody>
      </p:sp>
      <p:sp>
        <p:nvSpPr>
          <p:cNvPr id="4" name="Slide Number Placeholder 3"/>
          <p:cNvSpPr>
            <a:spLocks noGrp="1"/>
          </p:cNvSpPr>
          <p:nvPr>
            <p:ph type="sldNum" sz="quarter" idx="12"/>
          </p:nvPr>
        </p:nvSpPr>
        <p:spPr/>
        <p:txBody>
          <a:bodyPr/>
          <a:lstStyle/>
          <a:p>
            <a:fld id="{9DF4E671-2CE7-4BC4-9D6E-ED7B9AC95417}" type="slidenum">
              <a:rPr lang="en-US" smtClean="0"/>
              <a:pPr/>
              <a:t>6</a:t>
            </a:fld>
            <a:endParaRPr lang="en-US" dirty="0"/>
          </a:p>
        </p:txBody>
      </p:sp>
    </p:spTree>
    <p:extLst>
      <p:ext uri="{BB962C8B-B14F-4D97-AF65-F5344CB8AC3E}">
        <p14:creationId xmlns:p14="http://schemas.microsoft.com/office/powerpoint/2010/main" val="178858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fields</a:t>
            </a:r>
            <a:endParaRPr lang="ar-JO" dirty="0"/>
          </a:p>
        </p:txBody>
      </p:sp>
      <p:sp>
        <p:nvSpPr>
          <p:cNvPr id="3" name="Content Placeholder 2"/>
          <p:cNvSpPr>
            <a:spLocks noGrp="1"/>
          </p:cNvSpPr>
          <p:nvPr>
            <p:ph idx="1"/>
          </p:nvPr>
        </p:nvSpPr>
        <p:spPr/>
        <p:txBody>
          <a:bodyPr/>
          <a:lstStyle/>
          <a:p>
            <a:r>
              <a:rPr lang="en-US" dirty="0"/>
              <a:t>The general rule says that:</a:t>
            </a:r>
          </a:p>
          <a:p>
            <a:pPr lvl="1">
              <a:buNone/>
            </a:pPr>
            <a:r>
              <a:rPr lang="en-US" dirty="0"/>
              <a:t>   if </a:t>
            </a:r>
            <a:r>
              <a:rPr lang="en-US" i="1" dirty="0"/>
              <a:t>S</a:t>
            </a:r>
            <a:r>
              <a:rPr lang="en-US" dirty="0"/>
              <a:t> is a </a:t>
            </a:r>
            <a:r>
              <a:rPr lang="en-US" b="1" dirty="0"/>
              <a:t>structure</a:t>
            </a:r>
            <a:r>
              <a:rPr lang="en-US" dirty="0"/>
              <a:t> or </a:t>
            </a:r>
            <a:r>
              <a:rPr lang="en-US" sz="2100" b="1" dirty="0"/>
              <a:t>class</a:t>
            </a:r>
            <a:r>
              <a:rPr lang="en-US" dirty="0"/>
              <a:t> and </a:t>
            </a:r>
            <a:r>
              <a:rPr lang="en-US" i="1" dirty="0"/>
              <a:t>S</a:t>
            </a:r>
            <a:r>
              <a:rPr lang="en-US" dirty="0"/>
              <a:t> has a </a:t>
            </a:r>
            <a:r>
              <a:rPr lang="en-US" b="1" dirty="0"/>
              <a:t>component </a:t>
            </a:r>
            <a:r>
              <a:rPr lang="en-US" dirty="0"/>
              <a:t>named </a:t>
            </a:r>
            <a:r>
              <a:rPr lang="en-US" i="1" dirty="0"/>
              <a:t>C</a:t>
            </a:r>
            <a:r>
              <a:rPr lang="en-US" dirty="0"/>
              <a:t> and if </a:t>
            </a:r>
            <a:r>
              <a:rPr lang="en-US" i="1" dirty="0"/>
              <a:t>p</a:t>
            </a:r>
            <a:r>
              <a:rPr lang="en-US" dirty="0"/>
              <a:t> is a pointer to a structure of type </a:t>
            </a:r>
            <a:r>
              <a:rPr lang="en-US" i="1" dirty="0"/>
              <a:t>S, </a:t>
            </a:r>
            <a:r>
              <a:rPr lang="en-US" dirty="0"/>
              <a:t>then the </a:t>
            </a:r>
            <a:r>
              <a:rPr lang="en-US" i="1" dirty="0"/>
              <a:t>C</a:t>
            </a:r>
            <a:r>
              <a:rPr lang="en-US" dirty="0"/>
              <a:t> component may be accessed in the two following ways:</a:t>
            </a:r>
            <a:br>
              <a:rPr lang="en-US" dirty="0"/>
            </a:br>
            <a:endParaRPr lang="en-US" dirty="0"/>
          </a:p>
          <a:p>
            <a:pPr lvl="1"/>
            <a:r>
              <a:rPr lang="en-US" b="1" dirty="0">
                <a:latin typeface="Courier New" pitchFamily="49" charset="0"/>
                <a:cs typeface="Courier New" pitchFamily="49" charset="0"/>
              </a:rPr>
              <a:t>(*p).C; </a:t>
            </a:r>
            <a:r>
              <a:rPr lang="en-US" dirty="0"/>
              <a:t> // </a:t>
            </a:r>
            <a:r>
              <a:rPr lang="en-US" i="1" dirty="0"/>
              <a:t>p</a:t>
            </a:r>
            <a:r>
              <a:rPr lang="en-US" dirty="0"/>
              <a:t> is explicitly dereferenced in order to access the </a:t>
            </a:r>
            <a:r>
              <a:rPr lang="en-US" i="1" dirty="0"/>
              <a:t>C</a:t>
            </a:r>
            <a:r>
              <a:rPr lang="en-US" dirty="0"/>
              <a:t> component</a:t>
            </a:r>
          </a:p>
          <a:p>
            <a:pPr lvl="1"/>
            <a:r>
              <a:rPr lang="en-US" sz="2100" b="1" dirty="0">
                <a:latin typeface="Courier New" pitchFamily="49" charset="0"/>
                <a:cs typeface="Courier New" pitchFamily="49" charset="0"/>
              </a:rPr>
              <a:t>p-&gt;C;</a:t>
            </a:r>
            <a:r>
              <a:rPr lang="en-US" dirty="0"/>
              <a:t>    // </a:t>
            </a:r>
            <a:r>
              <a:rPr lang="en-US" i="1" dirty="0"/>
              <a:t>p</a:t>
            </a:r>
            <a:r>
              <a:rPr lang="en-US" dirty="0"/>
              <a:t> is implicitly dereferenced in order to access the</a:t>
            </a:r>
            <a:r>
              <a:rPr lang="en-US" i="1" dirty="0"/>
              <a:t> C</a:t>
            </a:r>
            <a:r>
              <a:rPr lang="en-US" dirty="0"/>
              <a:t> component</a:t>
            </a:r>
          </a:p>
          <a:p>
            <a:endParaRPr lang="ar-JO" dirty="0"/>
          </a:p>
        </p:txBody>
      </p:sp>
      <p:sp>
        <p:nvSpPr>
          <p:cNvPr id="4" name="Slide Number Placeholder 3"/>
          <p:cNvSpPr>
            <a:spLocks noGrp="1"/>
          </p:cNvSpPr>
          <p:nvPr>
            <p:ph type="sldNum" sz="quarter" idx="12"/>
          </p:nvPr>
        </p:nvSpPr>
        <p:spPr/>
        <p:txBody>
          <a:bodyPr/>
          <a:lstStyle/>
          <a:p>
            <a:fld id="{9DF4E671-2CE7-4BC4-9D6E-ED7B9AC95417}"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0" i="0" kern="1200" spc="-100" baseline="0" dirty="0">
                <a:solidFill>
                  <a:schemeClr val="tx2"/>
                </a:solidFill>
                <a:effectLst/>
                <a:latin typeface="+mj-lt"/>
                <a:ea typeface="+mj-ea"/>
                <a:cs typeface="+mj-cs"/>
              </a:rPr>
              <a:t>Pointers to fields</a:t>
            </a:r>
            <a:endParaRPr lang="en-US" dirty="0"/>
          </a:p>
        </p:txBody>
      </p:sp>
      <p:sp>
        <p:nvSpPr>
          <p:cNvPr id="3" name="Content Placeholder 2"/>
          <p:cNvSpPr>
            <a:spLocks noGrp="1"/>
          </p:cNvSpPr>
          <p:nvPr>
            <p:ph idx="1"/>
          </p:nvPr>
        </p:nvSpPr>
        <p:spPr/>
        <p:txBody>
          <a:bodyPr>
            <a:normAutofit/>
          </a:bodyPr>
          <a:lstStyle/>
          <a:p>
            <a:r>
              <a:rPr lang="en-US" dirty="0"/>
              <a:t>We’ve added one field to the </a:t>
            </a:r>
            <a:r>
              <a:rPr lang="en-US" i="1" dirty="0"/>
              <a:t>Class</a:t>
            </a:r>
            <a:r>
              <a:rPr lang="en-US" dirty="0"/>
              <a:t>. </a:t>
            </a:r>
          </a:p>
          <a:p>
            <a:pPr lvl="1"/>
            <a:r>
              <a:rPr lang="en-US" dirty="0"/>
              <a:t>It’s declared in the public part of the class so you can access it freely from outside the class. </a:t>
            </a:r>
          </a:p>
          <a:p>
            <a:pPr lvl="1"/>
            <a:r>
              <a:rPr lang="en-US" dirty="0"/>
              <a:t>There’s one catch – you have to use the “-&gt;” operator. </a:t>
            </a:r>
          </a:p>
          <a:p>
            <a:pPr lvl="1"/>
            <a:r>
              <a:rPr lang="en-US" dirty="0"/>
              <a:t>You can use * with . Instead of -&gt; operator.</a:t>
            </a:r>
          </a:p>
          <a:p>
            <a:pPr lvl="1">
              <a:buNone/>
            </a:pPr>
            <a:r>
              <a:rPr lang="en-US" dirty="0"/>
              <a:t>       </a:t>
            </a:r>
            <a:r>
              <a:rPr lang="en-US" b="1" dirty="0" err="1">
                <a:latin typeface="Courier New" pitchFamily="49" charset="0"/>
                <a:cs typeface="Courier New" pitchFamily="49" charset="0"/>
              </a:rPr>
              <a:t>ptr</a:t>
            </a:r>
            <a:r>
              <a:rPr lang="en-US" b="1" dirty="0">
                <a:latin typeface="Courier New" pitchFamily="49" charset="0"/>
                <a:cs typeface="Courier New" pitchFamily="49" charset="0"/>
              </a:rPr>
              <a:t>-&gt;value = 0;</a:t>
            </a:r>
          </a:p>
          <a:p>
            <a:pPr lvl="1">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ptr</a:t>
            </a:r>
            <a:r>
              <a:rPr lang="en-US" b="1" dirty="0">
                <a:latin typeface="Courier New" pitchFamily="49" charset="0"/>
                <a:cs typeface="Courier New" pitchFamily="49" charset="0"/>
              </a:rPr>
              <a:t>).value = 0;  </a:t>
            </a:r>
          </a:p>
          <a:p>
            <a:pPr lvl="1"/>
            <a:r>
              <a:rPr lang="en-US" dirty="0"/>
              <a:t>Look at the parentheses around the argument of the </a:t>
            </a:r>
            <a:r>
              <a:rPr lang="en-US" i="1" dirty="0"/>
              <a:t>++</a:t>
            </a:r>
            <a:r>
              <a:rPr lang="en-US" dirty="0"/>
              <a:t> operator. </a:t>
            </a:r>
          </a:p>
          <a:p>
            <a:pPr lvl="2"/>
            <a:r>
              <a:rPr lang="en-US" dirty="0"/>
              <a:t>Do we really need them? What would happen when you removed them?</a:t>
            </a:r>
          </a:p>
        </p:txBody>
      </p:sp>
      <p:sp>
        <p:nvSpPr>
          <p:cNvPr id="4" name="Slide Number Placeholder 3"/>
          <p:cNvSpPr>
            <a:spLocks noGrp="1"/>
          </p:cNvSpPr>
          <p:nvPr>
            <p:ph type="sldNum" sz="quarter" idx="12"/>
          </p:nvPr>
        </p:nvSpPr>
        <p:spPr/>
        <p:txBody>
          <a:bodyPr/>
          <a:lstStyle/>
          <a:p>
            <a:fld id="{9DF4E671-2CE7-4BC4-9D6E-ED7B9AC95417}" type="slidenum">
              <a:rPr lang="en-US" smtClean="0"/>
              <a:pPr/>
              <a:t>8</a:t>
            </a:fld>
            <a:endParaRPr lang="en-US" dirty="0"/>
          </a:p>
        </p:txBody>
      </p:sp>
    </p:spTree>
    <p:extLst>
      <p:ext uri="{BB962C8B-B14F-4D97-AF65-F5344CB8AC3E}">
        <p14:creationId xmlns:p14="http://schemas.microsoft.com/office/powerpoint/2010/main" val="412856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0" i="0" kern="1200" spc="-100" baseline="0" dirty="0">
                <a:solidFill>
                  <a:schemeClr val="tx2"/>
                </a:solidFill>
                <a:effectLst/>
                <a:latin typeface="+mj-lt"/>
                <a:ea typeface="+mj-ea"/>
                <a:cs typeface="+mj-cs"/>
              </a:rPr>
              <a:t>Pointers to fields</a:t>
            </a:r>
            <a:endParaRPr lang="en-US" dirty="0"/>
          </a:p>
        </p:txBody>
      </p:sp>
      <p:sp>
        <p:nvSpPr>
          <p:cNvPr id="4" name="Slide Number Placeholder 3"/>
          <p:cNvSpPr>
            <a:spLocks noGrp="1"/>
          </p:cNvSpPr>
          <p:nvPr>
            <p:ph type="sldNum" sz="quarter" idx="12"/>
          </p:nvPr>
        </p:nvSpPr>
        <p:spPr/>
        <p:txBody>
          <a:bodyPr/>
          <a:lstStyle/>
          <a:p>
            <a:fld id="{9DF4E671-2CE7-4BC4-9D6E-ED7B9AC95417}" type="slidenum">
              <a:rPr lang="en-US" smtClean="0"/>
              <a:pPr/>
              <a:t>9</a:t>
            </a:fld>
            <a:endParaRPr lang="en-US" dirty="0"/>
          </a:p>
        </p:txBody>
      </p:sp>
      <p:pic>
        <p:nvPicPr>
          <p:cNvPr id="8194" name="Picture 2"/>
          <p:cNvPicPr>
            <a:picLocks noChangeAspect="1" noChangeArrowheads="1"/>
          </p:cNvPicPr>
          <p:nvPr/>
        </p:nvPicPr>
        <p:blipFill>
          <a:blip r:embed="rId2"/>
          <a:srcRect/>
          <a:stretch>
            <a:fillRect/>
          </a:stretch>
        </p:blipFill>
        <p:spPr bwMode="auto">
          <a:xfrm>
            <a:off x="357158" y="1643050"/>
            <a:ext cx="6929486" cy="5000660"/>
          </a:xfrm>
          <a:prstGeom prst="rect">
            <a:avLst/>
          </a:prstGeom>
          <a:noFill/>
          <a:ln w="9525">
            <a:noFill/>
            <a:miter lim="800000"/>
            <a:headEnd/>
            <a:tailEnd/>
          </a:ln>
          <a:effectLst/>
        </p:spPr>
      </p:pic>
      <p:sp>
        <p:nvSpPr>
          <p:cNvPr id="7" name="Rectangle 6"/>
          <p:cNvSpPr/>
          <p:nvPr/>
        </p:nvSpPr>
        <p:spPr>
          <a:xfrm>
            <a:off x="5286380" y="4572008"/>
            <a:ext cx="3143304" cy="19288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FF0000"/>
                </a:solidFill>
              </a:rPr>
              <a:t>Output:</a:t>
            </a:r>
          </a:p>
          <a:p>
            <a:r>
              <a:rPr lang="en-US" sz="2400" b="1" dirty="0">
                <a:solidFill>
                  <a:schemeClr val="tx1"/>
                </a:solidFill>
              </a:rPr>
              <a:t>Object constructed!</a:t>
            </a:r>
          </a:p>
          <a:p>
            <a:r>
              <a:rPr lang="en-US" sz="2400" b="1" dirty="0">
                <a:solidFill>
                  <a:schemeClr val="tx1"/>
                </a:solidFill>
              </a:rPr>
              <a:t>1</a:t>
            </a:r>
          </a:p>
          <a:p>
            <a:r>
              <a:rPr lang="en-US" sz="2400" b="1" dirty="0">
                <a:solidFill>
                  <a:schemeClr val="tx1"/>
                </a:solidFill>
              </a:rPr>
              <a:t>Object destructed!</a:t>
            </a:r>
          </a:p>
          <a:p>
            <a:endParaRPr lang="en-US" sz="2200" b="1" dirty="0">
              <a:solidFill>
                <a:schemeClr val="tx1"/>
              </a:solidFill>
            </a:endParaRPr>
          </a:p>
        </p:txBody>
      </p:sp>
    </p:spTree>
    <p:extLst>
      <p:ext uri="{BB962C8B-B14F-4D97-AF65-F5344CB8AC3E}">
        <p14:creationId xmlns:p14="http://schemas.microsoft.com/office/powerpoint/2010/main" val="2969790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cs101</Template>
  <TotalTime>30784</TotalTime>
  <Words>981</Words>
  <Application>Microsoft Office PowerPoint</Application>
  <PresentationFormat>On-screen Show (4:3)</PresentationFormat>
  <Paragraphs>404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Courier New</vt:lpstr>
      <vt:lpstr>Osaka</vt:lpstr>
      <vt:lpstr>Clarity</vt:lpstr>
      <vt:lpstr>Objects vs. pointers</vt:lpstr>
      <vt:lpstr>Pointers to objects</vt:lpstr>
      <vt:lpstr>Pointers to objects</vt:lpstr>
      <vt:lpstr>Pointers to objects</vt:lpstr>
      <vt:lpstr>Pointers to fields</vt:lpstr>
      <vt:lpstr>Pointers to fields</vt:lpstr>
      <vt:lpstr>Pointers to fields</vt:lpstr>
      <vt:lpstr>Pointers to fields</vt:lpstr>
      <vt:lpstr>Pointers to fields</vt:lpstr>
      <vt:lpstr>Pointers to functions</vt:lpstr>
      <vt:lpstr>Selecting the constructor</vt:lpstr>
      <vt:lpstr>Selecting the constructor</vt:lpstr>
      <vt:lpstr>Classes and Pointers: Some Peculiarities</vt:lpstr>
      <vt:lpstr>Memory leaks</vt:lpstr>
      <vt:lpstr>Memory leaks</vt:lpstr>
      <vt:lpstr>Memory leaks</vt:lpstr>
      <vt:lpstr>Destructor</vt:lpstr>
      <vt:lpstr>Destructors</vt:lpstr>
      <vt:lpstr>Copy constructor</vt:lpstr>
      <vt:lpstr>Copy constructors</vt:lpstr>
      <vt:lpstr>Copy constructors</vt:lpstr>
      <vt:lpstr>Copy constructors</vt:lpstr>
      <vt:lpstr>Copy constructors</vt:lpstr>
      <vt:lpstr>Copy constructors</vt:lpstr>
      <vt:lpstr>Copy Constructor (continued)</vt:lpstr>
      <vt:lpstr>Copy Constructor with pointer member</vt:lpstr>
      <vt:lpstr>Copy Constructor (continued)</vt:lpstr>
      <vt:lpstr>PowerPoint Presentation</vt:lpstr>
      <vt:lpstr>PowerPoint Presentation</vt:lpstr>
      <vt:lpstr>Arrays of pointers to objects (1)</vt:lpstr>
      <vt:lpstr>Arrays of pointers to objects (1)</vt:lpstr>
      <vt:lpstr>Arrays of pointers to objects (2)</vt:lpstr>
      <vt:lpstr>Arrays of pointers to objects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Dr Wail Mardini</dc:creator>
  <cp:lastModifiedBy>Lenovo</cp:lastModifiedBy>
  <cp:revision>1627</cp:revision>
  <dcterms:created xsi:type="dcterms:W3CDTF">2017-12-20T08:30:18Z</dcterms:created>
  <dcterms:modified xsi:type="dcterms:W3CDTF">2020-09-25T04:28:15Z</dcterms:modified>
</cp:coreProperties>
</file>