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552" r:id="rId3"/>
    <p:sldId id="553" r:id="rId4"/>
    <p:sldId id="663" r:id="rId5"/>
    <p:sldId id="664" r:id="rId6"/>
    <p:sldId id="638" r:id="rId7"/>
    <p:sldId id="639" r:id="rId8"/>
    <p:sldId id="665" r:id="rId9"/>
    <p:sldId id="640" r:id="rId10"/>
    <p:sldId id="667" r:id="rId11"/>
    <p:sldId id="666" r:id="rId12"/>
    <p:sldId id="641" r:id="rId13"/>
    <p:sldId id="668" r:id="rId14"/>
    <p:sldId id="753" r:id="rId15"/>
    <p:sldId id="642" r:id="rId16"/>
    <p:sldId id="643" r:id="rId17"/>
    <p:sldId id="754" r:id="rId18"/>
    <p:sldId id="644" r:id="rId19"/>
    <p:sldId id="645" r:id="rId20"/>
    <p:sldId id="647" r:id="rId21"/>
    <p:sldId id="649" r:id="rId22"/>
    <p:sldId id="65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4" autoAdjust="0"/>
    <p:restoredTop sz="87993" autoAdjust="0"/>
  </p:normalViewPr>
  <p:slideViewPr>
    <p:cSldViewPr>
      <p:cViewPr varScale="1">
        <p:scale>
          <a:sx n="46" d="100"/>
          <a:sy n="46" d="100"/>
        </p:scale>
        <p:origin x="11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87CC95-1805-4589-B3C5-62CD2CD2AA0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Counter;</a:t>
            </a:r>
          </a:p>
          <a:p>
            <a:r>
              <a:rPr lang="en-US" dirty="0"/>
              <a:t>	Class(void) { ++Counter; };</a:t>
            </a:r>
          </a:p>
          <a:p>
            <a:r>
              <a:rPr lang="en-US" dirty="0"/>
              <a:t>	~Class(void) { </a:t>
            </a:r>
          </a:p>
          <a:p>
            <a:r>
              <a:rPr lang="en-US" dirty="0"/>
              <a:t>		--Counter; </a:t>
            </a:r>
          </a:p>
          <a:p>
            <a:r>
              <a:rPr lang="en-US" dirty="0"/>
              <a:t>		if(Counter == 0) </a:t>
            </a:r>
            <a:r>
              <a:rPr lang="en-US" dirty="0" err="1"/>
              <a:t>cout</a:t>
            </a:r>
            <a:r>
              <a:rPr lang="en-US" dirty="0"/>
              <a:t> &lt;&lt; "Bye, bye!"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	};</a:t>
            </a:r>
          </a:p>
          <a:p>
            <a:r>
              <a:rPr lang="en-US" dirty="0"/>
              <a:t>	void </a:t>
            </a:r>
            <a:r>
              <a:rPr lang="en-US" dirty="0" err="1"/>
              <a:t>HowMany</a:t>
            </a:r>
            <a:r>
              <a:rPr lang="en-US" dirty="0"/>
              <a:t>(void) { </a:t>
            </a:r>
            <a:r>
              <a:rPr lang="en-US" dirty="0" err="1"/>
              <a:t>cout</a:t>
            </a:r>
            <a:r>
              <a:rPr lang="en-US" dirty="0"/>
              <a:t> &lt;&lt; Counter &lt;&lt; " instances"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Class::Counter = 0;</a:t>
            </a:r>
          </a:p>
          <a:p>
            <a:r>
              <a:rPr lang="en-US" dirty="0" err="1"/>
              <a:t>int</a:t>
            </a:r>
            <a:r>
              <a:rPr lang="en-US" dirty="0"/>
              <a:t> main(void) {</a:t>
            </a:r>
          </a:p>
          <a:p>
            <a:r>
              <a:rPr lang="en-US" dirty="0"/>
              <a:t>	Class a;</a:t>
            </a:r>
          </a:p>
          <a:p>
            <a:r>
              <a:rPr lang="en-US" dirty="0"/>
              <a:t>	Class b;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Class::Counter &lt;&lt; " instances so far"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Class c;</a:t>
            </a:r>
          </a:p>
          <a:p>
            <a:r>
              <a:rPr lang="en-US" dirty="0"/>
              <a:t>	Class d;</a:t>
            </a:r>
          </a:p>
          <a:p>
            <a:r>
              <a:rPr lang="en-US" dirty="0"/>
              <a:t>	</a:t>
            </a:r>
            <a:r>
              <a:rPr lang="en-US" dirty="0" err="1"/>
              <a:t>d.HowMany</a:t>
            </a:r>
            <a:r>
              <a:rPr lang="en-US" dirty="0"/>
              <a:t>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B922-0DC4-4F8B-823D-B8E7EC5749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4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29F1-AC24-401B-AE48-BFF8CB282FE9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90D5-AE05-49EC-8540-F01B5CFEA829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0C5-B36B-4C90-B1DC-58C94FB16EE6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CA-F241-498E-B60E-9685C1CC9996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D54-FE33-48FC-B768-53420673B322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534-49E3-4366-90D6-60AD87C516B6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8506-2230-47EC-89E9-2E7277A6738D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FBFB-CB8B-428F-AF87-D12AD43DA750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3FB-C974-44DE-889F-A223199B1388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5911-3199-4EAC-B62F-D81987DC5F4D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E8A-4E9A-4525-ABEE-2126F0570F37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3D5C7D-DA96-4C6D-AFC9-813A7AFBF29D}" type="datetime1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static Keyword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CS217 – Object Oriented Programming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5.4.4 Static components of the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268760"/>
            <a:ext cx="5184576" cy="53228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0628" y="3929066"/>
            <a:ext cx="3429024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Static = 1, NonStatic = 10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Static = 2, NonStatic = 20</a:t>
            </a:r>
          </a:p>
          <a:p>
            <a:pPr algn="ctr"/>
            <a:endParaRPr lang="ar-JO" sz="2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1472" y="4500570"/>
            <a:ext cx="192882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8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5.4.4 Static components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static variable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to have both </a:t>
            </a:r>
          </a:p>
          <a:p>
            <a:pPr lvl="1"/>
            <a:r>
              <a:rPr lang="en-US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explicitly expressed separate definition </a:t>
            </a:r>
            <a:endParaRPr lang="en-US" b="1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initialization, and both must be placed outside the class definition.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rationale says that the definition has to be separate from the class body because static variables are not actually part of any object. 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program, we do this with a line of the code between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body and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function. 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this line generates an error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4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5.4.5 Static class variables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class variables 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used 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counters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instances of a particular class. 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program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this idea in a very simple way. </a:t>
            </a:r>
          </a:p>
          <a:p>
            <a:pPr lvl="1"/>
            <a:r>
              <a:rPr lang="en-US" sz="20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 </a:t>
            </a:r>
            <a:r>
              <a:rPr lang="en-US" sz="20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static variable </a:t>
            </a:r>
            <a:r>
              <a:rPr lang="en-US" sz="20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the </a:t>
            </a:r>
            <a:r>
              <a:rPr lang="en-US" sz="20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and decrement it inside the </a:t>
            </a:r>
            <a:r>
              <a:rPr lang="en-US" sz="20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b="1" dirty="0" smtClean="0"/>
              <a:t>destructor</a:t>
            </a:r>
            <a:endParaRPr lang="en-US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>
              <a:buNone/>
            </a:pPr>
            <a:endParaRPr lang="en-US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once again that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field is accessed directly when it’s being used inside the class and with the “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operator when it’s being used outside the class. </a:t>
            </a:r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5.4.5 Static class variables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357298"/>
            <a:ext cx="7670656" cy="52672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4976" y="4714884"/>
            <a:ext cx="3143304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2 instances so far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4 instances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Bye, bye!</a:t>
            </a:r>
          </a:p>
          <a:p>
            <a:pPr algn="ctr"/>
            <a:endParaRPr lang="ar-JO" sz="2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85918" y="5357826"/>
            <a:ext cx="200026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0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5.4.6 Static class variables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2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can be defined </a:t>
            </a:r>
            <a:r>
              <a:rPr lang="en-US" sz="2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sz="2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class</a:t>
            </a:r>
          </a:p>
          <a:p>
            <a:r>
              <a:rPr lang="en-US" sz="2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obviously </a:t>
            </a:r>
            <a:r>
              <a:rPr lang="en-US" sz="2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 direct access</a:t>
            </a:r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variable, but it may be something we want if we want to protect the value against any unauthorized modification.</a:t>
            </a:r>
          </a:p>
          <a:p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any attempts to access the </a:t>
            </a:r>
            <a:r>
              <a:rPr lang="en-US" sz="2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expressed like this:</a:t>
            </a:r>
          </a:p>
          <a:p>
            <a:pPr lvl="1">
              <a:buNone/>
            </a:pPr>
            <a:r>
              <a:rPr lang="en-US" sz="24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2400" b="0" i="0" strike="sng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2400" b="0" i="0" strike="sng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::Counter = 1;</a:t>
            </a:r>
            <a:endParaRPr lang="en-US" sz="2400" b="0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strictly </a:t>
            </a:r>
            <a:r>
              <a:rPr lang="en-US" sz="2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prohibited</a:t>
            </a:r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5.4.6 Static class variables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78674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1285852" y="1927214"/>
            <a:ext cx="200026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14976" y="4714884"/>
            <a:ext cx="3143304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2 instances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4 instances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Bye, bye!</a:t>
            </a:r>
          </a:p>
          <a:p>
            <a:pPr algn="ctr"/>
            <a:endParaRPr lang="ar-JO" sz="2200" b="1" dirty="0"/>
          </a:p>
        </p:txBody>
      </p:sp>
    </p:spTree>
    <p:extLst>
      <p:ext uri="{BB962C8B-B14F-4D97-AF65-F5344CB8AC3E}">
        <p14:creationId xmlns:p14="http://schemas.microsoft.com/office/powerpoint/2010/main" val="52956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5.4.7 Static class </a:t>
            </a:r>
            <a:r>
              <a:rPr lang="en-US" sz="4000" b="0" i="0" kern="1200" spc="-1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not only class variables that can be declared as static –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declared like this, too. </a:t>
            </a:r>
          </a:p>
          <a:p>
            <a:endParaRPr lang="en-US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function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a static variable, may also be accessed (or more precisely, invoked) when no instances of the class have been created.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static function may be invoked from inside the class, like this:</a:t>
            </a:r>
          </a:p>
          <a:p>
            <a:pPr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Class::</a:t>
            </a:r>
            <a:r>
              <a:rPr lang="en-US" sz="2400" b="1" i="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HowMany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by using any of the existing instances, like this:</a:t>
            </a:r>
          </a:p>
          <a:p>
            <a:pPr>
              <a:buNone/>
            </a:pP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b.HowMany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1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5.4.7 Static class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4393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14976" y="4714884"/>
            <a:ext cx="3143304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0 instances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2 instances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4 instances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Bye, bye!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4414" y="4143380"/>
            <a:ext cx="200026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1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5.4.8 Static vs. non-static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coexistence of both static and non-static components within a single class causes some additional issues which we need to take into consideration. </a:t>
            </a:r>
          </a:p>
          <a:p>
            <a:pPr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33675"/>
            <a:ext cx="7715304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707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5.4.9 Static → static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test program demonstrates a case when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static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tries to invoke another 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function.</a:t>
            </a:r>
          </a:p>
          <a:p>
            <a:r>
              <a:rPr lang="en-US" dirty="0" smtClean="0"/>
              <a:t>A case like this is </a:t>
            </a:r>
            <a:r>
              <a:rPr lang="en-US" b="1" dirty="0" smtClean="0"/>
              <a:t>always possible</a:t>
            </a:r>
            <a:r>
              <a:rPr lang="en-US" dirty="0" smtClean="0"/>
              <a:t>, as both functions are available during the entire life of the program. </a:t>
            </a:r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607223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714976" y="4714884"/>
            <a:ext cx="3143304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static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6255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5.4 Static components</a:t>
            </a:r>
            <a:r>
              <a:rPr lang="en-US" b="1" dirty="0"/>
              <a:t/>
            </a:r>
            <a:br>
              <a:rPr lang="en-US" b="1" dirty="0"/>
            </a:br>
            <a:endParaRPr lang="ar-J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1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5.4.11 Static → non-static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test program demonstrates a case when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static function  tries to invoke a non-static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200" dirty="0" smtClean="0"/>
              <a:t>A case like this is </a:t>
            </a:r>
            <a:r>
              <a:rPr lang="en-US" sz="2200" b="1" dirty="0" smtClean="0"/>
              <a:t>not possible</a:t>
            </a:r>
            <a:r>
              <a:rPr lang="en-US" sz="2200" dirty="0" smtClean="0"/>
              <a:t>, as the function being invoked exists when </a:t>
            </a:r>
            <a:r>
              <a:rPr lang="en-US" sz="2200" b="1" dirty="0" smtClean="0"/>
              <a:t>and only when </a:t>
            </a:r>
            <a:r>
              <a:rPr lang="en-US" sz="2200" dirty="0" smtClean="0"/>
              <a:t>any of the objects which contain this function also exists. The function cannot be successfully accessed without specifying the associated object.</a:t>
            </a: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90" y="3929066"/>
            <a:ext cx="62674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857884" y="4929198"/>
            <a:ext cx="2928958" cy="1714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Syntax Error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Static member can’t invoke non-static member</a:t>
            </a:r>
          </a:p>
          <a:p>
            <a:pPr algn="ctr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0900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5.4.13 </a:t>
            </a:r>
            <a:r>
              <a:rPr lang="en-US" sz="4000" b="0" i="0" kern="1200" spc="-1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Non-static </a:t>
            </a:r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→ static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test case refers to the situation where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non-static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invokes 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static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A case like this is </a:t>
            </a:r>
            <a:r>
              <a:rPr lang="en-US" b="1" dirty="0" smtClean="0"/>
              <a:t>always possible</a:t>
            </a:r>
            <a:r>
              <a:rPr lang="en-US" dirty="0" smtClean="0"/>
              <a:t>, as the static function is available before any object has been created.</a:t>
            </a:r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778674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286380" y="4572008"/>
            <a:ext cx="3143304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200" b="1" dirty="0" smtClean="0">
                <a:solidFill>
                  <a:schemeClr val="tx1"/>
                </a:solidFill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46813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5.4.15 Static vs. non-static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remaining option is simple. We don’t need to do any experiment to find out the answer to the following question: </a:t>
            </a:r>
          </a:p>
          <a:p>
            <a:pPr lvl="1"/>
            <a:r>
              <a:rPr lang="en-US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possible to invoke a non-static function from within a non-static function?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obviously it is possible. What’s more, we’ve done it many times before.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2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5.4.1 The “auto” keyword (1)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52596"/>
            <a:ext cx="8258204" cy="4876800"/>
          </a:xfrm>
        </p:spPr>
        <p:txBody>
          <a:bodyPr>
            <a:normAutofit lnSpcReduction="10000"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keyword came from the ancestor of “C++”, the “C” programming language. </a:t>
            </a: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variables in your code belong to one of two categories. They are:</a:t>
            </a:r>
          </a:p>
          <a:p>
            <a:pPr lvl="1"/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variables, created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destroyed</a:t>
            </a:r>
            <a:r>
              <a:rPr lang="en-US" sz="2400" dirty="0"/>
              <a:t>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</a:t>
            </a:r>
            <a:r>
              <a:rPr lang="en-US" sz="2400" dirty="0"/>
              <a:t>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execution</a:t>
            </a:r>
          </a:p>
          <a:p>
            <a:pPr lvl="1"/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variables, existing continuously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the whole program execution </a:t>
            </a:r>
          </a:p>
          <a:p>
            <a:r>
              <a:rPr lang="en-US" sz="2800" dirty="0"/>
              <a:t>The “C” and “C++” programming languages assume that </a:t>
            </a:r>
            <a:r>
              <a:rPr lang="en-US" sz="2800" b="1" dirty="0"/>
              <a:t>all variables are automatic by default</a:t>
            </a:r>
            <a:r>
              <a:rPr lang="en-US" sz="2800" dirty="0"/>
              <a:t> unless they are declared explicitly as static. </a:t>
            </a:r>
            <a:endParaRPr lang="en-US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5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5.4.1 The “auto” keyword (1)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interesting that the “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keyword is still commonly used in older versions of the “C” language to explicitly mark automatic variables.</a:t>
            </a:r>
          </a:p>
          <a:p>
            <a:pPr>
              <a:buNone/>
            </a:pP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rgbClr val="00FF00"/>
                </a:solidFill>
                <a:latin typeface="Calibri" panose="020F0502020204030204" pitchFamily="34" charset="0"/>
              </a:rPr>
              <a:t>iostream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using namespace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fun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) {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auto</a:t>
            </a:r>
            <a:r>
              <a:rPr lang="en-US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99</a:t>
            </a:r>
            <a:r>
              <a:rPr lang="en-US" sz="2400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</a:rPr>
              <a:t>cout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&lt;&lt;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"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= "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&lt;&lt; ++</a:t>
            </a:r>
            <a:r>
              <a:rPr lang="en-US" sz="2400" dirty="0" err="1">
                <a:solidFill>
                  <a:srgbClr val="333333"/>
                </a:solidFill>
                <a:latin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&lt;&lt; </a:t>
            </a:r>
            <a:r>
              <a:rPr lang="en-US" sz="2400" dirty="0" err="1">
                <a:solidFill>
                  <a:srgbClr val="333333"/>
                </a:solidFill>
                <a:latin typeface="Calibri" panose="020F0502020204030204" pitchFamily="34" charset="0"/>
              </a:rPr>
              <a:t>endl</a:t>
            </a:r>
            <a:r>
              <a:rPr lang="en-US" sz="2400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main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) {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i =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0</a:t>
            </a:r>
            <a:r>
              <a:rPr lang="en-US" sz="2400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i &lt;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5</a:t>
            </a:r>
            <a:r>
              <a:rPr lang="en-US" sz="2400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i++</a:t>
            </a:r>
            <a:r>
              <a:rPr lang="en-US" sz="2400" dirty="0">
                <a:solidFill>
                  <a:srgbClr val="00FF00"/>
                </a:solidFill>
                <a:latin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fun</a:t>
            </a:r>
            <a:r>
              <a:rPr lang="en-US" sz="2400" dirty="0">
                <a:solidFill>
                  <a:srgbClr val="00FF00"/>
                </a:solidFill>
                <a:latin typeface="Calibri" panose="020F0502020204030204" pitchFamily="34" charset="0"/>
              </a:rPr>
              <a:t>()</a:t>
            </a:r>
            <a:r>
              <a:rPr lang="en-US" sz="2400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return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 0</a:t>
            </a:r>
            <a:r>
              <a:rPr lang="en-US" sz="2400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}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6380" y="3643314"/>
            <a:ext cx="2643206" cy="27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100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100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100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100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100</a:t>
            </a:r>
          </a:p>
          <a:p>
            <a:pPr algn="ctr"/>
            <a:endParaRPr lang="ar-JO" sz="2200" b="1" dirty="0"/>
          </a:p>
        </p:txBody>
      </p:sp>
    </p:spTree>
    <p:extLst>
      <p:ext uri="{BB962C8B-B14F-4D97-AF65-F5344CB8AC3E}">
        <p14:creationId xmlns:p14="http://schemas.microsoft.com/office/powerpoint/2010/main" val="41000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5.4.1 The “auto” keyword (1)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24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is declared inside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and is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used the “auto” keyword, but the program 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 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remain the same if you remove 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keyword (try it yourself). </a:t>
            </a:r>
          </a:p>
          <a:p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 is 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time the fun function is invoked and the variable is 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destroyed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time the function completes its execution.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that, regardless of the number of invocations, the function will always produce the same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en-US" dirty="0" smtClean="0"/>
              <a:t>.</a:t>
            </a: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5.4.2 The “auto” keyword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“auto” keyword with “static”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looks nearly identical, but its 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 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been changed radically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#include &lt;</a:t>
            </a:r>
            <a:r>
              <a:rPr lang="en-US" dirty="0" err="1" smtClean="0">
                <a:solidFill>
                  <a:srgbClr val="00FF00"/>
                </a:solidFill>
                <a:latin typeface="Calibri" panose="020F0502020204030204" pitchFamily="34" charset="0"/>
              </a:rPr>
              <a:t>iostream</a:t>
            </a: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&gt;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using namespace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 std</a:t>
            </a:r>
            <a:r>
              <a:rPr lang="en-US" dirty="0" smtClean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fun</a:t>
            </a: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) {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b="1" u="sng" dirty="0" smtClean="0">
                <a:solidFill>
                  <a:srgbClr val="0000FF"/>
                </a:solidFill>
                <a:latin typeface="Calibri" panose="020F0502020204030204" pitchFamily="34" charset="0"/>
              </a:rPr>
              <a:t>static</a:t>
            </a:r>
            <a:r>
              <a:rPr lang="en-US" sz="24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 int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Calibri" panose="020F0502020204030204" pitchFamily="34" charset="0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99</a:t>
            </a:r>
            <a:r>
              <a:rPr lang="en-US" sz="2400" dirty="0" smtClean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cout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&lt;&lt;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"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var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"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&lt;&lt; ++</a:t>
            </a:r>
            <a:r>
              <a:rPr lang="en-US" sz="2400" dirty="0" err="1" smtClean="0">
                <a:solidFill>
                  <a:srgbClr val="333333"/>
                </a:solidFill>
                <a:latin typeface="Calibri" panose="020F0502020204030204" pitchFamily="34" charset="0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&lt;&lt; </a:t>
            </a:r>
            <a:r>
              <a:rPr lang="en-US" sz="2400" dirty="0" err="1" smtClean="0">
                <a:solidFill>
                  <a:srgbClr val="333333"/>
                </a:solidFill>
                <a:latin typeface="Calibri" panose="020F0502020204030204" pitchFamily="34" charset="0"/>
              </a:rPr>
              <a:t>endl</a:t>
            </a:r>
            <a:r>
              <a:rPr lang="en-US" sz="2400" dirty="0" smtClean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}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main</a:t>
            </a: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) {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en-US" sz="2400" dirty="0" smtClean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i =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0</a:t>
            </a:r>
            <a:r>
              <a:rPr lang="en-US" sz="2400" dirty="0" smtClean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i &lt;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5</a:t>
            </a:r>
            <a:r>
              <a:rPr lang="en-US" sz="2400" dirty="0" smtClean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i++</a:t>
            </a:r>
            <a:r>
              <a:rPr lang="en-US" sz="2400" dirty="0" smtClean="0">
                <a:solidFill>
                  <a:srgbClr val="00FF00"/>
                </a:solidFill>
                <a:latin typeface="Calibri" panose="020F0502020204030204" pitchFamily="34" charset="0"/>
              </a:rPr>
              <a:t>)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fun</a:t>
            </a:r>
            <a:r>
              <a:rPr lang="en-US" sz="2400" dirty="0" smtClean="0">
                <a:solidFill>
                  <a:srgbClr val="00FF00"/>
                </a:solidFill>
                <a:latin typeface="Calibri" panose="020F0502020204030204" pitchFamily="34" charset="0"/>
              </a:rPr>
              <a:t>()</a:t>
            </a:r>
            <a:r>
              <a:rPr lang="en-US" sz="2400" dirty="0" smtClean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return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0</a:t>
            </a:r>
            <a:r>
              <a:rPr lang="en-US" sz="2400" dirty="0" smtClean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FF00"/>
                </a:solidFill>
                <a:latin typeface="Calibri" panose="020F0502020204030204" pitchFamily="34" charset="0"/>
              </a:rPr>
              <a:t>}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6380" y="3071810"/>
            <a:ext cx="2643206" cy="27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100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101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102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103</a:t>
            </a:r>
          </a:p>
          <a:p>
            <a:r>
              <a:rPr lang="en-US" sz="2200" b="1" dirty="0" err="1" smtClean="0">
                <a:solidFill>
                  <a:schemeClr val="tx1"/>
                </a:solidFill>
              </a:rPr>
              <a:t>var</a:t>
            </a:r>
            <a:r>
              <a:rPr lang="en-US" sz="2200" b="1" dirty="0" smtClean="0">
                <a:solidFill>
                  <a:schemeClr val="tx1"/>
                </a:solidFill>
              </a:rPr>
              <a:t> = 104</a:t>
            </a:r>
          </a:p>
          <a:p>
            <a:pPr algn="ctr"/>
            <a:endParaRPr lang="ar-JO" sz="2200" b="1" dirty="0"/>
          </a:p>
        </p:txBody>
      </p:sp>
    </p:spTree>
    <p:extLst>
      <p:ext uri="{BB962C8B-B14F-4D97-AF65-F5344CB8AC3E}">
        <p14:creationId xmlns:p14="http://schemas.microsoft.com/office/powerpoint/2010/main" val="55103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5.4.3 In</a:t>
            </a:r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stances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is like a dummy be brought to life when its incarnation (in this case its object) is created.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object created from a particular class is named a class’s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of view, each instance of the class is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separate universe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has nothing to do with any of the remaining instances.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object’s components (fields and functions) are enclosed inside the instance.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5.4.3 In</a:t>
            </a:r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stances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consequence, we mustn’t use any of the class components until we’ve created an object of that class.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snippet is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 and will cause a </a:t>
            </a:r>
            <a:r>
              <a:rPr lang="en-US" sz="2400" b="1" i="0" u="sng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compilation error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void print(void) {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Class::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 //Error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Class::print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//Error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i="0" kern="1200" dirty="0"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1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5.4.4 Static components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rules on the previous slide are true if they refer to the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non-static components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(both fields and functions). 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“C++” language allows us to define other kinds of components too, they’re called “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components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static component exists throughout the whole life of the program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24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there is always </a:t>
            </a:r>
            <a:r>
              <a:rPr lang="en-US" sz="24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lang="en-US" sz="24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</a:t>
            </a:r>
            <a:r>
              <a:rPr lang="en-US" u="sng" dirty="0"/>
              <a:t> </a:t>
            </a:r>
            <a:r>
              <a:rPr lang="en-US" sz="24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regardless of </a:t>
            </a:r>
            <a:r>
              <a:rPr lang="en-US" sz="24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instances of the class.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say that all the instances </a:t>
            </a:r>
            <a:r>
              <a:rPr lang="en-US" sz="24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same static components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30629</TotalTime>
  <Words>737</Words>
  <Application>Microsoft Office PowerPoint</Application>
  <PresentationFormat>On-screen Show (4:3)</PresentationFormat>
  <Paragraphs>202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Clarity</vt:lpstr>
      <vt:lpstr>The static Keyword</vt:lpstr>
      <vt:lpstr>5.4 Static components </vt:lpstr>
      <vt:lpstr>5.4.1 The “auto” keyword (1)</vt:lpstr>
      <vt:lpstr>5.4.1 The “auto” keyword (1)</vt:lpstr>
      <vt:lpstr>5.4.1 The “auto” keyword (1)</vt:lpstr>
      <vt:lpstr>5.4.2 The “auto” keyword (2)</vt:lpstr>
      <vt:lpstr>5.4.3 Instances of the class</vt:lpstr>
      <vt:lpstr>5.4.3 Instances of the class</vt:lpstr>
      <vt:lpstr>5.4.4 Static components of the class</vt:lpstr>
      <vt:lpstr>5.4.4 Static components of the class</vt:lpstr>
      <vt:lpstr>5.4.4 Static components of the class</vt:lpstr>
      <vt:lpstr>5.4.5 Static class variables (1)</vt:lpstr>
      <vt:lpstr>5.4.5 Static class variables (1)</vt:lpstr>
      <vt:lpstr>5.4.6 Static class variables (2)</vt:lpstr>
      <vt:lpstr>5.4.6 Static class variables (2)</vt:lpstr>
      <vt:lpstr>5.4.7 Static class functions</vt:lpstr>
      <vt:lpstr>5.4.7 Static class functions</vt:lpstr>
      <vt:lpstr>5.4.8 Static vs. non-static components</vt:lpstr>
      <vt:lpstr>5.4.9 Static → static interaction</vt:lpstr>
      <vt:lpstr>5.4.11 Static → non-static interaction</vt:lpstr>
      <vt:lpstr>5.4.13 Non-static → static interaction</vt:lpstr>
      <vt:lpstr>5.4.15 Static vs. non-static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Lenovo</cp:lastModifiedBy>
  <cp:revision>1615</cp:revision>
  <cp:lastPrinted>2020-02-16T11:10:50Z</cp:lastPrinted>
  <dcterms:created xsi:type="dcterms:W3CDTF">2017-12-20T08:30:18Z</dcterms:created>
  <dcterms:modified xsi:type="dcterms:W3CDTF">2020-09-25T08:14:06Z</dcterms:modified>
</cp:coreProperties>
</file>