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838" r:id="rId2"/>
    <p:sldId id="768" r:id="rId3"/>
    <p:sldId id="662" r:id="rId4"/>
    <p:sldId id="769" r:id="rId5"/>
    <p:sldId id="683" r:id="rId6"/>
    <p:sldId id="658" r:id="rId7"/>
    <p:sldId id="659" r:id="rId8"/>
    <p:sldId id="684" r:id="rId9"/>
    <p:sldId id="660" r:id="rId10"/>
    <p:sldId id="685" r:id="rId11"/>
    <p:sldId id="661" r:id="rId12"/>
    <p:sldId id="686" r:id="rId13"/>
    <p:sldId id="687" r:id="rId14"/>
    <p:sldId id="688" r:id="rId15"/>
    <p:sldId id="770" r:id="rId16"/>
    <p:sldId id="771" r:id="rId17"/>
    <p:sldId id="772" r:id="rId18"/>
    <p:sldId id="773" r:id="rId19"/>
    <p:sldId id="774" r:id="rId20"/>
    <p:sldId id="840" r:id="rId21"/>
    <p:sldId id="841" r:id="rId22"/>
    <p:sldId id="842" r:id="rId23"/>
    <p:sldId id="843" r:id="rId24"/>
    <p:sldId id="844" r:id="rId25"/>
    <p:sldId id="845" r:id="rId26"/>
    <p:sldId id="846" r:id="rId27"/>
    <p:sldId id="847" r:id="rId28"/>
    <p:sldId id="848" r:id="rId29"/>
    <p:sldId id="849" r:id="rId30"/>
    <p:sldId id="850" r:id="rId31"/>
    <p:sldId id="851" r:id="rId32"/>
    <p:sldId id="852" r:id="rId33"/>
    <p:sldId id="853" r:id="rId3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87762" autoAdjust="0"/>
  </p:normalViewPr>
  <p:slideViewPr>
    <p:cSldViewPr>
      <p:cViewPr varScale="1">
        <p:scale>
          <a:sx n="64" d="100"/>
          <a:sy n="64" d="100"/>
        </p:scale>
        <p:origin x="146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9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9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1.56997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3-09T07:02:24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6578 12436 0,'0'39'94,"40"-39"-79,0 0-15,-1 40 16,40 0-16,-39-1 15,0 1-15,-1-40 32,1 39-32</inkml:trace>
  <inkml:trace contextRef="#ctx0" brushRef="#br0" timeOffset="1364.41">7727 12317 0,'0'40'110,"0"-1"-95,0 1 1,80-40 140,-1 0-124,-39 0-32,39 39 15,-40-39-15,1 0 16,39 0-16,-39 0 15,0 0-15,-1 0 16,1 0 0,-1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9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1.56997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3-09T07:01:41.9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3646 16396 0,'0'0'0,"-159"-79"32,120 79-32,-1 0 15,-39 0-15,39 0 16,-39 0-16,0 0 15,0 0-15,-1 0 16,-39 40-16,-39-1 16,-1-39-16,41 40 15,-41 0-15,1-1 16,-41 1-16,1-1 16,0 41-16,79-80 15,-39 39-15,39 1 16,-40-1-16,80-39 15,-40 40-15,40 39 16,39-79-16,-118 79 16,158-39-16,-79 0 15,39-40-15,40 39 16,-40 1-16,1-1 16,39 41-1,-79-41-15,79 40 16,0-39-16,-40 0 15,0 39-15,40-40 16,0 1-16,0 39 16,0-39-1,0 0-15,0-1 32,159 80-32,-1 0 15,1-80-15,79 41 16,39-41-16,80 40 15,158-39 1,-40 0-16,40-40 0,40 0 16,39 0-16,120 0 15,-239 0-15,1 0 16,-159 0-16,0 0 16,-119 0-16,0 39 15,-119-39-15,-39 0 16,39 0-16,-39 0 15,39 0 1,40 0-16,-40 0 16,80 0-16,39 0 15,40 0-15,-1 0 0,595 0 16,-475 0-16,39 0 16,1 0-16,78 0 15,-158 0-15,40 0 16,-40 0-16,-40-39 15,-39-1 1,0 40-16,-40-40 16,-40 40-16,1-39 15,-1 39-15,80 0 16,-119-40-16,0 40 0,-80 0 16,80 0-16,0 0 15,-40 0-15,1 0 16,-41 0-16,-39-39 31,40 39-31,0-40 16,-40 0-1,39-39-15,1 40 16,-1-80-16,1 119 16,-40-40-16,40-39 31,-40 39-16,0 1-15,39 39 16,-39-40 0,40 0-16,-40 1 15,0-1 1,0 1-16,0-1 16,0-39-16,0 39 0,0 1 15,-40 39-15,40-80 16,-39 41-1,39-40 1,-40 79-16,0-40 16,40 0-16,-39 1 15,-1 39 1,1-79-16,-80-40 16,79 119-16,0-40 15,-78 1-15,38-1 16,41-39-16,-41 79 0,41-40 15,-1 1-15,-79-1 16,40 40-16,39 0 16,-78 0-16,-1 0 15,-40 0 1,-79 0-16,119 0 0,-79 0 16,0-40-1,-79 40-15,-80 0 16,119 0-16,-79 0 15,119 0-15,40 0 16,-80 0-16,119 0 16,40 0-16,39 0 15,1 0-15,-1 0 16,0 0 0,1 0-16,-1 0 31,-39 0-16,0 0 1,39 0-16,-79 0 16,40 0-16,39 0 15,-118 0-15,39 0 16,0 0-16,40 0 16,-40 0-16,40 0 15,-1 0-15,-38 0 16,38 0-16,41 0 15,-41 0-15,1 0 16,0-39 0,39 39-1,-79 0-15,80 0 16,-120-40-16,-118 40 16,158 0-16,-39-39 15,39 39-15,0 0 16,40 0-16,39 0 15,-39 0-15,39 0 16,0 0-16,1 0 16,-1 0-16,-39 39 15,39-39-15,1 0 16,-120 40-16,80-40 16,-40 39-16,0-39 15,0 40-15,40-40 16,-40 0-16,0 0 15,80 0-15,-41 0 16,1 0-16,40 0 16,-1 0-1,0 0 1,1 0-16,-41 0 16,1 0-1,0 0 1,39 0-16,-39 0 15,39 0-15,1 0 16,-1 0-16,-198 0 16,80 0-16,-1 0 0,-78 0 15,78 0-15,-39 0 16,-40 0 0,80 0-16,39 0 15,79 0-15,-79 0 16,80 0-16</inkml:trace>
  <inkml:trace contextRef="#ctx0" brushRef="#br0" timeOffset="13432.02">6935 17584 0,'40'0'110,"-40"40"-95,0 0 16,0 39-15,39-79-16,-39 40 0,0-1 31,40-39-15,-1 40 0,-39-1-1,0 1 16,40-40-15,-40 40 0,40-40-1,-1 0 1,1 0 0,-40 39-1,79-39-15,-39 0 16,39 40-16,-39-40 15,-1 0-15,1 0 16,0 0-16,-1 0 0,40 0 16,1 0-1,-41 0 1,41 0-16,-41 0 16,1 0-1,-1 0-15,1 0 16,0 0-1,-1 0-15,41 0 16,-41 0 0,1 0-1,-1 0 1,1 0 0,0 0-16,-1 0 15,41 0 1,-41 0 15,40 0-31,40 0 16,-79 0-1,0 0 1,-1 0 0,40 0-16,-39 0 15,0 0-15,39 0 16,-39-40-16,-1 40 15,40 0-15,-39 0 32,0 0-17,-1 0 1,1 0-16,0 0 16,-1 0-1,1 0-15,-1 0 16,1 0-1,0 0-15,-1 0 16,80 0-16,-79 40 16,-1-40-16,1 0 15,39 0-15,1 0 16,-41 0-16,40 0 16,1 0-16,-41 0 15,41 0-15,-41 0 16,1 0-16,39 39 15,-39-39 1,-1 0 15,1 0-15,0 0-16,-1 0 16,1 0-1,39 0-15,-39 0 16,-1 0-1,1 0-15,39 0 16,-39 0 15,-1 0 16,1 0-31,0 0-1,-1 0 1,1 0 0,0 0-16,-1 0 15,1 0 1,-1 0-16,1 0 16,0 0-1,-40-39 79,39 39-78,1-40-16,0 1 46,-40-1-30,0 0 140,39 40-140,1-39 31,-40-1-16,39 1-15,-39-1-16,40 40 0,0-40 15,-40 1 1,0-1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9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1.56997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3-09T07:02:32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10303 7406 0,'40'0'125,"39"0"-110,-39 0-15,-1 0 16,-39 40 78,0-1-94,-39 1 15,39-1 1,-40 1-16,0-40 16,1 0-1,39 40 1,-40-1-1,40 40 1,-119 119 15,119-158-31,0 0 16,-39-1-16,39 1 16,0 0-16,-40-40 15,40 39 1,0 1-1,0-1 17,0 1-32,40-40 15,-1 0 1,1 0 0,-1 0-1,1 0-15,-40 40 250,0 39-234,0-40-1,0 1 1,0 0-16,0-1 16,0 1-16,40-1 15,-40 1-15,0 0 16,39-1-16,-39 1 16,40 39-16,-40-39 15,40 39-15,-40-40 16,39 41-1,-118-80 173,39 0-172,1 0-16,-1 0 15,-39 0-15,118-40 281,80 40-281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9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1.56997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3-09T07:03:39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17188 0,'79'0'141,"40"0"-125,-79 0-16,39 0 15,0 0-15,-39 0 16,79 0-16,-40 0 15,-40 0-15,1 0 16,0 0-16,39 0 16,-39 0-16,39 0 15,0 0-15,0 0 16,1 0 0,-1 0-16,79-39 15,-78 39-15,38 0 16,41 0-16,-80-40 15,40 40-15,-40 0 16,1-39-16,-1 39 16,0-40-16,0 40 15,-39 0 1,0 0-16,-1 0 16,1 0-16,39 0 15,-39 0-15,39 0 16,0 0-16,-39 0 15,0 0-15,-1 0 16,1 0-16,-1 0 16,1 0-1,39 0 1,-39-40 0,0 40-16,-1 0 15,1 0-15,-1 0 16,41-39-16,-41 39 15,80 0 1,-79 0 0,39 0-16,-39 0 15,-1 0-15,1 0 16,0 0-16,-1 0 16,1 0-16,-1 0 15,1 0 1,0 0-16,-40-40 15,39 40-15,1 0 16,0 0-16,-1 0 31,1 0-31,-1 0 16,1 0-16,0 0 16,-1 0-16,1 0 15,39 0 1,-39 0-1,-1 0-15,1 0 16,0 0 0,-1 0-1,1 0 1,0 0-16,-1 0 31,1 0-15,-1 0-1,1 0 1,0 0 0,-1 0-1,1 0-15,0 0 16,-1 0-16,1 0 16,-1 0-1,1 0 1,0 0-1,39 0 1,0 0-16,0 0 16,-39 0-1,0 0-15,-1 0 0,1 0 16,0 0-16,-1 0 16,1 0-1,-1 0-15,1 0 16,0 0-1,-1 0-15,1 0 16,0 0 0,-1 0-1,40 0 1,-39 0 0,0 0 15,-1 0 31,1 0-62,0 0 32,-1 0 46,-39 40 62</inkml:trace>
  <inkml:trace contextRef="#ctx0" brushRef="#br0" timeOffset="2651.67">1467 16792 0,'39'0'109,"1"0"16,-1 0-125,1 0 16,0 0-1,39 0 17,-39 0-17,39 0 1</inkml:trace>
  <inkml:trace contextRef="#ctx0" brushRef="#br0" timeOffset="8491.84">2536 11565 0,'40'0'47,"79"0"-32,-40 0 1,0 0-16,40 0 16,0 0-16,0 0 15,0 0-15,-40 0 0,-39 0 16,-1 0-1,1 0-15,0 0 16,-1 0 0,1 0-1,0 0 1,-1 0 0,1 0-16,-1 0 15,41 0-15,-41 0 16,1 0-1,0 0-15,39-40 16,-40 40 0,1-40-1,0 40-15,-1 0 16,1 0 0,0 0-16,-1 0 15,1 0-15,0-39 16,39 39-16,0-40 15,-39 40 1,-1 0 0,1 0 15,0 0-15,-1 0 15,1 0-16,-1 0 48,1 0-47,-40-39-1,40 39 1,-1 0 31,1 0 31,0 0-31</inkml:trace>
  <inkml:trace contextRef="#ctx0" brushRef="#br0" timeOffset="11497.31">2299 15169 0,'39'0'140,"1"0"-140,39 0 16,-39 0 0,-1 0-16,1 0 31,0 0-16,-1 0 1,1 0 0,0 0-1,39 0 1,-40-40-16,1 40 16,39 0-1,-39 0 1,0 0-16,-1 0 15,1 0 1,-1-40 0,1 40-1,0 0 1,-1 0-16,1 0 16,0 0-16,78 0 15,-78 0-15,0-39 16,-1 39-16,41 0 15,-1 0-15,-40 0 16,1 0-16,0 0 16,-1 0-1,1 0 1,0 0-16,-1 0 16,1 0-1,-1 0 1,1 0-1,0 0-15,-1 0 16,1 0 0,0 0-1,-1 0-15,1 0 16,0 0 0,-1 0-1,1 0 1,-1 0 15,1 0 0,0 0-15</inkml:trace>
  <inkml:trace contextRef="#ctx0" brushRef="#br0" timeOffset="13859.45">2338 13782 0,'0'-39'47,"80"39"-32,38 0 1,-78 0-16,39 0 16,1 0-16,-41 0 15,80 0-15,-40 0 16,-39 0-16,39 0 15,-39 0-15,79 0 16,-40 0 0,-39 0-16,-1 0 15,1-40 1,-1 40 62,1 0-47</inkml:trace>
  <inkml:trace contextRef="#ctx0" brushRef="#br0" timeOffset="35205.43">2418 15842 0,'0'39'94,"39"1"-78,-39 0-16,0-1 31,0 1-15,0 0-16,0-1 15,0 1 1,0-1-16,0 1 15,0 0 1,0-1 0,0 1-1,0-1 17,40 1-17,-40 0 1,0-1 15,0 1-31,0-1 31,39 1 16,-39 0 0,0-1-31,40-39-1,0 40 1,-40-1 15,39-39-15,41 40 15,-41-40-15,1 0-16,-1 0 15,1 0 1,0 0-16,-1 0 0,1 0 16,0 0-16,39 0 15,-40 0 1,1 0-1,0 0 17,-1 0-17,41 0-15,-41 0 32,1 0-17,39 0-15,-39 0 16,39 0-1,-39 0 1,-1 0 31,1 0-47,-1 0 16,1 0-1,0 0 16,-1 0-31,1 0 16,0 0 0,-1 0 15,1 0-15,-1 0 15,1 0 16,0 0-32,-1 0 1,1 0 0,0 0 15,-1 0 16,1 0-16,0 0 0,-1 0 110,1 0-79,-1 0-46,1 0 0,0 0 30,39-40-14,-39 40-1,-1 0-31,-39-39 31,40 39 16,-40-40-31,39 40 31,-39-39-32,40-1 32,-40 0-31,0 1-1,0-1 1,0 1 0,0-1-1,0-39 1,0 39-1,0 1 1,0-1 15,-40 40-15,40-40 0,0 1-1,-39-1 1,39 1-1,0-1-15,-40 0 16,40 1 0,-39 39 15,39-40 0,-40 40 0,40-40-15,-40 40 0,1 0 15,-1 0-31,0-39 16,-39 39-16,40 0 15,-1-40-15,0 40 16,1 0-16,-1 0 15,0 0-15,1-39 16,-41 39-16,41 0 16,39-40-1,-40 40-15,1 0 16,-1 0 0,0 0-1,1 0 1,-41 0-16,1 0 15,0 0 1,39 0-16,1 0 16,-1 0-1,0 0-15,-39 0 16,40 0 46,-1 0-46,0 0 0,1 0-1,-1 0-15,0 0 16,1 0 0,-1 0 15,1 0 16,-1 0-32,0 0-15,1 0 16,-1 0 15,0 0-31,1 0 16</inkml:trace>
  <inkml:trace contextRef="#ctx0" brushRef="#br0" timeOffset="36607.91">5310 15525 0,'0'40'31,"0"-1"-31,0 40 16,0 1-16,0-41 15,0 40-15,40-39 16,-40 79-16,40-119 15,-40 40-15,39 78 16,-39-78-16,0 0 16,40-1-16,-40 1 15,0-1-15,0 1 16,0 0 0,0-1 15,0 1-31,0-1 31,0 1-15,39-40 31,-39 40-47,0-1 15,0 1 1,0-1-1,0 1 1,0 0 0,40-1-1</inkml:trace>
  <inkml:trace contextRef="#ctx0" brushRef="#br0" timeOffset="38874.43">5429 15802 0,'119'0'16,"-79"0"-1,-1 0-15,41 0 16,-41 0-16,40 0 16,1 0-1,-41 40-15,1-40 16,0 0-16,39 0 31,-40 0 0,1 0 32,0 0-48,-1 0 1,1 0 0,0 0 31,-1 0 234,1 0-219,-1 0-15,1 0-31,0 0 46,-1 0-46,1 0 218,-40 39-234,0 41 16,40-80-16,-1 39 16,-39 80-16,0-79 15,40 39 1,-40-39-1,39-1 1,-39 1 0,0-1-1,0 1 1,0 39 0,0-39-1,0-1 1,0 1-16,0 0 15,0-1 17,0 1-17,40-40 17,-40 39 93,0 1-94,-79-40 63,39 0-79,-118 0-15,39 0 16,-40 0-16,1 0 15,39 0-15,0 0 16,40 0-16,39 0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9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1.56997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3-09T07:04:59.0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8639 12871 0,'39'0'141,"1"0"-125,0 0-16,-1 0 15,1 0 1,0 0-16,-1 0 15,1 0 1,-1 0 0,1 0-16,0 0 15,-1 0-15,1 0 16,0 0 0,-1 0-16,1 0 15,-1 0-15,1 0 16,0 0-16,-1 0 15,41 0-15,-1 0 16,-40 0 0,1 0-16,0 0 15,-1 0 1,1 0-16,0 0 16,-1 0-16,1 0 15,-1 0 1,41 0-16,-41 0 15,1 0-15,39-39 16,-39 39-16,-1 0 16,1 0-16,39 0 15,-39 0-15,0 0 16,39 0-16,-40 0 16,1 0-1,0 0-15,-1 0 16,1 0-1,39 0-15,-39 0 16,-1 0 0,1 0-16,39 0 15,-39 0 17,39 0-32,-39 0 15,-1 0 1,1 0-16,0 0 15,-1 0 1,1-40-16,0 40 31,-1 0 1,1 0-17,-1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E87CC95-1805-4589-B3C5-62CD2CD2AA07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C2BB922-0DC4-4F8B-823D-B8E7EC5749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8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called aggregation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2DE7D-71B6-4646-BA73-291EE547BE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9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Employee example multiple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structs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2DE7D-71B6-4646-BA73-291EE547BE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30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29F1-AC24-401B-AE48-BFF8CB282FE9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90D5-AE05-49EC-8540-F01B5CFEA829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0C5-B36B-4C90-B1DC-58C94FB16EE6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828800"/>
            <a:ext cx="38100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828800"/>
            <a:ext cx="38100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Fourth Edition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BDA51-D691-FE47-8D3E-F3E89512A9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416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6BCA-F241-498E-B60E-9685C1CC9996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ED54-FE33-48FC-B768-53420673B322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B534-49E3-4366-90D6-60AD87C516B6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8506-2230-47EC-89E9-2E7277A6738D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FBFB-CB8B-428F-AF87-D12AD43DA750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93FB-C974-44DE-889F-A223199B1388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45911-3199-4EAC-B62F-D81987DC5F4D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E8A-4E9A-4525-ABEE-2126F0570F37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83D5C7D-DA96-4C6D-AFC9-813A7AFBF29D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6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i="0" kern="1200" spc="-100" baseline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Objects inside objects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</a:rPr>
              <a:t>class Element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</a:rPr>
              <a:t>	</a:t>
            </a:r>
            <a:r>
              <a:rPr lang="en-US" sz="1600" b="1" dirty="0" err="1">
                <a:solidFill>
                  <a:srgbClr val="002060"/>
                </a:solidFill>
              </a:rPr>
              <a:t>int</a:t>
            </a:r>
            <a:r>
              <a:rPr lang="en-US" sz="1600" b="1" dirty="0">
                <a:solidFill>
                  <a:srgbClr val="002060"/>
                </a:solidFill>
              </a:rPr>
              <a:t> value;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</a:rPr>
              <a:t>	Element(</a:t>
            </a:r>
            <a:r>
              <a:rPr lang="en-US" sz="1600" b="1" dirty="0" err="1">
                <a:solidFill>
                  <a:srgbClr val="002060"/>
                </a:solidFill>
              </a:rPr>
              <a:t>int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val</a:t>
            </a:r>
            <a:r>
              <a:rPr lang="en-US" sz="1600" b="1" dirty="0">
                <a:solidFill>
                  <a:srgbClr val="002060"/>
                </a:solidFill>
              </a:rPr>
              <a:t>) { value = </a:t>
            </a:r>
            <a:r>
              <a:rPr lang="en-US" sz="1600" b="1" dirty="0" err="1">
                <a:solidFill>
                  <a:srgbClr val="002060"/>
                </a:solidFill>
              </a:rPr>
              <a:t>val</a:t>
            </a:r>
            <a:r>
              <a:rPr lang="en-US" sz="1600" b="1" dirty="0">
                <a:solidFill>
                  <a:srgbClr val="002060"/>
                </a:solidFill>
              </a:rPr>
              <a:t>; </a:t>
            </a:r>
            <a:r>
              <a:rPr lang="en-US" sz="1600" b="1" dirty="0" err="1">
                <a:solidFill>
                  <a:srgbClr val="002060"/>
                </a:solidFill>
              </a:rPr>
              <a:t>cout</a:t>
            </a:r>
            <a:r>
              <a:rPr lang="en-US" sz="1600" b="1" dirty="0">
                <a:solidFill>
                  <a:srgbClr val="002060"/>
                </a:solidFill>
              </a:rPr>
              <a:t> &lt;&lt; "Element(" &lt;&lt; </a:t>
            </a:r>
            <a:r>
              <a:rPr lang="en-US" sz="1600" b="1" dirty="0" err="1">
                <a:solidFill>
                  <a:srgbClr val="002060"/>
                </a:solidFill>
              </a:rPr>
              <a:t>val</a:t>
            </a:r>
            <a:r>
              <a:rPr lang="en-US" sz="1600" b="1" dirty="0">
                <a:solidFill>
                  <a:srgbClr val="002060"/>
                </a:solidFill>
              </a:rPr>
              <a:t> &lt;&lt; ") constructed!" &lt;&lt; </a:t>
            </a:r>
            <a:r>
              <a:rPr lang="en-US" sz="1600" b="1" dirty="0" err="1">
                <a:solidFill>
                  <a:srgbClr val="002060"/>
                </a:solidFill>
              </a:rPr>
              <a:t>endl</a:t>
            </a:r>
            <a:r>
              <a:rPr lang="en-US" sz="1600" b="1" dirty="0">
                <a:solidFill>
                  <a:srgbClr val="002060"/>
                </a:solidFill>
              </a:rPr>
              <a:t>;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</a:rPr>
              <a:t>	</a:t>
            </a:r>
            <a:r>
              <a:rPr lang="en-US" sz="1600" b="1" dirty="0" err="1">
                <a:solidFill>
                  <a:srgbClr val="002060"/>
                </a:solidFill>
              </a:rPr>
              <a:t>int</a:t>
            </a:r>
            <a:r>
              <a:rPr lang="en-US" sz="1600" b="1" dirty="0">
                <a:solidFill>
                  <a:srgbClr val="002060"/>
                </a:solidFill>
              </a:rPr>
              <a:t> Get(void) { return value;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</a:rPr>
              <a:t>	void Put(</a:t>
            </a:r>
            <a:r>
              <a:rPr lang="en-US" sz="1600" b="1" dirty="0" err="1">
                <a:solidFill>
                  <a:srgbClr val="002060"/>
                </a:solidFill>
              </a:rPr>
              <a:t>int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val</a:t>
            </a:r>
            <a:r>
              <a:rPr lang="en-US" sz="1600" b="1" dirty="0">
                <a:solidFill>
                  <a:srgbClr val="002060"/>
                </a:solidFill>
              </a:rPr>
              <a:t>) { value = </a:t>
            </a:r>
            <a:r>
              <a:rPr lang="en-US" sz="1600" b="1" dirty="0" err="1">
                <a:solidFill>
                  <a:srgbClr val="002060"/>
                </a:solidFill>
              </a:rPr>
              <a:t>val</a:t>
            </a:r>
            <a:r>
              <a:rPr lang="en-US" sz="1600" b="1" dirty="0">
                <a:solidFill>
                  <a:srgbClr val="002060"/>
                </a:solidFill>
              </a:rPr>
              <a:t>;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</a:rPr>
              <a:t>};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</a:rPr>
              <a:t>class Collection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</a:rPr>
              <a:t>	Element el1, el2;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</a:rPr>
              <a:t>public: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</a:rPr>
              <a:t>	Collection(void) { </a:t>
            </a:r>
            <a:r>
              <a:rPr lang="en-US" sz="1600" b="1" dirty="0" err="1">
                <a:solidFill>
                  <a:srgbClr val="002060"/>
                </a:solidFill>
              </a:rPr>
              <a:t>cout</a:t>
            </a:r>
            <a:r>
              <a:rPr lang="en-US" sz="1600" b="1" dirty="0">
                <a:solidFill>
                  <a:srgbClr val="002060"/>
                </a:solidFill>
              </a:rPr>
              <a:t> &lt;&lt; "Collection constructed!" &lt;&lt; </a:t>
            </a:r>
            <a:r>
              <a:rPr lang="en-US" sz="1600" b="1" dirty="0" err="1">
                <a:solidFill>
                  <a:srgbClr val="002060"/>
                </a:solidFill>
              </a:rPr>
              <a:t>endl</a:t>
            </a:r>
            <a:r>
              <a:rPr lang="en-US" sz="1600" b="1" dirty="0">
                <a:solidFill>
                  <a:srgbClr val="002060"/>
                </a:solidFill>
              </a:rPr>
              <a:t>;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</a:rPr>
              <a:t>	</a:t>
            </a:r>
            <a:r>
              <a:rPr lang="en-US" sz="1600" b="1" dirty="0" err="1">
                <a:solidFill>
                  <a:srgbClr val="002060"/>
                </a:solidFill>
              </a:rPr>
              <a:t>int</a:t>
            </a:r>
            <a:r>
              <a:rPr lang="en-US" sz="1600" b="1" dirty="0">
                <a:solidFill>
                  <a:srgbClr val="002060"/>
                </a:solidFill>
              </a:rPr>
              <a:t> Get(</a:t>
            </a:r>
            <a:r>
              <a:rPr lang="en-US" sz="1600" b="1" dirty="0" err="1">
                <a:solidFill>
                  <a:srgbClr val="002060"/>
                </a:solidFill>
              </a:rPr>
              <a:t>int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elno</a:t>
            </a:r>
            <a:r>
              <a:rPr lang="en-US" sz="1600" b="1" dirty="0">
                <a:solidFill>
                  <a:srgbClr val="002060"/>
                </a:solidFill>
              </a:rPr>
              <a:t>) { return </a:t>
            </a:r>
            <a:r>
              <a:rPr lang="en-US" sz="1600" b="1" dirty="0" err="1">
                <a:solidFill>
                  <a:srgbClr val="002060"/>
                </a:solidFill>
              </a:rPr>
              <a:t>elno</a:t>
            </a:r>
            <a:r>
              <a:rPr lang="en-US" sz="1600" b="1" dirty="0">
                <a:solidFill>
                  <a:srgbClr val="002060"/>
                </a:solidFill>
              </a:rPr>
              <a:t> == 1 ? el1.Get() : el2.Get();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</a:rPr>
              <a:t>	</a:t>
            </a:r>
            <a:r>
              <a:rPr lang="en-US" sz="1600" b="1" dirty="0" err="1">
                <a:solidFill>
                  <a:srgbClr val="002060"/>
                </a:solidFill>
              </a:rPr>
              <a:t>int</a:t>
            </a:r>
            <a:r>
              <a:rPr lang="en-US" sz="1600" b="1" dirty="0">
                <a:solidFill>
                  <a:srgbClr val="002060"/>
                </a:solidFill>
              </a:rPr>
              <a:t> Put(</a:t>
            </a:r>
            <a:r>
              <a:rPr lang="en-US" sz="1600" b="1" dirty="0" err="1">
                <a:solidFill>
                  <a:srgbClr val="002060"/>
                </a:solidFill>
              </a:rPr>
              <a:t>int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elno</a:t>
            </a:r>
            <a:r>
              <a:rPr lang="en-US" sz="1600" b="1" dirty="0">
                <a:solidFill>
                  <a:srgbClr val="002060"/>
                </a:solidFill>
              </a:rPr>
              <a:t>, </a:t>
            </a:r>
            <a:r>
              <a:rPr lang="en-US" sz="1600" b="1" dirty="0" err="1">
                <a:solidFill>
                  <a:srgbClr val="002060"/>
                </a:solidFill>
              </a:rPr>
              <a:t>int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val</a:t>
            </a:r>
            <a:r>
              <a:rPr lang="en-US" sz="1600" b="1" dirty="0">
                <a:solidFill>
                  <a:srgbClr val="002060"/>
                </a:solidFill>
              </a:rPr>
              <a:t>) { if(</a:t>
            </a:r>
            <a:r>
              <a:rPr lang="en-US" sz="1600" b="1" dirty="0" err="1">
                <a:solidFill>
                  <a:srgbClr val="002060"/>
                </a:solidFill>
              </a:rPr>
              <a:t>elno</a:t>
            </a:r>
            <a:r>
              <a:rPr lang="en-US" sz="1600" b="1" dirty="0">
                <a:solidFill>
                  <a:srgbClr val="002060"/>
                </a:solidFill>
              </a:rPr>
              <a:t> == 1) el1.Put(</a:t>
            </a:r>
            <a:r>
              <a:rPr lang="en-US" sz="1600" b="1" dirty="0" err="1">
                <a:solidFill>
                  <a:srgbClr val="002060"/>
                </a:solidFill>
              </a:rPr>
              <a:t>val</a:t>
            </a:r>
            <a:r>
              <a:rPr lang="en-US" sz="1600" b="1" dirty="0">
                <a:solidFill>
                  <a:srgbClr val="002060"/>
                </a:solidFill>
              </a:rPr>
              <a:t>); else el2.Put(</a:t>
            </a:r>
            <a:r>
              <a:rPr lang="en-US" sz="1600" b="1" dirty="0" err="1">
                <a:solidFill>
                  <a:srgbClr val="002060"/>
                </a:solidFill>
              </a:rPr>
              <a:t>val</a:t>
            </a:r>
            <a:r>
              <a:rPr lang="en-US" sz="1600" b="1" dirty="0">
                <a:solidFill>
                  <a:srgbClr val="002060"/>
                </a:solidFill>
              </a:rPr>
              <a:t>);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</a:rPr>
              <a:t>};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002060"/>
                </a:solidFill>
              </a:rPr>
              <a:t>int</a:t>
            </a:r>
            <a:r>
              <a:rPr lang="en-US" sz="1600" b="1" dirty="0">
                <a:solidFill>
                  <a:srgbClr val="002060"/>
                </a:solidFill>
              </a:rPr>
              <a:t> main(void)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</a:rPr>
              <a:t>	Collection </a:t>
            </a:r>
            <a:r>
              <a:rPr lang="en-US" sz="1600" b="1" dirty="0" err="1">
                <a:solidFill>
                  <a:srgbClr val="002060"/>
                </a:solidFill>
              </a:rPr>
              <a:t>coll</a:t>
            </a:r>
            <a:r>
              <a:rPr lang="en-US" sz="1600" b="1" dirty="0">
                <a:solidFill>
                  <a:srgbClr val="00206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</a:rPr>
              <a:t>	return 0;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</a:rPr>
              <a:t>}</a:t>
            </a:r>
            <a:endParaRPr lang="en-US" sz="1600" b="1" i="0" kern="1200" dirty="0">
              <a:solidFill>
                <a:srgbClr val="00206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73EB1C2-1E7E-4930-BC78-296B2F39931B}"/>
                  </a:ext>
                </a:extLst>
              </p14:cNvPr>
              <p14:cNvContentPartPr/>
              <p14:nvPr/>
            </p14:nvContentPartPr>
            <p14:xfrm>
              <a:off x="2368080" y="4434120"/>
              <a:ext cx="642240" cy="128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73EB1C2-1E7E-4930-BC78-296B2F3993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8720" y="4424760"/>
                <a:ext cx="660960" cy="14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83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i="0" kern="1200" spc="-100" baseline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Objects inside objects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want </a:t>
            </a:r>
            <a:r>
              <a:rPr lang="en-US" sz="2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constructor other than the default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one to be invoked during the creation of an object which is part of another object, we should use the syntax on the right →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 a look at this: we can present it in the following schematic way: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Class(…) : inner_field_constr1(…), inner_field_constr2(…) { … }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means that you have to </a:t>
            </a:r>
            <a:r>
              <a:rPr lang="en-US" sz="2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all the inner objects’ constructors that you wish to use instead of the default constructors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expressed in the line saying:</a:t>
            </a:r>
          </a:p>
          <a:p>
            <a:pPr marL="0" indent="0">
              <a:buNone/>
            </a:pPr>
            <a:endParaRPr lang="en-US" sz="2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Collection(void) : el2(2), el1(1) { … }</a:t>
            </a:r>
          </a:p>
          <a:p>
            <a:endParaRPr lang="en-US" sz="2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5B643C4-D5CB-4672-AE23-D1D43CC1E2D3}"/>
                  </a:ext>
                </a:extLst>
              </p14:cNvPr>
              <p14:cNvContentPartPr/>
              <p14:nvPr/>
            </p14:nvContentPartPr>
            <p14:xfrm>
              <a:off x="42840" y="5860080"/>
              <a:ext cx="5121720" cy="770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5B643C4-D5CB-4672-AE23-D1D43CC1E2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80" y="5850720"/>
                <a:ext cx="5140440" cy="78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874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i="0" kern="1200" spc="-100" baseline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Objects inside objects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program may be compiled successfully and when run it produces the following output: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Element(1) constructed!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Element(2) constructed!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 constructed!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the inner constructors have been invoked in </a:t>
            </a:r>
            <a:r>
              <a:rPr lang="en-US" sz="2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sequence reflecting the order of the </a:t>
            </a:r>
            <a:r>
              <a:rPr lang="en-US" sz="24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declaration</a:t>
            </a:r>
            <a:r>
              <a:rPr lang="en-US" sz="2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 </a:t>
            </a:r>
            <a:r>
              <a:rPr lang="en-US" sz="24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Collections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 (</a:t>
            </a:r>
            <a:r>
              <a:rPr lang="en-US" sz="24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el1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first), not in the order in which the constructors were listed in the </a:t>
            </a:r>
            <a:r>
              <a:rPr lang="en-US" sz="24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constructor header (</a:t>
            </a:r>
            <a:r>
              <a:rPr lang="en-US" sz="24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el2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first).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AE78D21-54A8-4D48-A3B7-6D39E50B659F}"/>
                  </a:ext>
                </a:extLst>
              </p14:cNvPr>
              <p14:cNvContentPartPr/>
              <p14:nvPr/>
            </p14:nvContentPartPr>
            <p14:xfrm>
              <a:off x="3637800" y="2666160"/>
              <a:ext cx="142920" cy="627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AE78D21-54A8-4D48-A3B7-6D39E50B65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8440" y="2656800"/>
                <a:ext cx="161640" cy="64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535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i="0" kern="1200" spc="-100" baseline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Objects inside objects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by the way, there’s the following alternation for this case: </a:t>
            </a:r>
            <a:r>
              <a:rPr lang="en-US" sz="2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constructor is divided between the declaration and the definition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list of alternative constructors should be </a:t>
            </a:r>
            <a:r>
              <a:rPr lang="en-US" sz="2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associated with the definitio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n, not the declaration.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means that the following snippet is correct: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indent="0">
              <a:buNone/>
            </a:pPr>
            <a:r>
              <a:rPr lang="en-US" sz="2400" b="1" i="0" kern="120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class X {</a:t>
            </a:r>
          </a:p>
          <a:p>
            <a:pPr marL="274320" lvl="1" indent="0">
              <a:buNone/>
            </a:pPr>
            <a:r>
              <a:rPr lang="en-US" b="1" i="0" kern="120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public:</a:t>
            </a:r>
          </a:p>
          <a:p>
            <a:pPr marL="274320" lvl="1" indent="0">
              <a:buNone/>
            </a:pPr>
            <a:r>
              <a:rPr lang="en-US" b="1" i="0" kern="120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X(</a:t>
            </a:r>
            <a:r>
              <a:rPr lang="en-US" b="1" i="0" kern="1200" dirty="0" err="1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b="1" i="0" kern="120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 x) { };</a:t>
            </a:r>
          </a:p>
          <a:p>
            <a:pPr marL="0" indent="0">
              <a:buNone/>
            </a:pPr>
            <a:r>
              <a:rPr lang="en-US" sz="2400" b="1" i="0" kern="120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pPr marL="0" indent="0">
              <a:buNone/>
            </a:pPr>
            <a:r>
              <a:rPr lang="en-US" sz="2400" b="1" i="0" kern="120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class Y {</a:t>
            </a:r>
          </a:p>
          <a:p>
            <a:pPr marL="274320" lvl="1" indent="0">
              <a:buNone/>
            </a:pPr>
            <a:r>
              <a:rPr lang="en-US" b="1" i="0" kern="120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en-US" b="1" i="0" kern="1200" dirty="0" err="1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b="1" i="0" kern="120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274320" lvl="1" indent="0">
              <a:buNone/>
            </a:pPr>
            <a:r>
              <a:rPr lang="en-US" b="1" i="0" kern="120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public:</a:t>
            </a:r>
          </a:p>
          <a:p>
            <a:pPr marL="274320" lvl="1" indent="0">
              <a:buNone/>
            </a:pPr>
            <a:r>
              <a:rPr lang="en-US" b="1" i="0" kern="120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Y(</a:t>
            </a:r>
            <a:r>
              <a:rPr lang="en-US" b="1" i="0" kern="1200" dirty="0" err="1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b="1" i="0" kern="120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 x);</a:t>
            </a:r>
          </a:p>
          <a:p>
            <a:pPr marL="0" indent="0">
              <a:buNone/>
            </a:pPr>
            <a:r>
              <a:rPr lang="en-US" sz="2400" b="1" i="0" kern="120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pPr marL="0" indent="0">
              <a:buNone/>
            </a:pPr>
            <a:r>
              <a:rPr lang="en-US" sz="2400" b="1" i="0" kern="120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Y::Y(int x) : x(1) { 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EE93EC4-4A29-41C0-BD80-8BE0E6CB4743}"/>
                  </a:ext>
                </a:extLst>
              </p14:cNvPr>
              <p14:cNvContentPartPr/>
              <p14:nvPr/>
            </p14:nvContentPartPr>
            <p14:xfrm>
              <a:off x="528120" y="4092120"/>
              <a:ext cx="2453760" cy="2095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EE93EC4-4A29-41C0-BD80-8BE0E6CB47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760" y="4082760"/>
                <a:ext cx="2472480" cy="211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48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i="0" kern="1200" spc="-100" baseline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Objects inside objects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class Element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value;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Element(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val</a:t>
            </a:r>
            <a:r>
              <a:rPr lang="en-US" b="1" dirty="0">
                <a:solidFill>
                  <a:srgbClr val="002060"/>
                </a:solidFill>
              </a:rPr>
              <a:t>) {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	value = </a:t>
            </a:r>
            <a:r>
              <a:rPr lang="en-US" b="1" dirty="0" err="1">
                <a:solidFill>
                  <a:srgbClr val="002060"/>
                </a:solidFill>
              </a:rPr>
              <a:t>val</a:t>
            </a:r>
            <a:r>
              <a:rPr lang="en-US" b="1" dirty="0">
                <a:solidFill>
                  <a:srgbClr val="002060"/>
                </a:solidFill>
              </a:rPr>
              <a:t>; </a:t>
            </a:r>
            <a:r>
              <a:rPr lang="en-US" b="1" dirty="0" err="1">
                <a:solidFill>
                  <a:srgbClr val="002060"/>
                </a:solidFill>
              </a:rPr>
              <a:t>cout</a:t>
            </a:r>
            <a:r>
              <a:rPr lang="en-US" b="1" dirty="0">
                <a:solidFill>
                  <a:srgbClr val="002060"/>
                </a:solidFill>
              </a:rPr>
              <a:t> &lt;&lt; "Element(" &lt;&lt; </a:t>
            </a:r>
            <a:r>
              <a:rPr lang="en-US" b="1" dirty="0" err="1">
                <a:solidFill>
                  <a:srgbClr val="002060"/>
                </a:solidFill>
              </a:rPr>
              <a:t>val</a:t>
            </a:r>
            <a:r>
              <a:rPr lang="en-US" b="1" dirty="0">
                <a:solidFill>
                  <a:srgbClr val="002060"/>
                </a:solidFill>
              </a:rPr>
              <a:t> &lt;&lt; ") constructed!" &lt;&lt; </a:t>
            </a:r>
            <a:r>
              <a:rPr lang="en-US" b="1" dirty="0" err="1">
                <a:solidFill>
                  <a:srgbClr val="002060"/>
                </a:solidFill>
              </a:rPr>
              <a:t>endl</a:t>
            </a:r>
            <a:r>
              <a:rPr lang="en-US" b="1" dirty="0">
                <a:solidFill>
                  <a:srgbClr val="002060"/>
                </a:solidFill>
              </a:rPr>
              <a:t>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Get(void) { return value;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void Put(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val</a:t>
            </a:r>
            <a:r>
              <a:rPr lang="en-US" b="1" dirty="0">
                <a:solidFill>
                  <a:srgbClr val="002060"/>
                </a:solidFill>
              </a:rPr>
              <a:t>) { value = </a:t>
            </a:r>
            <a:r>
              <a:rPr lang="en-US" b="1" dirty="0" err="1">
                <a:solidFill>
                  <a:srgbClr val="002060"/>
                </a:solidFill>
              </a:rPr>
              <a:t>val</a:t>
            </a:r>
            <a:r>
              <a:rPr lang="en-US" b="1" dirty="0">
                <a:solidFill>
                  <a:srgbClr val="002060"/>
                </a:solidFill>
              </a:rPr>
              <a:t>;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};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class Collection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Element el1, el2;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public: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Collection(void) : el2(2), el1(1) { </a:t>
            </a:r>
            <a:r>
              <a:rPr lang="en-US" b="1" dirty="0" err="1">
                <a:solidFill>
                  <a:srgbClr val="002060"/>
                </a:solidFill>
              </a:rPr>
              <a:t>cout</a:t>
            </a:r>
            <a:r>
              <a:rPr lang="en-US" b="1" dirty="0">
                <a:solidFill>
                  <a:srgbClr val="002060"/>
                </a:solidFill>
              </a:rPr>
              <a:t> &lt;&lt; "Collection constructed!" &lt;&lt; </a:t>
            </a:r>
            <a:r>
              <a:rPr lang="en-US" b="1" dirty="0" err="1">
                <a:solidFill>
                  <a:srgbClr val="002060"/>
                </a:solidFill>
              </a:rPr>
              <a:t>endl</a:t>
            </a:r>
            <a:r>
              <a:rPr lang="en-US" b="1" dirty="0">
                <a:solidFill>
                  <a:srgbClr val="002060"/>
                </a:solidFill>
              </a:rPr>
              <a:t>;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Get(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elno</a:t>
            </a:r>
            <a:r>
              <a:rPr lang="en-US" b="1" dirty="0">
                <a:solidFill>
                  <a:srgbClr val="002060"/>
                </a:solidFill>
              </a:rPr>
              <a:t>) { return </a:t>
            </a:r>
            <a:r>
              <a:rPr lang="en-US" b="1" dirty="0" err="1">
                <a:solidFill>
                  <a:srgbClr val="002060"/>
                </a:solidFill>
              </a:rPr>
              <a:t>elno</a:t>
            </a:r>
            <a:r>
              <a:rPr lang="en-US" b="1" dirty="0">
                <a:solidFill>
                  <a:srgbClr val="002060"/>
                </a:solidFill>
              </a:rPr>
              <a:t> == 1 ? el1.Get() : el2.Get();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Put(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elno</a:t>
            </a:r>
            <a:r>
              <a:rPr lang="en-US" b="1" dirty="0">
                <a:solidFill>
                  <a:srgbClr val="002060"/>
                </a:solidFill>
              </a:rPr>
              <a:t>,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val</a:t>
            </a:r>
            <a:r>
              <a:rPr lang="en-US" b="1" dirty="0">
                <a:solidFill>
                  <a:srgbClr val="002060"/>
                </a:solidFill>
              </a:rPr>
              <a:t>) { if(</a:t>
            </a:r>
            <a:r>
              <a:rPr lang="en-US" b="1" dirty="0" err="1">
                <a:solidFill>
                  <a:srgbClr val="002060"/>
                </a:solidFill>
              </a:rPr>
              <a:t>elno</a:t>
            </a:r>
            <a:r>
              <a:rPr lang="en-US" b="1" dirty="0">
                <a:solidFill>
                  <a:srgbClr val="002060"/>
                </a:solidFill>
              </a:rPr>
              <a:t> == 1) el1.Put(</a:t>
            </a:r>
            <a:r>
              <a:rPr lang="en-US" b="1" dirty="0" err="1">
                <a:solidFill>
                  <a:srgbClr val="002060"/>
                </a:solidFill>
              </a:rPr>
              <a:t>val</a:t>
            </a:r>
            <a:r>
              <a:rPr lang="en-US" b="1" dirty="0">
                <a:solidFill>
                  <a:srgbClr val="002060"/>
                </a:solidFill>
              </a:rPr>
              <a:t>); else el2.Put(</a:t>
            </a:r>
            <a:r>
              <a:rPr lang="en-US" b="1" dirty="0" err="1">
                <a:solidFill>
                  <a:srgbClr val="002060"/>
                </a:solidFill>
              </a:rPr>
              <a:t>val</a:t>
            </a:r>
            <a:r>
              <a:rPr lang="en-US" b="1" dirty="0">
                <a:solidFill>
                  <a:srgbClr val="002060"/>
                </a:solidFill>
              </a:rPr>
              <a:t>);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};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main(void)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Collection </a:t>
            </a:r>
            <a:r>
              <a:rPr lang="en-US" b="1" dirty="0" err="1">
                <a:solidFill>
                  <a:srgbClr val="002060"/>
                </a:solidFill>
              </a:rPr>
              <a:t>coll</a:t>
            </a:r>
            <a:r>
              <a:rPr lang="en-US" b="1" dirty="0">
                <a:solidFill>
                  <a:srgbClr val="00206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return 0;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}	</a:t>
            </a:r>
            <a:endParaRPr lang="en-US" sz="2400" b="1" i="0" kern="1200" dirty="0">
              <a:solidFill>
                <a:srgbClr val="00206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1C7243A-3482-4CC5-8046-80B043A9B0E4}"/>
                  </a:ext>
                </a:extLst>
              </p14:cNvPr>
              <p14:cNvContentPartPr/>
              <p14:nvPr/>
            </p14:nvContentPartPr>
            <p14:xfrm>
              <a:off x="3110040" y="4605120"/>
              <a:ext cx="1041480" cy="28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1C7243A-3482-4CC5-8046-80B043A9B0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0680" y="4595760"/>
                <a:ext cx="1060200" cy="4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40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charset="0"/>
              <a:buChar char="−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C++ Programming: From Problem Analysis to Program Design, Fourth Edition</a:t>
            </a:r>
          </a:p>
        </p:txBody>
      </p:sp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charset="0"/>
              <a:buChar char="−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49830F2-73F9-8D49-B762-A6DB01BEC8CA}" type="slidenum">
              <a:rPr lang="en-US" altLang="en-US" sz="10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000"/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Composition (continued)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709928"/>
            <a:ext cx="8229600" cy="48768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en-US" dirty="0"/>
              <a:t>Member-objects of a class are constructed: </a:t>
            </a:r>
          </a:p>
          <a:p>
            <a:pPr marL="0" indent="0">
              <a:buNone/>
            </a:pPr>
            <a:endParaRPr lang="en-US" altLang="en-US" sz="2400" dirty="0"/>
          </a:p>
          <a:p>
            <a:r>
              <a:rPr lang="en-US" altLang="en-US" sz="2400" dirty="0"/>
              <a:t>In the order they are declared </a:t>
            </a:r>
          </a:p>
          <a:p>
            <a:endParaRPr lang="en-US" altLang="en-US" sz="2400" dirty="0"/>
          </a:p>
          <a:p>
            <a:r>
              <a:rPr lang="en-US" altLang="en-US" sz="2400" dirty="0"/>
              <a:t>Not in the order they are listed in the constructor’s member initialization list</a:t>
            </a:r>
          </a:p>
          <a:p>
            <a:endParaRPr lang="en-US" altLang="en-US" dirty="0"/>
          </a:p>
          <a:p>
            <a:r>
              <a:rPr lang="en-US" altLang="en-US" sz="2400" dirty="0"/>
              <a:t>Before the enclosing class objects are constructed</a:t>
            </a:r>
          </a:p>
        </p:txBody>
      </p:sp>
    </p:spTree>
    <p:extLst>
      <p:ext uri="{BB962C8B-B14F-4D97-AF65-F5344CB8AC3E}">
        <p14:creationId xmlns:p14="http://schemas.microsoft.com/office/powerpoint/2010/main" val="52151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pic>
        <p:nvPicPr>
          <p:cNvPr id="115715" name="Picture 3" descr="untitle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195388"/>
            <a:ext cx="6324600" cy="5205412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6858000" y="1600200"/>
            <a:ext cx="2057400" cy="3124200"/>
          </a:xfrm>
          <a:prstGeom prst="rect">
            <a:avLst/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7010400" y="1828800"/>
            <a:ext cx="990600" cy="304800"/>
          </a:xfrm>
          <a:prstGeom prst="rect">
            <a:avLst/>
          </a:prstGeom>
          <a:solidFill>
            <a:srgbClr val="33CC3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7010400" y="2362200"/>
            <a:ext cx="1676400" cy="2057400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7162800" y="3657600"/>
            <a:ext cx="914400" cy="381000"/>
          </a:xfrm>
          <a:prstGeom prst="rect">
            <a:avLst/>
          </a:prstGeom>
          <a:solidFill>
            <a:srgbClr val="33CC3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7162800" y="2971800"/>
            <a:ext cx="914400" cy="3810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8382000" y="1295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>
                <a:ea typeface="Osaka" charset="-128"/>
                <a:cs typeface="Arial" charset="0"/>
              </a:rPr>
              <a:t>objB</a:t>
            </a:r>
          </a:p>
        </p:txBody>
      </p:sp>
      <p:sp>
        <p:nvSpPr>
          <p:cNvPr id="115722" name="Text Box 10"/>
          <p:cNvSpPr txBox="1">
            <a:spLocks noChangeArrowheads="1"/>
          </p:cNvSpPr>
          <p:nvPr/>
        </p:nvSpPr>
        <p:spPr bwMode="auto">
          <a:xfrm>
            <a:off x="8305800" y="21478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>
                <a:ea typeface="Osaka" charset="-128"/>
                <a:cs typeface="Arial" charset="0"/>
              </a:rPr>
              <a:t>objA</a:t>
            </a:r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8001000" y="18288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>
                <a:ea typeface="Osaka" charset="-128"/>
                <a:cs typeface="Arial" charset="0"/>
              </a:rPr>
              <a:t>z</a:t>
            </a:r>
          </a:p>
        </p:txBody>
      </p:sp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8077200" y="3048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>
                <a:ea typeface="Osaka" charset="-128"/>
                <a:cs typeface="Arial" charset="0"/>
              </a:rPr>
              <a:t>x</a:t>
            </a:r>
          </a:p>
        </p:txBody>
      </p:sp>
      <p:sp>
        <p:nvSpPr>
          <p:cNvPr id="115725" name="Text Box 13"/>
          <p:cNvSpPr txBox="1">
            <a:spLocks noChangeArrowheads="1"/>
          </p:cNvSpPr>
          <p:nvPr/>
        </p:nvSpPr>
        <p:spPr bwMode="auto">
          <a:xfrm>
            <a:off x="8077200" y="37338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>
                <a:ea typeface="Osaka" charset="-128"/>
                <a:cs typeface="Arial" charset="0"/>
              </a:rPr>
              <a:t>y</a:t>
            </a:r>
          </a:p>
        </p:txBody>
      </p:sp>
      <p:sp>
        <p:nvSpPr>
          <p:cNvPr id="115726" name="Text Box 14"/>
          <p:cNvSpPr txBox="1">
            <a:spLocks noChangeArrowheads="1"/>
          </p:cNvSpPr>
          <p:nvPr/>
        </p:nvSpPr>
        <p:spPr bwMode="auto">
          <a:xfrm>
            <a:off x="7086600" y="1828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>
                <a:ea typeface="Osaka" charset="-128"/>
                <a:cs typeface="Arial" charset="0"/>
              </a:rPr>
              <a:t>5</a:t>
            </a:r>
          </a:p>
        </p:txBody>
      </p:sp>
      <p:sp>
        <p:nvSpPr>
          <p:cNvPr id="115727" name="Text Box 15"/>
          <p:cNvSpPr txBox="1">
            <a:spLocks noChangeArrowheads="1"/>
          </p:cNvSpPr>
          <p:nvPr/>
        </p:nvSpPr>
        <p:spPr bwMode="auto">
          <a:xfrm>
            <a:off x="7239000" y="29860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>
                <a:ea typeface="Osaka" charset="-128"/>
                <a:cs typeface="Arial" charset="0"/>
              </a:rPr>
              <a:t>3</a:t>
            </a:r>
          </a:p>
        </p:txBody>
      </p:sp>
      <p:sp>
        <p:nvSpPr>
          <p:cNvPr id="115728" name="Text Box 16"/>
          <p:cNvSpPr txBox="1">
            <a:spLocks noChangeArrowheads="1"/>
          </p:cNvSpPr>
          <p:nvPr/>
        </p:nvSpPr>
        <p:spPr bwMode="auto">
          <a:xfrm>
            <a:off x="7239000" y="3657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>
                <a:ea typeface="Osaka" charset="-128"/>
                <a:cs typeface="Arial" charset="0"/>
              </a:rPr>
              <a:t>4</a:t>
            </a:r>
          </a:p>
        </p:txBody>
      </p:sp>
      <p:sp>
        <p:nvSpPr>
          <p:cNvPr id="46096" name="TextBox 1"/>
          <p:cNvSpPr txBox="1">
            <a:spLocks noChangeArrowheads="1"/>
          </p:cNvSpPr>
          <p:nvPr/>
        </p:nvSpPr>
        <p:spPr bwMode="auto">
          <a:xfrm>
            <a:off x="6858000" y="4953000"/>
            <a:ext cx="2209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Initialization list goes with the constructor contacting composition in order to pass parameters to the other class constructor.</a:t>
            </a:r>
          </a:p>
        </p:txBody>
      </p:sp>
    </p:spTree>
    <p:extLst>
      <p:ext uri="{BB962C8B-B14F-4D97-AF65-F5344CB8AC3E}">
        <p14:creationId xmlns:p14="http://schemas.microsoft.com/office/powerpoint/2010/main" val="230660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Composition (continued)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76800" y="1447800"/>
            <a:ext cx="4495800" cy="5791200"/>
          </a:xfrm>
        </p:spPr>
        <p:txBody>
          <a:bodyPr/>
          <a:lstStyle/>
          <a:p>
            <a:pPr>
              <a:spcBef>
                <a:spcPct val="80000"/>
              </a:spcBef>
            </a:pPr>
            <a:r>
              <a:rPr lang="en-US" altLang="en-US" sz="2000"/>
              <a:t>Member-objects of a class are constructed </a:t>
            </a:r>
          </a:p>
          <a:p>
            <a:pPr lvl="1">
              <a:spcBef>
                <a:spcPct val="80000"/>
              </a:spcBef>
            </a:pPr>
            <a:r>
              <a:rPr lang="en-US" altLang="en-US" sz="2000"/>
              <a:t>In the order they are declared</a:t>
            </a:r>
          </a:p>
          <a:p>
            <a:pPr lvl="2">
              <a:spcBef>
                <a:spcPct val="80000"/>
              </a:spcBef>
            </a:pPr>
            <a:r>
              <a:rPr lang="en-US" altLang="en-US" sz="2000"/>
              <a:t>Not in the order they are listed in the constructor’s member initialization list</a:t>
            </a:r>
          </a:p>
          <a:p>
            <a:pPr lvl="1">
              <a:spcBef>
                <a:spcPct val="80000"/>
              </a:spcBef>
            </a:pPr>
            <a:r>
              <a:rPr lang="en-US" altLang="en-US" sz="2000"/>
              <a:t>Before the enclosing class objects are constructed</a:t>
            </a:r>
          </a:p>
        </p:txBody>
      </p:sp>
      <p:pic>
        <p:nvPicPr>
          <p:cNvPr id="116740" name="Picture 4" descr="untitled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562100"/>
            <a:ext cx="5181600" cy="4305300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7310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696200" cy="762000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p:pic>
        <p:nvPicPr>
          <p:cNvPr id="117763" name="Picture 3" descr="untitle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685800"/>
            <a:ext cx="4868863" cy="6096000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5943600" y="1676400"/>
            <a:ext cx="2895600" cy="3733800"/>
          </a:xfrm>
          <a:prstGeom prst="rect">
            <a:avLst/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6172200" y="2057400"/>
            <a:ext cx="2362200" cy="167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6324600" y="4495800"/>
            <a:ext cx="2057400" cy="762000"/>
          </a:xfrm>
          <a:prstGeom prst="rect">
            <a:avLst/>
          </a:prstGeom>
          <a:solidFill>
            <a:srgbClr val="33CC3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6324600" y="2819400"/>
            <a:ext cx="2057400" cy="762000"/>
          </a:xfrm>
          <a:prstGeom prst="rect">
            <a:avLst/>
          </a:prstGeom>
          <a:solidFill>
            <a:srgbClr val="33CC3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7620000" y="13716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>
                <a:ea typeface="Osaka" charset="-128"/>
                <a:cs typeface="Arial" charset="0"/>
              </a:rPr>
              <a:t>objC</a:t>
            </a: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7620000" y="1766888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>
                <a:ea typeface="Osaka" charset="-128"/>
                <a:cs typeface="Arial" charset="0"/>
              </a:rPr>
              <a:t>objB</a:t>
            </a:r>
          </a:p>
        </p:txBody>
      </p:sp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7620000" y="2528888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>
                <a:ea typeface="Osaka" charset="-128"/>
                <a:cs typeface="Arial" charset="0"/>
              </a:rPr>
              <a:t>objA</a:t>
            </a:r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7696200" y="4205288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>
                <a:ea typeface="Osaka" charset="-128"/>
                <a:cs typeface="Arial" charset="0"/>
              </a:rPr>
              <a:t>objA</a:t>
            </a:r>
          </a:p>
        </p:txBody>
      </p:sp>
    </p:spTree>
    <p:extLst>
      <p:ext uri="{BB962C8B-B14F-4D97-AF65-F5344CB8AC3E}">
        <p14:creationId xmlns:p14="http://schemas.microsoft.com/office/powerpoint/2010/main" val="98191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20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1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" dur="5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117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3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6" dur="500"/>
                                        <p:tgtEl>
                                          <p:spTgt spid="117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 animBg="1"/>
      <p:bldP spid="117764" grpId="1" animBg="1"/>
      <p:bldP spid="117765" grpId="0" animBg="1"/>
      <p:bldP spid="117765" grpId="1" animBg="1"/>
      <p:bldP spid="117766" grpId="0" animBg="1"/>
      <p:bldP spid="117766" grpId="1" animBg="1"/>
      <p:bldP spid="117767" grpId="0" animBg="1"/>
      <p:bldP spid="117767" grpId="1" animBg="1"/>
      <p:bldP spid="117768" grpId="0"/>
      <p:bldP spid="117768" grpId="1"/>
      <p:bldP spid="117769" grpId="0"/>
      <p:bldP spid="117769" grpId="1"/>
      <p:bldP spid="117770" grpId="0"/>
      <p:bldP spid="117770" grpId="1"/>
      <p:bldP spid="117771" grpId="0"/>
      <p:bldP spid="11777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pic>
        <p:nvPicPr>
          <p:cNvPr id="118787" name="Picture 3" descr="untitle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576" y="1340768"/>
            <a:ext cx="6831087" cy="4528220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9570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charset="0"/>
              <a:buChar char="−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C++ Programming: From Problem Analysis to Program Design, Fourth Edition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charset="0"/>
              <a:buChar char="−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B915B7C-8E4F-3D4A-A7CA-C6D391119487}" type="slidenum">
              <a:rPr lang="en-US" altLang="en-US" sz="100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000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Inheritance and Composition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two common ways to relate two classes in a meaningful way are:</a:t>
            </a:r>
          </a:p>
          <a:p>
            <a:pPr lvl="1" eaLnBrk="1" hangingPunct="1"/>
            <a:r>
              <a:rPr lang="en-US" altLang="en-US"/>
              <a:t>Inheritance (“is-a” relationship)</a:t>
            </a:r>
          </a:p>
          <a:p>
            <a:pPr lvl="1" eaLnBrk="1" hangingPunct="1"/>
            <a:r>
              <a:rPr lang="en-US" altLang="en-US"/>
              <a:t>Composition (“has-a” relationship)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525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300" dirty="0" smtClean="0"/>
              <a:t>student-course example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39139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Student class needs to store the grades of students in a </a:t>
            </a:r>
            <a:r>
              <a:rPr lang="en-US" dirty="0"/>
              <a:t>m</a:t>
            </a:r>
            <a:r>
              <a:rPr lang="en-US" dirty="0" smtClean="0"/>
              <a:t>ultiple courses.</a:t>
            </a:r>
          </a:p>
          <a:p>
            <a:r>
              <a:rPr lang="en-US" dirty="0" smtClean="0"/>
              <a:t>So Grade class object should be a member of student class.</a:t>
            </a:r>
          </a:p>
          <a:p>
            <a:r>
              <a:rPr lang="en-US" dirty="0" smtClean="0"/>
              <a:t>This is called composition, in which a class has objects of other types of members.</a:t>
            </a:r>
          </a:p>
          <a:p>
            <a:r>
              <a:rPr lang="en-US" dirty="0" smtClean="0"/>
              <a:t>Data members are constructed in the same order in which they are declared in the class definition.</a:t>
            </a:r>
          </a:p>
          <a:p>
            <a:r>
              <a:rPr lang="en-US" dirty="0" smtClean="0"/>
              <a:t>They are created before their enclosing class object(host) is created.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857251"/>
            <a:ext cx="7514035" cy="5143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class </a:t>
            </a:r>
            <a:r>
              <a:rPr lang="en-US" dirty="0" err="1"/>
              <a:t>SGrades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CourseName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char</a:t>
            </a:r>
            <a:r>
              <a:rPr lang="en-US" dirty="0"/>
              <a:t> Grade;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public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b="1" dirty="0" smtClean="0"/>
              <a:t>           </a:t>
            </a:r>
            <a:r>
              <a:rPr lang="en-US" b="1" dirty="0" err="1" smtClean="0"/>
              <a:t>SGrades</a:t>
            </a:r>
            <a:r>
              <a:rPr lang="en-US" b="1" dirty="0"/>
              <a:t>() : Grade('B'), </a:t>
            </a:r>
            <a:r>
              <a:rPr lang="en-US" b="1" dirty="0" err="1"/>
              <a:t>CourseName</a:t>
            </a:r>
            <a:r>
              <a:rPr lang="en-US" b="1" dirty="0"/>
              <a:t>("OOP")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&lt;&lt;"Grade Constructor....."&lt;&lt;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2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068266"/>
            <a:ext cx="7514035" cy="48111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 smtClean="0"/>
              <a:t>void </a:t>
            </a:r>
            <a:r>
              <a:rPr lang="en-US" b="1" dirty="0" err="1"/>
              <a:t>SetValues</a:t>
            </a:r>
            <a:r>
              <a:rPr lang="en-US" b="1" dirty="0"/>
              <a:t>(string CN, char G)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CourseName</a:t>
            </a:r>
            <a:r>
              <a:rPr lang="en-US" dirty="0"/>
              <a:t>=CN;</a:t>
            </a:r>
          </a:p>
          <a:p>
            <a:pPr marL="0" indent="0">
              <a:buNone/>
            </a:pPr>
            <a:r>
              <a:rPr lang="en-US" dirty="0"/>
              <a:t>			Grade=G;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char </a:t>
            </a:r>
            <a:r>
              <a:rPr lang="en-US" b="1" dirty="0" err="1"/>
              <a:t>GetGrades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return Grade;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string </a:t>
            </a:r>
            <a:r>
              <a:rPr lang="en-US" b="1" dirty="0" err="1"/>
              <a:t>GetCourseName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return </a:t>
            </a:r>
            <a:r>
              <a:rPr lang="en-US" dirty="0" err="1"/>
              <a:t>CourseName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4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796269"/>
            <a:ext cx="7514035" cy="34043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~</a:t>
            </a:r>
            <a:r>
              <a:rPr lang="en-US" b="1" dirty="0" err="1"/>
              <a:t>SGrades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&lt;&lt;"Grade Destructor ....."&lt;&lt;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45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648558"/>
            <a:ext cx="7514035" cy="355209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 Student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private: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 err="1"/>
              <a:t>int</a:t>
            </a:r>
            <a:r>
              <a:rPr lang="en-US" dirty="0"/>
              <a:t> ID;</a:t>
            </a:r>
          </a:p>
          <a:p>
            <a:pPr marL="0" indent="0">
              <a:buNone/>
            </a:pPr>
            <a:r>
              <a:rPr lang="en-US" dirty="0"/>
              <a:t>		string Name;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 err="1"/>
              <a:t>SGrades</a:t>
            </a:r>
            <a:r>
              <a:rPr lang="en-US" b="1" dirty="0"/>
              <a:t> C1;</a:t>
            </a:r>
          </a:p>
        </p:txBody>
      </p:sp>
    </p:spTree>
    <p:extLst>
      <p:ext uri="{BB962C8B-B14F-4D97-AF65-F5344CB8AC3E}">
        <p14:creationId xmlns:p14="http://schemas.microsoft.com/office/powerpoint/2010/main" val="201320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110469"/>
            <a:ext cx="7514035" cy="472674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Student(</a:t>
            </a:r>
            <a:r>
              <a:rPr lang="en-US" b="1" dirty="0" err="1"/>
              <a:t>int</a:t>
            </a:r>
            <a:r>
              <a:rPr lang="en-US" b="1" dirty="0"/>
              <a:t> Id)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&lt;&lt;"Student Constructor....."&lt;&lt;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	Name="xyz";</a:t>
            </a:r>
          </a:p>
          <a:p>
            <a:pPr marL="0" indent="0">
              <a:buNone/>
            </a:pPr>
            <a:r>
              <a:rPr lang="en-US" dirty="0"/>
              <a:t>			ID=Id;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Student(</a:t>
            </a:r>
            <a:r>
              <a:rPr lang="en-US" b="1" dirty="0" err="1"/>
              <a:t>int</a:t>
            </a:r>
            <a:r>
              <a:rPr lang="en-US" b="1" dirty="0"/>
              <a:t> R, string n)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&lt;&lt;"Student Constructor....."&lt;&lt;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	Name=n;</a:t>
            </a:r>
          </a:p>
          <a:p>
            <a:pPr marL="0" indent="0">
              <a:buNone/>
            </a:pPr>
            <a:r>
              <a:rPr lang="en-US" dirty="0"/>
              <a:t>			ID=R;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149516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099918"/>
            <a:ext cx="7514035" cy="47900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dirty="0" err="1"/>
              <a:t>SetAttributes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R,  string n)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ID=R;</a:t>
            </a:r>
          </a:p>
          <a:p>
            <a:pPr marL="0" indent="0">
              <a:buNone/>
            </a:pPr>
            <a:r>
              <a:rPr lang="en-US" dirty="0"/>
              <a:t>			Name=n;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b="1" dirty="0"/>
              <a:t>C1.SetValues("Web", 'A');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dirty="0" err="1"/>
              <a:t>GetAttributes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&lt;&lt;"ID= "&lt;&lt;ID&lt;&lt;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&lt;&lt;"Name= "&lt;&lt;Name&lt;&lt;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&lt;&lt;"</a:t>
            </a:r>
            <a:r>
              <a:rPr lang="en-US" dirty="0" err="1"/>
              <a:t>CourseName</a:t>
            </a:r>
            <a:r>
              <a:rPr lang="en-US" dirty="0"/>
              <a:t>= "&lt;&lt;</a:t>
            </a:r>
            <a:r>
              <a:rPr lang="en-US" b="1" dirty="0"/>
              <a:t>C1.GetCourseName(</a:t>
            </a:r>
            <a:r>
              <a:rPr lang="en-US" dirty="0"/>
              <a:t>)&lt;&lt;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&lt;&lt;"Grades= "&lt;&lt;</a:t>
            </a:r>
            <a:r>
              <a:rPr lang="en-US" b="1" dirty="0"/>
              <a:t>C1.GetGrades()&lt;&lt;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197051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806820"/>
            <a:ext cx="7514035" cy="339383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~Student()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&lt;&lt;"Destructor Student....."&lt;&lt;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8227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099918"/>
            <a:ext cx="7514035" cy="49008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b="1" dirty="0"/>
              <a:t>#</a:t>
            </a:r>
            <a:r>
              <a:rPr lang="en-US" b="1" dirty="0" err="1"/>
              <a:t>include"Student.h</a:t>
            </a:r>
            <a:r>
              <a:rPr lang="en-US" b="1" dirty="0"/>
              <a:t>"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Student S(0,"Abc");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S.</a:t>
            </a:r>
            <a:r>
              <a:rPr lang="en-US" dirty="0" err="1"/>
              <a:t>SetAttributes</a:t>
            </a:r>
            <a:r>
              <a:rPr lang="en-US" dirty="0"/>
              <a:t>(2, "Ali");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S.</a:t>
            </a:r>
            <a:r>
              <a:rPr lang="en-US" dirty="0" err="1"/>
              <a:t>GetAttributes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system("pause");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667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Composition (objects inside the objects)</a:t>
            </a:r>
            <a:endParaRPr lang="ar-JO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4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2695"/>
          <a:stretch/>
        </p:blipFill>
        <p:spPr>
          <a:xfrm>
            <a:off x="199477" y="1199980"/>
            <a:ext cx="8612780" cy="424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2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983859"/>
            <a:ext cx="7514035" cy="4885006"/>
          </a:xfrm>
        </p:spPr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employeeType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firstname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middlename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lastname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empID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string address1;</a:t>
            </a:r>
          </a:p>
          <a:p>
            <a:pPr marL="0" indent="0">
              <a:buNone/>
            </a:pPr>
            <a:r>
              <a:rPr lang="en-US" dirty="0"/>
              <a:t>string address2;</a:t>
            </a:r>
          </a:p>
          <a:p>
            <a:pPr marL="0" indent="0">
              <a:buNone/>
            </a:pPr>
            <a:r>
              <a:rPr lang="en-US" dirty="0"/>
              <a:t>string city;</a:t>
            </a:r>
          </a:p>
          <a:p>
            <a:pPr marL="0" indent="0">
              <a:buNone/>
            </a:pPr>
            <a:r>
              <a:rPr lang="en-US" dirty="0"/>
              <a:t>string state;</a:t>
            </a:r>
          </a:p>
          <a:p>
            <a:pPr marL="0" indent="0">
              <a:buNone/>
            </a:pPr>
            <a:r>
              <a:rPr lang="en-US" dirty="0"/>
              <a:t>string zip;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hiremonth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hireday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hireyear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quitmonth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quitday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quityear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string phone;</a:t>
            </a:r>
          </a:p>
          <a:p>
            <a:pPr marL="0" indent="0">
              <a:buNone/>
            </a:pPr>
            <a:r>
              <a:rPr lang="en-US" dirty="0"/>
              <a:t>string cellphone;</a:t>
            </a:r>
          </a:p>
          <a:p>
            <a:pPr marL="0" indent="0">
              <a:buNone/>
            </a:pPr>
            <a:r>
              <a:rPr lang="en-US" dirty="0"/>
              <a:t>string fax;</a:t>
            </a:r>
          </a:p>
          <a:p>
            <a:pPr marL="0" indent="0">
              <a:buNone/>
            </a:pPr>
            <a:r>
              <a:rPr lang="en-US" dirty="0"/>
              <a:t>string pager;</a:t>
            </a:r>
          </a:p>
          <a:p>
            <a:pPr marL="0" indent="0">
              <a:buNone/>
            </a:pPr>
            <a:r>
              <a:rPr lang="en-US" dirty="0"/>
              <a:t>string email;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deptID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double salary;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089212"/>
            <a:ext cx="7514035" cy="4911538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500" b="1" dirty="0" err="1"/>
              <a:t>struct</a:t>
            </a:r>
            <a:r>
              <a:rPr lang="en-US" sz="1500" b="1" dirty="0"/>
              <a:t> </a:t>
            </a:r>
            <a:r>
              <a:rPr lang="en-US" sz="1500" b="1" dirty="0" err="1"/>
              <a:t>nameType</a:t>
            </a:r>
            <a:endParaRPr lang="en-US" sz="1500" b="1" dirty="0"/>
          </a:p>
          <a:p>
            <a:pPr marL="0" indent="0">
              <a:buNone/>
            </a:pPr>
            <a:r>
              <a:rPr lang="en-US" sz="1500" dirty="0"/>
              <a:t>{</a:t>
            </a:r>
          </a:p>
          <a:p>
            <a:pPr marL="0" indent="0">
              <a:buNone/>
            </a:pPr>
            <a:r>
              <a:rPr lang="en-US" sz="1500" dirty="0"/>
              <a:t>string first;</a:t>
            </a:r>
          </a:p>
          <a:p>
            <a:pPr marL="0" indent="0">
              <a:buNone/>
            </a:pPr>
            <a:r>
              <a:rPr lang="en-US" sz="1500" dirty="0"/>
              <a:t>string middle;</a:t>
            </a:r>
          </a:p>
          <a:p>
            <a:pPr marL="0" indent="0">
              <a:buNone/>
            </a:pPr>
            <a:r>
              <a:rPr lang="en-US" sz="1500" dirty="0"/>
              <a:t>string last;</a:t>
            </a:r>
          </a:p>
          <a:p>
            <a:pPr marL="0" indent="0">
              <a:buNone/>
            </a:pPr>
            <a:r>
              <a:rPr lang="en-US" sz="1500" dirty="0"/>
              <a:t>};</a:t>
            </a:r>
          </a:p>
          <a:p>
            <a:pPr marL="0" indent="0">
              <a:buNone/>
            </a:pPr>
            <a:r>
              <a:rPr lang="en-US" sz="1500" b="1" dirty="0" err="1"/>
              <a:t>struct</a:t>
            </a:r>
            <a:r>
              <a:rPr lang="en-US" sz="1500" b="1" dirty="0"/>
              <a:t> </a:t>
            </a:r>
            <a:r>
              <a:rPr lang="en-US" sz="1500" b="1" dirty="0" err="1"/>
              <a:t>addressType</a:t>
            </a:r>
            <a:endParaRPr lang="en-US" sz="1500" b="1" dirty="0"/>
          </a:p>
          <a:p>
            <a:pPr marL="0" indent="0">
              <a:buNone/>
            </a:pPr>
            <a:r>
              <a:rPr lang="en-US" sz="1500" dirty="0"/>
              <a:t>{</a:t>
            </a:r>
          </a:p>
          <a:p>
            <a:pPr marL="0" indent="0">
              <a:buNone/>
            </a:pPr>
            <a:r>
              <a:rPr lang="en-US" sz="1500" dirty="0"/>
              <a:t>string address1;</a:t>
            </a:r>
          </a:p>
          <a:p>
            <a:pPr marL="0" indent="0">
              <a:buNone/>
            </a:pPr>
            <a:r>
              <a:rPr lang="en-US" sz="1500" dirty="0"/>
              <a:t>string address2;</a:t>
            </a:r>
          </a:p>
          <a:p>
            <a:pPr marL="0" indent="0">
              <a:buNone/>
            </a:pPr>
            <a:r>
              <a:rPr lang="en-US" sz="1500" dirty="0"/>
              <a:t>string city;</a:t>
            </a:r>
          </a:p>
          <a:p>
            <a:pPr marL="0" indent="0">
              <a:buNone/>
            </a:pPr>
            <a:r>
              <a:rPr lang="en-US" sz="1500" dirty="0"/>
              <a:t>string state;</a:t>
            </a:r>
          </a:p>
          <a:p>
            <a:pPr marL="0" indent="0">
              <a:buNone/>
            </a:pPr>
            <a:r>
              <a:rPr lang="en-US" sz="1500" dirty="0"/>
              <a:t>string zip;</a:t>
            </a:r>
          </a:p>
          <a:p>
            <a:pPr marL="0" indent="0">
              <a:buNone/>
            </a:pPr>
            <a:r>
              <a:rPr lang="en-US" sz="1500" dirty="0"/>
              <a:t>};</a:t>
            </a:r>
          </a:p>
          <a:p>
            <a:pPr marL="0" indent="0">
              <a:buNone/>
            </a:pPr>
            <a:r>
              <a:rPr lang="en-US" sz="1500" b="1" dirty="0" err="1"/>
              <a:t>struct</a:t>
            </a:r>
            <a:r>
              <a:rPr lang="en-US" sz="1500" b="1" dirty="0"/>
              <a:t> </a:t>
            </a:r>
            <a:r>
              <a:rPr lang="en-US" sz="1500" b="1" dirty="0" err="1"/>
              <a:t>dateType</a:t>
            </a:r>
            <a:endParaRPr lang="en-US" sz="1500" b="1" dirty="0"/>
          </a:p>
          <a:p>
            <a:pPr marL="0" indent="0">
              <a:buNone/>
            </a:pPr>
            <a:r>
              <a:rPr lang="en-US" sz="1500" dirty="0"/>
              <a:t>{</a:t>
            </a:r>
          </a:p>
          <a:p>
            <a:pPr marL="0" indent="0">
              <a:buNone/>
            </a:pPr>
            <a:r>
              <a:rPr lang="en-US" sz="1500" dirty="0" err="1"/>
              <a:t>int</a:t>
            </a:r>
            <a:r>
              <a:rPr lang="en-US" sz="1500" dirty="0"/>
              <a:t> month;</a:t>
            </a:r>
          </a:p>
          <a:p>
            <a:pPr marL="0" indent="0">
              <a:buNone/>
            </a:pPr>
            <a:r>
              <a:rPr lang="en-US" sz="1500" dirty="0" err="1"/>
              <a:t>int</a:t>
            </a:r>
            <a:r>
              <a:rPr lang="en-US" sz="1500" dirty="0"/>
              <a:t> day;</a:t>
            </a:r>
          </a:p>
          <a:p>
            <a:pPr marL="0" indent="0">
              <a:buNone/>
            </a:pPr>
            <a:r>
              <a:rPr lang="en-US" sz="1500" dirty="0" err="1"/>
              <a:t>int</a:t>
            </a:r>
            <a:r>
              <a:rPr lang="en-US" sz="1500" dirty="0"/>
              <a:t> year;</a:t>
            </a:r>
          </a:p>
          <a:p>
            <a:pPr marL="0" indent="0">
              <a:buNone/>
            </a:pPr>
            <a:r>
              <a:rPr lang="en-US" sz="1500" dirty="0"/>
              <a:t>};</a:t>
            </a:r>
          </a:p>
          <a:p>
            <a:pPr marL="0" indent="0">
              <a:buNone/>
            </a:pPr>
            <a:r>
              <a:rPr lang="en-US" sz="1500" b="1" dirty="0" err="1"/>
              <a:t>struct</a:t>
            </a:r>
            <a:r>
              <a:rPr lang="en-US" sz="1500" b="1" dirty="0"/>
              <a:t> </a:t>
            </a:r>
            <a:r>
              <a:rPr lang="en-US" sz="1500" b="1" dirty="0" err="1"/>
              <a:t>contactType</a:t>
            </a:r>
            <a:endParaRPr lang="en-US" sz="1500" b="1" dirty="0"/>
          </a:p>
          <a:p>
            <a:pPr marL="0" indent="0">
              <a:buNone/>
            </a:pPr>
            <a:r>
              <a:rPr lang="en-US" sz="1500" dirty="0"/>
              <a:t>{</a:t>
            </a:r>
          </a:p>
          <a:p>
            <a:pPr marL="0" indent="0">
              <a:buNone/>
            </a:pPr>
            <a:r>
              <a:rPr lang="en-US" sz="1500" dirty="0"/>
              <a:t>string phone;</a:t>
            </a:r>
          </a:p>
          <a:p>
            <a:pPr marL="0" indent="0">
              <a:buNone/>
            </a:pPr>
            <a:r>
              <a:rPr lang="en-US" sz="1500" dirty="0"/>
              <a:t>string cellphone;</a:t>
            </a:r>
          </a:p>
          <a:p>
            <a:pPr marL="0" indent="0">
              <a:buNone/>
            </a:pPr>
            <a:r>
              <a:rPr lang="en-US" sz="1500" dirty="0"/>
              <a:t>string fax;</a:t>
            </a:r>
          </a:p>
          <a:p>
            <a:pPr marL="0" indent="0">
              <a:buNone/>
            </a:pPr>
            <a:r>
              <a:rPr lang="en-US" sz="1500" dirty="0"/>
              <a:t>string pager;</a:t>
            </a:r>
          </a:p>
          <a:p>
            <a:pPr marL="0" indent="0">
              <a:buNone/>
            </a:pPr>
            <a:r>
              <a:rPr lang="en-US" sz="1500" dirty="0"/>
              <a:t>string email;</a:t>
            </a:r>
          </a:p>
          <a:p>
            <a:pPr marL="0" indent="0">
              <a:buNone/>
            </a:pPr>
            <a:r>
              <a:rPr lang="en-US" sz="15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45030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948019"/>
            <a:ext cx="7514035" cy="49317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employeeType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b="1" dirty="0" err="1"/>
              <a:t>nameType</a:t>
            </a:r>
            <a:r>
              <a:rPr lang="en-US" dirty="0"/>
              <a:t> name;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empID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 err="1"/>
              <a:t>addressType</a:t>
            </a:r>
            <a:r>
              <a:rPr lang="en-US" dirty="0"/>
              <a:t> address;</a:t>
            </a:r>
          </a:p>
          <a:p>
            <a:pPr marL="0" indent="0">
              <a:buNone/>
            </a:pPr>
            <a:r>
              <a:rPr lang="en-US" b="1" dirty="0" err="1"/>
              <a:t>dateType</a:t>
            </a:r>
            <a:r>
              <a:rPr lang="en-US" dirty="0"/>
              <a:t> </a:t>
            </a:r>
            <a:r>
              <a:rPr lang="en-US" dirty="0" err="1"/>
              <a:t>hireDate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 err="1"/>
              <a:t>dateType</a:t>
            </a:r>
            <a:r>
              <a:rPr lang="en-US" dirty="0"/>
              <a:t> </a:t>
            </a:r>
            <a:r>
              <a:rPr lang="en-US" dirty="0" err="1"/>
              <a:t>quitDate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 err="1"/>
              <a:t>contactType</a:t>
            </a:r>
            <a:r>
              <a:rPr lang="en-US" dirty="0"/>
              <a:t> contact;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deptID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double salary;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employeeType</a:t>
            </a:r>
            <a:r>
              <a:rPr lang="en-US" dirty="0"/>
              <a:t> </a:t>
            </a:r>
            <a:r>
              <a:rPr lang="en-US" dirty="0" err="1"/>
              <a:t>newEmployee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4414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charset="0"/>
              <a:buChar char="−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C++ Programming: From Problem Analysis to Program Design, Fourth Edition</a:t>
            </a:r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charset="0"/>
              <a:buChar char="−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9D3CD7-1957-9247-A7F7-5BA550729B4E}" type="slidenum">
              <a:rPr lang="en-US" altLang="en-US" sz="10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000"/>
          </a:p>
        </p:txBody>
      </p:sp>
      <p:sp>
        <p:nvSpPr>
          <p:cNvPr id="440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Composition</a:t>
            </a:r>
          </a:p>
        </p:txBody>
      </p:sp>
      <p:sp>
        <p:nvSpPr>
          <p:cNvPr id="4403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composition, one or more member(s) of a class are objects of another class type</a:t>
            </a:r>
          </a:p>
          <a:p>
            <a:pPr eaLnBrk="1" hangingPunct="1"/>
            <a:r>
              <a:rPr lang="en-US" altLang="en-US"/>
              <a:t>Composition is a “has-a” relation</a:t>
            </a:r>
          </a:p>
          <a:p>
            <a:pPr eaLnBrk="1" hangingPunct="1"/>
            <a:r>
              <a:rPr lang="en-US" altLang="en-US"/>
              <a:t>Arguments to the constructor of a member-object are specified in the heading part of the definition of the constructor</a:t>
            </a:r>
          </a:p>
        </p:txBody>
      </p:sp>
    </p:spTree>
    <p:extLst>
      <p:ext uri="{BB962C8B-B14F-4D97-AF65-F5344CB8AC3E}">
        <p14:creationId xmlns:p14="http://schemas.microsoft.com/office/powerpoint/2010/main" val="176200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i="0" kern="1200" spc="-100" baseline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Objects inside objects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class Element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value;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Get(void) { return value;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void Put(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val</a:t>
            </a:r>
            <a:r>
              <a:rPr lang="en-US" b="1" dirty="0">
                <a:solidFill>
                  <a:srgbClr val="002060"/>
                </a:solidFill>
              </a:rPr>
              <a:t>) { value = </a:t>
            </a:r>
            <a:r>
              <a:rPr lang="en-US" b="1" dirty="0" err="1">
                <a:solidFill>
                  <a:srgbClr val="002060"/>
                </a:solidFill>
              </a:rPr>
              <a:t>val</a:t>
            </a:r>
            <a:r>
              <a:rPr lang="en-US" b="1" dirty="0">
                <a:solidFill>
                  <a:srgbClr val="002060"/>
                </a:solidFill>
              </a:rPr>
              <a:t>;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};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class Collection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Element el1, el2;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public: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Get(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elno</a:t>
            </a:r>
            <a:r>
              <a:rPr lang="en-US" b="1" dirty="0">
                <a:solidFill>
                  <a:srgbClr val="002060"/>
                </a:solidFill>
              </a:rPr>
              <a:t>) { return </a:t>
            </a:r>
            <a:r>
              <a:rPr lang="en-US" b="1" dirty="0" err="1">
                <a:solidFill>
                  <a:srgbClr val="002060"/>
                </a:solidFill>
              </a:rPr>
              <a:t>elno</a:t>
            </a:r>
            <a:r>
              <a:rPr lang="en-US" b="1" dirty="0">
                <a:solidFill>
                  <a:srgbClr val="002060"/>
                </a:solidFill>
              </a:rPr>
              <a:t> == 1 ? el1.Get() : el2.Get();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Put(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elno</a:t>
            </a:r>
            <a:r>
              <a:rPr lang="en-US" b="1" dirty="0">
                <a:solidFill>
                  <a:srgbClr val="002060"/>
                </a:solidFill>
              </a:rPr>
              <a:t>,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val</a:t>
            </a:r>
            <a:r>
              <a:rPr lang="en-US" b="1" dirty="0">
                <a:solidFill>
                  <a:srgbClr val="002060"/>
                </a:solidFill>
              </a:rPr>
              <a:t>) { if(</a:t>
            </a:r>
            <a:r>
              <a:rPr lang="en-US" b="1" dirty="0" err="1">
                <a:solidFill>
                  <a:srgbClr val="002060"/>
                </a:solidFill>
              </a:rPr>
              <a:t>elno</a:t>
            </a:r>
            <a:r>
              <a:rPr lang="en-US" b="1" dirty="0">
                <a:solidFill>
                  <a:srgbClr val="002060"/>
                </a:solidFill>
              </a:rPr>
              <a:t> == 1) el1.Put(</a:t>
            </a:r>
            <a:r>
              <a:rPr lang="en-US" b="1" dirty="0" err="1">
                <a:solidFill>
                  <a:srgbClr val="002060"/>
                </a:solidFill>
              </a:rPr>
              <a:t>val</a:t>
            </a:r>
            <a:r>
              <a:rPr lang="en-US" b="1" dirty="0">
                <a:solidFill>
                  <a:srgbClr val="002060"/>
                </a:solidFill>
              </a:rPr>
              <a:t>); else el2.Put(</a:t>
            </a:r>
            <a:r>
              <a:rPr lang="en-US" b="1" dirty="0" err="1">
                <a:solidFill>
                  <a:srgbClr val="002060"/>
                </a:solidFill>
              </a:rPr>
              <a:t>val</a:t>
            </a:r>
            <a:r>
              <a:rPr lang="en-US" b="1" dirty="0">
                <a:solidFill>
                  <a:srgbClr val="002060"/>
                </a:solidFill>
              </a:rPr>
              <a:t>);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};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main(void)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Collection </a:t>
            </a:r>
            <a:r>
              <a:rPr lang="en-US" b="1" dirty="0" err="1">
                <a:solidFill>
                  <a:srgbClr val="002060"/>
                </a:solidFill>
              </a:rPr>
              <a:t>coll</a:t>
            </a:r>
            <a:r>
              <a:rPr lang="en-US" b="1" dirty="0">
                <a:solidFill>
                  <a:srgbClr val="00206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for(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i</a:t>
            </a:r>
            <a:r>
              <a:rPr lang="en-US" b="1" dirty="0">
                <a:solidFill>
                  <a:srgbClr val="002060"/>
                </a:solidFill>
              </a:rPr>
              <a:t> = 1; </a:t>
            </a:r>
            <a:r>
              <a:rPr lang="en-US" b="1" dirty="0" err="1">
                <a:solidFill>
                  <a:srgbClr val="002060"/>
                </a:solidFill>
              </a:rPr>
              <a:t>i</a:t>
            </a:r>
            <a:r>
              <a:rPr lang="en-US" b="1" dirty="0">
                <a:solidFill>
                  <a:srgbClr val="002060"/>
                </a:solidFill>
              </a:rPr>
              <a:t> &lt;= 2; </a:t>
            </a:r>
            <a:r>
              <a:rPr lang="en-US" b="1" dirty="0" err="1">
                <a:solidFill>
                  <a:srgbClr val="002060"/>
                </a:solidFill>
              </a:rPr>
              <a:t>i</a:t>
            </a:r>
            <a:r>
              <a:rPr lang="en-US" b="1" dirty="0">
                <a:solidFill>
                  <a:srgbClr val="002060"/>
                </a:solidFill>
              </a:rPr>
              <a:t>++)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	</a:t>
            </a:r>
            <a:r>
              <a:rPr lang="en-US" b="1" dirty="0" err="1">
                <a:solidFill>
                  <a:srgbClr val="002060"/>
                </a:solidFill>
              </a:rPr>
              <a:t>coll.Put</a:t>
            </a:r>
            <a:r>
              <a:rPr lang="en-US" b="1" dirty="0">
                <a:solidFill>
                  <a:srgbClr val="002060"/>
                </a:solidFill>
              </a:rPr>
              <a:t>(</a:t>
            </a:r>
            <a:r>
              <a:rPr lang="en-US" b="1" dirty="0" err="1">
                <a:solidFill>
                  <a:srgbClr val="002060"/>
                </a:solidFill>
              </a:rPr>
              <a:t>i</a:t>
            </a:r>
            <a:r>
              <a:rPr lang="en-US" b="1" dirty="0">
                <a:solidFill>
                  <a:srgbClr val="002060"/>
                </a:solidFill>
              </a:rPr>
              <a:t>, </a:t>
            </a:r>
            <a:r>
              <a:rPr lang="en-US" b="1" dirty="0" err="1">
                <a:solidFill>
                  <a:srgbClr val="002060"/>
                </a:solidFill>
              </a:rPr>
              <a:t>i</a:t>
            </a:r>
            <a:r>
              <a:rPr lang="en-US" b="1" dirty="0">
                <a:solidFill>
                  <a:srgbClr val="002060"/>
                </a:solidFill>
              </a:rPr>
              <a:t> + 1);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for(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i</a:t>
            </a:r>
            <a:r>
              <a:rPr lang="en-US" b="1" dirty="0">
                <a:solidFill>
                  <a:srgbClr val="002060"/>
                </a:solidFill>
              </a:rPr>
              <a:t> = 1; </a:t>
            </a:r>
            <a:r>
              <a:rPr lang="en-US" b="1" dirty="0" err="1">
                <a:solidFill>
                  <a:srgbClr val="002060"/>
                </a:solidFill>
              </a:rPr>
              <a:t>i</a:t>
            </a:r>
            <a:r>
              <a:rPr lang="en-US" b="1" dirty="0">
                <a:solidFill>
                  <a:srgbClr val="002060"/>
                </a:solidFill>
              </a:rPr>
              <a:t> &lt;= 2; </a:t>
            </a:r>
            <a:r>
              <a:rPr lang="en-US" b="1" dirty="0" err="1">
                <a:solidFill>
                  <a:srgbClr val="002060"/>
                </a:solidFill>
              </a:rPr>
              <a:t>i</a:t>
            </a:r>
            <a:r>
              <a:rPr lang="en-US" b="1" dirty="0">
                <a:solidFill>
                  <a:srgbClr val="002060"/>
                </a:solidFill>
              </a:rPr>
              <a:t>++)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	</a:t>
            </a:r>
            <a:r>
              <a:rPr lang="en-US" b="1" dirty="0" err="1">
                <a:solidFill>
                  <a:srgbClr val="002060"/>
                </a:solidFill>
              </a:rPr>
              <a:t>cout</a:t>
            </a:r>
            <a:r>
              <a:rPr lang="en-US" b="1" dirty="0">
                <a:solidFill>
                  <a:srgbClr val="002060"/>
                </a:solidFill>
              </a:rPr>
              <a:t> &lt;&lt; "Element #" &lt;&lt; </a:t>
            </a:r>
            <a:r>
              <a:rPr lang="en-US" b="1" dirty="0" err="1">
                <a:solidFill>
                  <a:srgbClr val="002060"/>
                </a:solidFill>
              </a:rPr>
              <a:t>i</a:t>
            </a:r>
            <a:r>
              <a:rPr lang="en-US" b="1" dirty="0">
                <a:solidFill>
                  <a:srgbClr val="002060"/>
                </a:solidFill>
              </a:rPr>
              <a:t> &lt;&lt; " = " &lt;&lt; </a:t>
            </a:r>
            <a:r>
              <a:rPr lang="en-US" b="1" dirty="0" err="1">
                <a:solidFill>
                  <a:srgbClr val="002060"/>
                </a:solidFill>
              </a:rPr>
              <a:t>coll.Get</a:t>
            </a:r>
            <a:r>
              <a:rPr lang="en-US" b="1" dirty="0">
                <a:solidFill>
                  <a:srgbClr val="002060"/>
                </a:solidFill>
              </a:rPr>
              <a:t>(</a:t>
            </a:r>
            <a:r>
              <a:rPr lang="en-US" b="1" dirty="0" err="1">
                <a:solidFill>
                  <a:srgbClr val="002060"/>
                </a:solidFill>
              </a:rPr>
              <a:t>i</a:t>
            </a:r>
            <a:r>
              <a:rPr lang="en-US" b="1" dirty="0">
                <a:solidFill>
                  <a:srgbClr val="002060"/>
                </a:solidFill>
              </a:rPr>
              <a:t>) &lt;&lt; </a:t>
            </a:r>
            <a:r>
              <a:rPr lang="en-US" b="1" dirty="0" err="1">
                <a:solidFill>
                  <a:srgbClr val="002060"/>
                </a:solidFill>
              </a:rPr>
              <a:t>endl</a:t>
            </a:r>
            <a:r>
              <a:rPr lang="en-US" b="1" dirty="0">
                <a:solidFill>
                  <a:srgbClr val="00206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return 0;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86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i="0" kern="1200" spc="-100" baseline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Objects inside objects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object of any class may be the field of an object of any other class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rules concerning access to class components are </a:t>
            </a:r>
            <a:r>
              <a:rPr lang="en-US" sz="2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honoured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this case too.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There’s a very simple class named </a:t>
            </a:r>
            <a:r>
              <a:rPr lang="en-US" sz="24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intended to store one </a:t>
            </a:r>
            <a:r>
              <a:rPr lang="en-US" sz="24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value. 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class displayed in the example is also simple, but there’s an interesting thing about it: there are two fields of the </a:t>
            </a:r>
            <a:r>
              <a:rPr lang="en-US" sz="24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class.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can see, we can manipulate them with no great difficulty. They behave just like any other class component.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It’ll be no surprise to you when we say that the code produces the following output: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 #1 = 2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 #2 = 3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 </a:t>
            </a:r>
            <a:r>
              <a:rPr lang="en-US" sz="2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objects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our example program: </a:t>
            </a:r>
          </a:p>
          <a:p>
            <a:pPr marL="274320" lvl="1" indent="0">
              <a:buNone/>
            </a:pPr>
            <a:r>
              <a:rPr lang="en-US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(visible at the </a:t>
            </a:r>
            <a:r>
              <a:rPr lang="en-US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 level) and </a:t>
            </a:r>
            <a:r>
              <a:rPr lang="en-US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el1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together with </a:t>
            </a:r>
            <a:r>
              <a:rPr lang="en-US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el2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(visible at the </a:t>
            </a:r>
            <a:r>
              <a:rPr lang="en-US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 level). </a:t>
            </a:r>
          </a:p>
          <a:p>
            <a:pPr marL="274320" lvl="1" indent="0">
              <a:buNone/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want to know the sequence in which all constructors work. 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i="0" kern="1200" spc="-100" baseline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Objects inside objects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goes the modified code 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We’ve cleaned the main function of everything that isn’t really needed to track the constructors activity.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We’ve compiled and run the program. This is what we see on the screen: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 constructed!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 constructed!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 constructed!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conclusion is: </a:t>
            </a:r>
            <a:r>
              <a:rPr lang="en-US" sz="2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constructors from inner objects (objects stored inside other objects) are invoked before the outer object’s constructors start their work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rule should be applied repeatedly.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3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i="0" kern="1200" spc="-100" baseline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Objects inside objects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class Element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value;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Element(void) { </a:t>
            </a:r>
            <a:r>
              <a:rPr lang="en-US" b="1" dirty="0" err="1">
                <a:solidFill>
                  <a:srgbClr val="002060"/>
                </a:solidFill>
              </a:rPr>
              <a:t>cout</a:t>
            </a:r>
            <a:r>
              <a:rPr lang="en-US" b="1" dirty="0">
                <a:solidFill>
                  <a:srgbClr val="002060"/>
                </a:solidFill>
              </a:rPr>
              <a:t> &lt;&lt; "Element constructed!" &lt;&lt; </a:t>
            </a:r>
            <a:r>
              <a:rPr lang="en-US" b="1" dirty="0" err="1">
                <a:solidFill>
                  <a:srgbClr val="002060"/>
                </a:solidFill>
              </a:rPr>
              <a:t>endl</a:t>
            </a:r>
            <a:r>
              <a:rPr lang="en-US" b="1" dirty="0">
                <a:solidFill>
                  <a:srgbClr val="002060"/>
                </a:solidFill>
              </a:rPr>
              <a:t>;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Get(void) { return value;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void Put(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val</a:t>
            </a:r>
            <a:r>
              <a:rPr lang="en-US" b="1" dirty="0">
                <a:solidFill>
                  <a:srgbClr val="002060"/>
                </a:solidFill>
              </a:rPr>
              <a:t>) { value = </a:t>
            </a:r>
            <a:r>
              <a:rPr lang="en-US" b="1" dirty="0" err="1">
                <a:solidFill>
                  <a:srgbClr val="002060"/>
                </a:solidFill>
              </a:rPr>
              <a:t>val</a:t>
            </a:r>
            <a:r>
              <a:rPr lang="en-US" b="1" dirty="0">
                <a:solidFill>
                  <a:srgbClr val="002060"/>
                </a:solidFill>
              </a:rPr>
              <a:t>;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};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class Collection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Element el1, el2;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public: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Collection(void) { </a:t>
            </a:r>
            <a:r>
              <a:rPr lang="en-US" b="1" dirty="0" err="1">
                <a:solidFill>
                  <a:srgbClr val="002060"/>
                </a:solidFill>
              </a:rPr>
              <a:t>cout</a:t>
            </a:r>
            <a:r>
              <a:rPr lang="en-US" b="1" dirty="0">
                <a:solidFill>
                  <a:srgbClr val="002060"/>
                </a:solidFill>
              </a:rPr>
              <a:t> &lt;&lt; "Collection constructed!" &lt;&lt; </a:t>
            </a:r>
            <a:r>
              <a:rPr lang="en-US" b="1" dirty="0" err="1">
                <a:solidFill>
                  <a:srgbClr val="002060"/>
                </a:solidFill>
              </a:rPr>
              <a:t>endl</a:t>
            </a:r>
            <a:r>
              <a:rPr lang="en-US" b="1" dirty="0">
                <a:solidFill>
                  <a:srgbClr val="002060"/>
                </a:solidFill>
              </a:rPr>
              <a:t>;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Get(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elno</a:t>
            </a:r>
            <a:r>
              <a:rPr lang="en-US" b="1" dirty="0">
                <a:solidFill>
                  <a:srgbClr val="002060"/>
                </a:solidFill>
              </a:rPr>
              <a:t>) { return </a:t>
            </a:r>
            <a:r>
              <a:rPr lang="en-US" b="1" dirty="0" err="1">
                <a:solidFill>
                  <a:srgbClr val="002060"/>
                </a:solidFill>
              </a:rPr>
              <a:t>elno</a:t>
            </a:r>
            <a:r>
              <a:rPr lang="en-US" b="1" dirty="0">
                <a:solidFill>
                  <a:srgbClr val="002060"/>
                </a:solidFill>
              </a:rPr>
              <a:t> == 1 ? el1.Get() : el2.Get();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Put(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elno</a:t>
            </a:r>
            <a:r>
              <a:rPr lang="en-US" b="1" dirty="0">
                <a:solidFill>
                  <a:srgbClr val="002060"/>
                </a:solidFill>
              </a:rPr>
              <a:t>,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val</a:t>
            </a:r>
            <a:r>
              <a:rPr lang="en-US" b="1" dirty="0">
                <a:solidFill>
                  <a:srgbClr val="002060"/>
                </a:solidFill>
              </a:rPr>
              <a:t>) { if(</a:t>
            </a:r>
            <a:r>
              <a:rPr lang="en-US" b="1" dirty="0" err="1">
                <a:solidFill>
                  <a:srgbClr val="002060"/>
                </a:solidFill>
              </a:rPr>
              <a:t>elno</a:t>
            </a:r>
            <a:r>
              <a:rPr lang="en-US" b="1" dirty="0">
                <a:solidFill>
                  <a:srgbClr val="002060"/>
                </a:solidFill>
              </a:rPr>
              <a:t> == 1) el1.Put(</a:t>
            </a:r>
            <a:r>
              <a:rPr lang="en-US" b="1" dirty="0" err="1">
                <a:solidFill>
                  <a:srgbClr val="002060"/>
                </a:solidFill>
              </a:rPr>
              <a:t>val</a:t>
            </a:r>
            <a:r>
              <a:rPr lang="en-US" b="1" dirty="0">
                <a:solidFill>
                  <a:srgbClr val="002060"/>
                </a:solidFill>
              </a:rPr>
              <a:t>); else el2.Put(</a:t>
            </a:r>
            <a:r>
              <a:rPr lang="en-US" b="1" dirty="0" err="1">
                <a:solidFill>
                  <a:srgbClr val="002060"/>
                </a:solidFill>
              </a:rPr>
              <a:t>val</a:t>
            </a:r>
            <a:r>
              <a:rPr lang="en-US" b="1" dirty="0">
                <a:solidFill>
                  <a:srgbClr val="002060"/>
                </a:solidFill>
              </a:rPr>
              <a:t>);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};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main(void)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Collection </a:t>
            </a:r>
            <a:r>
              <a:rPr lang="en-US" b="1" dirty="0" err="1">
                <a:solidFill>
                  <a:srgbClr val="002060"/>
                </a:solidFill>
              </a:rPr>
              <a:t>coll</a:t>
            </a:r>
            <a:r>
              <a:rPr lang="en-US" b="1" dirty="0">
                <a:solidFill>
                  <a:srgbClr val="00206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return 0;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}</a:t>
            </a:r>
            <a:endParaRPr lang="en-US" sz="2400" b="1" i="0" kern="1200" dirty="0">
              <a:solidFill>
                <a:srgbClr val="00206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0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i="0" kern="1200" spc="-100" baseline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Objects inside objects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We’ve changed the form of the </a:t>
            </a:r>
            <a:r>
              <a:rPr lang="en-US" sz="24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class’ constructor – before it was a parameter-less function, now </a:t>
            </a:r>
            <a:r>
              <a:rPr lang="en-US" sz="2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needs one parameter of type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24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sz="2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modification has invalidated the program – it can’t be compiled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Why?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compiler will produce an error message saying something like this: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constructor 'Collection::Collection()':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error: no matching function for call to 'Element::Element()'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constructor invoked implicitly (sometimes called the </a:t>
            </a:r>
            <a:r>
              <a:rPr lang="en-US" sz="2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constructor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the one which has no parameters. 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haven’t delivered such a constructor. We haven’t delivered the copying constructor, either. 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only available constructor is compatible neither with the default one, nor with the copying constructor, and this makes our program incorrect.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can we deal with this? Is there a trick to tell the compiler that we want it to use the other constructor instead of the default one?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Yes, there is. The “C++” language offers us a special syntax for this and similar situations.</a:t>
            </a:r>
          </a:p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1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cs101</Template>
  <TotalTime>26443</TotalTime>
  <Words>714</Words>
  <Application>Microsoft Office PowerPoint</Application>
  <PresentationFormat>On-screen Show (4:3)</PresentationFormat>
  <Paragraphs>366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Osaka</vt:lpstr>
      <vt:lpstr>Clarity</vt:lpstr>
      <vt:lpstr>Composition</vt:lpstr>
      <vt:lpstr>Inheritance and Composition</vt:lpstr>
      <vt:lpstr>Composition (objects inside the objects)</vt:lpstr>
      <vt:lpstr>Composition</vt:lpstr>
      <vt:lpstr>Objects inside objects (1)</vt:lpstr>
      <vt:lpstr>Objects inside objects (1)</vt:lpstr>
      <vt:lpstr>Objects inside objects (2)</vt:lpstr>
      <vt:lpstr>Objects inside objects (2)</vt:lpstr>
      <vt:lpstr>Objects inside objects (3)</vt:lpstr>
      <vt:lpstr>Objects inside objects (3)</vt:lpstr>
      <vt:lpstr>Objects inside objects (4)</vt:lpstr>
      <vt:lpstr>Objects inside objects (4)</vt:lpstr>
      <vt:lpstr>Objects inside objects (4)</vt:lpstr>
      <vt:lpstr>Objects inside objects (4)</vt:lpstr>
      <vt:lpstr>Composition (continued)</vt:lpstr>
      <vt:lpstr>Example</vt:lpstr>
      <vt:lpstr>Composition (continued)</vt:lpstr>
      <vt:lpstr>Example</vt:lpstr>
      <vt:lpstr>Example</vt:lpstr>
      <vt:lpstr>student-course example</vt:lpstr>
      <vt:lpstr>Composition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Dr Wail Mardini</dc:creator>
  <cp:lastModifiedBy>Lenovo</cp:lastModifiedBy>
  <cp:revision>1530</cp:revision>
  <cp:lastPrinted>2018-11-18T16:27:40Z</cp:lastPrinted>
  <dcterms:created xsi:type="dcterms:W3CDTF">2017-12-20T08:30:18Z</dcterms:created>
  <dcterms:modified xsi:type="dcterms:W3CDTF">2020-09-28T07:29:41Z</dcterms:modified>
</cp:coreProperties>
</file>