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29.png" ContentType="image/png"/>
  <Override PartName="/ppt/media/image27.png" ContentType="image/png"/>
  <Override PartName="/ppt/media/image25.jpeg" ContentType="image/jpeg"/>
  <Override PartName="/ppt/media/image32.png" ContentType="image/png"/>
  <Override PartName="/ppt/media/image5.tif" ContentType="image/tiff"/>
  <Override PartName="/ppt/media/image23.jpeg" ContentType="image/jpeg"/>
  <Override PartName="/ppt/media/image15.jpeg" ContentType="image/jpeg"/>
  <Override PartName="/ppt/media/image6.tif" ContentType="image/tiff"/>
  <Override PartName="/ppt/media/image10.jpeg" ContentType="image/jpeg"/>
  <Override PartName="/ppt/media/image30.png" ContentType="image/png"/>
  <Override PartName="/ppt/media/image12.jpeg" ContentType="image/jpeg"/>
  <Override PartName="/ppt/media/image13.png" ContentType="image/png"/>
  <Override PartName="/ppt/media/image8.png" ContentType="image/png"/>
  <Override PartName="/ppt/media/image14.jpeg" ContentType="image/jpeg"/>
  <Override PartName="/ppt/media/image33.png" ContentType="image/png"/>
  <Override PartName="/ppt/media/image11.jpeg" ContentType="image/jpeg"/>
  <Override PartName="/ppt/media/image9.jpeg" ContentType="image/jpeg"/>
  <Override PartName="/ppt/media/image31.png" ContentType="image/png"/>
  <Override PartName="/ppt/media/image7.png" ContentType="image/png"/>
  <Override PartName="/ppt/media/image4.wmf" ContentType="image/x-wmf"/>
  <Override PartName="/ppt/media/image2.tif" ContentType="image/tiff"/>
  <Override PartName="/ppt/media/image22.wmf" ContentType="image/x-wmf"/>
  <Override PartName="/ppt/media/image28.png" ContentType="image/png"/>
  <Override PartName="/ppt/media/image1.wmf" ContentType="image/x-wmf"/>
  <Override PartName="/ppt/media/image3.tif" ContentType="image/tiff"/>
  <Override PartName="/ppt/media/image16.jpeg" ContentType="image/jpeg"/>
  <Override PartName="/ppt/media/image17.jpeg" ContentType="image/jpeg"/>
  <Override PartName="/ppt/media/image26.png" ContentType="image/png"/>
  <Override PartName="/ppt/media/image19.jpeg" ContentType="image/jpeg"/>
  <Override PartName="/ppt/media/image20.wmf" ContentType="image/x-wmf"/>
  <Override PartName="/ppt/media/image18.png" ContentType="image/png"/>
  <Override PartName="/ppt/media/image21.wmf" ContentType="image/x-wmf"/>
  <Override PartName="/ppt/media/image24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323964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6022080" y="414756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53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1999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C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li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c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k 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t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o 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e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di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t 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M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a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s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t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e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r 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ti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t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l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e 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s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t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y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l</a:t>
            </a: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e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3f2dc"/>
                </a:solidFill>
                <a:latin typeface="Arial"/>
              </a:rPr>
              <a:t>Click to edit Master text </a:t>
            </a:r>
            <a:r>
              <a:rPr b="0" lang="en-US" sz="2400" spc="-1" strike="noStrike">
                <a:solidFill>
                  <a:srgbClr val="f3f2dc"/>
                </a:solidFill>
                <a:latin typeface="Arial"/>
              </a:rPr>
              <a:t>styles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A6D49D9-6316-4324-838A-91AAB47F57EB}" type="datetime1">
              <a:rPr b="0" lang="en-US" sz="1200" spc="-1" strike="noStrike">
                <a:solidFill>
                  <a:srgbClr val="ffffff"/>
                </a:solidFill>
                <a:latin typeface="Arial"/>
              </a:rPr>
              <a:t>10/07/2020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5E4FE75-1833-47D3-ABC7-3047C39C654D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>
            <a:off x="731520" y="459936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Cli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ck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to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ed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it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M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as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ter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titl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yl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64AE4D1-DAED-4B4B-A379-88ECE538C337}" type="datetime1">
              <a:rPr b="0" lang="en-US" sz="1200" spc="-1" strike="noStrike">
                <a:solidFill>
                  <a:srgbClr val="ffffff"/>
                </a:solidFill>
                <a:latin typeface="Arial"/>
              </a:rPr>
              <a:t>10/07/2020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AD5CF8D-5C36-4B23-B9D4-02734419C579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l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k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o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M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a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r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l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s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t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y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l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1673280"/>
            <a:ext cx="4038120" cy="471780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648320" y="1673280"/>
            <a:ext cx="4038120" cy="471780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8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706BBA7-5259-4A35-B45D-43C4B8E3B15B}" type="datetime1">
              <a:rPr b="0" lang="en-US" sz="1200" spc="-1" strike="noStrike">
                <a:solidFill>
                  <a:srgbClr val="ffffff"/>
                </a:solidFill>
                <a:latin typeface="Arial"/>
              </a:rPr>
              <a:t>10/07/2020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4" name="PlaceHolder 8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A3628A3-7561-437C-8A82-98A3F719F6F6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PlaceHolder 3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3248B1D-3362-4478-9887-5F9B777C701B}" type="datetime1">
              <a:rPr b="0" lang="en-US" sz="1200" spc="-1" strike="noStrike">
                <a:solidFill>
                  <a:srgbClr val="ffffff"/>
                </a:solidFill>
                <a:latin typeface="Arial"/>
              </a:rPr>
              <a:t>10/07/2020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6B0478D-162E-40DB-8315-19DB6635BA18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914400" y="277920"/>
            <a:ext cx="7772040" cy="585288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C++ Programming: From Problem Analysis to Program Design, Fourth Edition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6E0C76F-2394-40AB-AEEF-181A888FE166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PlaceHolder 3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914400" y="1828800"/>
            <a:ext cx="3809520" cy="430164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876920" y="1828800"/>
            <a:ext cx="3809520" cy="207468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4876920" y="4056120"/>
            <a:ext cx="3809520" cy="207468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24" name="PlaceHolder 8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C++ Programming: From Problem Analysis to Program Design, Fourth Edition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PlaceHolder 9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8C00096-9071-4D3C-9155-34A23458AEEB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6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722160" y="2362320"/>
            <a:ext cx="7772040" cy="2199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00" strike="noStrike" cap="all">
                <a:solidFill>
                  <a:srgbClr val="f3f2dc"/>
                </a:solidFill>
                <a:latin typeface="Arial"/>
              </a:rPr>
              <a:t>INHERITANCE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017FF47-D3E0-465F-B244-20CD213C1C37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Defining a simple subclass (3)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If we want to </a:t>
            </a: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define a class named Y as a subclass of a superclass named X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, we use the following syntax →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The difference from the notation we used before is in the fact that we have to: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place </a:t>
            </a: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a colon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 after the subclass class name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optionally place a so-called </a:t>
            </a: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visibility specifier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 (we’ll return to this soon)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add </a:t>
            </a: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a superclass name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If there’s more than one superclass, we have to enlist them all using commas as separators, like this: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292934"/>
                </a:solidFill>
                <a:latin typeface="Arial"/>
              </a:rPr>
              <a:t>class</a:t>
            </a: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 A : X, Y, Z { … };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Let’s start with the simplest possible case.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292934"/>
                </a:solidFill>
                <a:latin typeface="Arial"/>
              </a:rPr>
              <a:t> </a:t>
            </a:r>
            <a:endParaRPr b="0" lang="en-US" sz="16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95" name="Picture 4" descr=""/>
          <p:cNvPicPr/>
          <p:nvPr/>
        </p:nvPicPr>
        <p:blipFill>
          <a:blip r:embed="rId1"/>
          <a:stretch/>
        </p:blipFill>
        <p:spPr>
          <a:xfrm>
            <a:off x="2923560" y="1917000"/>
            <a:ext cx="3296160" cy="44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Defining a simple subclass (4)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11640" y="1523880"/>
            <a:ext cx="3748680" cy="4857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Take a look here → We’ve defined a class named </a:t>
            </a:r>
            <a:r>
              <a:rPr b="0" i="1" lang="en-US" sz="2000" spc="-1" strike="noStrike">
                <a:solidFill>
                  <a:srgbClr val="292934"/>
                </a:solidFill>
                <a:latin typeface="Arial"/>
              </a:rPr>
              <a:t>Sub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, which is a subclass of a class named </a:t>
            </a:r>
            <a:r>
              <a:rPr b="0" i="1" lang="en-US" sz="2000" spc="-1" strike="noStrike">
                <a:solidFill>
                  <a:srgbClr val="292934"/>
                </a:solidFill>
                <a:latin typeface="Arial"/>
              </a:rPr>
              <a:t>Super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. We may also say that the </a:t>
            </a:r>
            <a:r>
              <a:rPr b="0" i="1" lang="en-US" sz="2000" spc="-1" strike="noStrike">
                <a:solidFill>
                  <a:srgbClr val="292934"/>
                </a:solidFill>
                <a:latin typeface="Arial"/>
              </a:rPr>
              <a:t>Sub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 class is derived from the </a:t>
            </a:r>
            <a:r>
              <a:rPr b="0" i="1" lang="en-US" sz="2000" spc="-1" strike="noStrike">
                <a:solidFill>
                  <a:srgbClr val="292934"/>
                </a:solidFill>
                <a:latin typeface="Arial"/>
              </a:rPr>
              <a:t>Super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 class. 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The </a:t>
            </a:r>
            <a:r>
              <a:rPr b="0" i="1" lang="en-US" sz="2000" spc="-1" strike="noStrike">
                <a:solidFill>
                  <a:srgbClr val="292934"/>
                </a:solidFill>
                <a:latin typeface="Arial"/>
              </a:rPr>
              <a:t>Sub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 class introduces neither new variables nor new functions. Does this mean that any object of the </a:t>
            </a:r>
            <a:r>
              <a:rPr b="0" i="1" lang="en-US" sz="2000" spc="-1" strike="noStrike">
                <a:solidFill>
                  <a:srgbClr val="292934"/>
                </a:solidFill>
                <a:latin typeface="Arial"/>
              </a:rPr>
              <a:t>Sub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class inherits all the traits of the </a:t>
            </a:r>
            <a:r>
              <a:rPr b="0" i="1" lang="en-US" sz="2000" spc="-1" strike="noStrike">
                <a:solidFill>
                  <a:srgbClr val="292934"/>
                </a:solidFill>
                <a:latin typeface="Arial"/>
              </a:rPr>
              <a:t>Super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 class, being in fact a copy of the </a:t>
            </a:r>
            <a:r>
              <a:rPr b="0" i="1" lang="en-US" sz="2000" spc="-1" strike="noStrike">
                <a:solidFill>
                  <a:srgbClr val="292934"/>
                </a:solidFill>
                <a:latin typeface="Arial"/>
              </a:rPr>
              <a:t>Super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 class’s objects?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No. It doesn’t.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 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99" name="Picture 4" descr=""/>
          <p:cNvPicPr/>
          <p:nvPr/>
        </p:nvPicPr>
        <p:blipFill>
          <a:blip r:embed="rId1"/>
          <a:stretch/>
        </p:blipFill>
        <p:spPr>
          <a:xfrm>
            <a:off x="4800600" y="1820880"/>
            <a:ext cx="3954600" cy="434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Defining a simple subclass (4) cont’d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822960" y="1769400"/>
            <a:ext cx="7543440" cy="4249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2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If we compile the following code, we’ll get nothing but compilation errors saying that the </a:t>
            </a:r>
            <a:r>
              <a:rPr b="0" i="1" lang="en-US" sz="1800" spc="-1" strike="noStrike">
                <a:solidFill>
                  <a:srgbClr val="292934"/>
                </a:solidFill>
                <a:latin typeface="Arial"/>
              </a:rPr>
              <a:t>put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 and </a:t>
            </a:r>
            <a:r>
              <a:rPr b="0" i="1" lang="en-US" sz="1800" spc="-1" strike="noStrike">
                <a:solidFill>
                  <a:srgbClr val="292934"/>
                </a:solidFill>
                <a:latin typeface="Arial"/>
              </a:rPr>
              <a:t>get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 methods are inaccessible. Why?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When we 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omit the visibility specifier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, the compiler assumes that we’re going to apply a “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private inheritance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”. This means that 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all public superclass components turn into private access, and private superclass components won't be accessible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 at all. It consequently means that you’re not allowed to use the latter inside the subclass. 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This is exactly what we want now.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Defining a simple subclass (4) cont’d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2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have to tell the compiler that 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we want to preserve the previously used access policy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. We do this by using a “public” visibility specifier: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class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 Sub : 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public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 Super {   };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Don’t be misled: this doesn’t mean that the private components of the </a:t>
            </a:r>
            <a:r>
              <a:rPr b="0" i="1" lang="en-US" sz="2400" spc="-1" strike="noStrike">
                <a:solidFill>
                  <a:srgbClr val="292934"/>
                </a:solidFill>
                <a:latin typeface="Arial"/>
              </a:rPr>
              <a:t>Super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class (like the </a:t>
            </a:r>
            <a:r>
              <a:rPr b="0" i="1" lang="en-US" sz="2400" spc="-1" strike="noStrike">
                <a:solidFill>
                  <a:srgbClr val="292934"/>
                </a:solidFill>
                <a:latin typeface="Arial"/>
              </a:rPr>
              <a:t>storage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variable) will magically turn into public ones. Private components will remain private, public components will remain public.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Defining a simple subclass (5)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822960" y="1845720"/>
            <a:ext cx="374868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Objects of the </a:t>
            </a:r>
            <a:r>
              <a:rPr b="0" i="1" lang="en-US" sz="2400" spc="-1" strike="noStrike">
                <a:solidFill>
                  <a:srgbClr val="292934"/>
                </a:solidFill>
                <a:latin typeface="Arial"/>
              </a:rPr>
              <a:t>Sub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 class may do almost the same things as their older siblings created from the </a:t>
            </a:r>
            <a:r>
              <a:rPr b="0" i="1" lang="en-US" sz="2400" spc="-1" strike="noStrike">
                <a:solidFill>
                  <a:srgbClr val="292934"/>
                </a:solidFill>
                <a:latin typeface="Arial"/>
              </a:rPr>
              <a:t>Super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class. We use the word ‘almost’ because being a subclass also means that 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the class has lost access to the private components of the superclass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. We cannot write a member function of the </a:t>
            </a:r>
            <a:r>
              <a:rPr b="0" i="1" lang="en-US" sz="2400" spc="-1" strike="noStrike">
                <a:solidFill>
                  <a:srgbClr val="292934"/>
                </a:solidFill>
                <a:latin typeface="Arial"/>
              </a:rPr>
              <a:t>Sub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 class which would be able to directly manipulate the </a:t>
            </a:r>
            <a:r>
              <a:rPr b="0" i="1" lang="en-US" sz="2400" spc="-1" strike="noStrike">
                <a:solidFill>
                  <a:srgbClr val="292934"/>
                </a:solidFill>
                <a:latin typeface="Arial"/>
              </a:rPr>
              <a:t>storage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 variable.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309" name="Picture 5" descr=""/>
          <p:cNvPicPr/>
          <p:nvPr/>
        </p:nvPicPr>
        <p:blipFill>
          <a:blip r:embed="rId1"/>
          <a:stretch/>
        </p:blipFill>
        <p:spPr>
          <a:xfrm>
            <a:off x="5086440" y="1845720"/>
            <a:ext cx="2590560" cy="422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Defining a simple subclass (5) cont’d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This is a very serious restriction. Is there any workaround?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Yes.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There’s the third access level we haven’t mentioned yet. It’s called “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protected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”.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 keyword </a:t>
            </a:r>
            <a:r>
              <a:rPr b="0" i="1" lang="en-US" sz="2400" spc="-1" strike="noStrike">
                <a:solidFill>
                  <a:srgbClr val="292934"/>
                </a:solidFill>
                <a:latin typeface="Arial"/>
              </a:rPr>
              <a:t>protected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 means that any component marked with it 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behaves like a public component when used by any of the subclasses and looks like a private component to the rest of the world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. 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 should add that this is true only for publicly inherited classes (like the </a:t>
            </a:r>
            <a:r>
              <a:rPr b="0" i="1" lang="en-US" sz="2400" spc="-1" strike="noStrike">
                <a:solidFill>
                  <a:srgbClr val="292934"/>
                </a:solidFill>
                <a:latin typeface="Arial"/>
              </a:rPr>
              <a:t>Super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 class in our example previous example)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Let’s make use of the keyword right now.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Defining a simple subclass (6)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822960" y="1845720"/>
            <a:ext cx="3900960" cy="4326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As you can see in the example code → we’ve added some new functionality to the </a:t>
            </a:r>
            <a:r>
              <a:rPr b="0" i="1" lang="en-US" sz="1400" spc="-1" strike="noStrike">
                <a:solidFill>
                  <a:srgbClr val="292934"/>
                </a:solidFill>
                <a:latin typeface="Arial"/>
              </a:rPr>
              <a:t>Sub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 class.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We’ve added the </a:t>
            </a:r>
            <a:r>
              <a:rPr b="0" i="1" lang="en-US" sz="1400" spc="-1" strike="noStrike">
                <a:solidFill>
                  <a:srgbClr val="292934"/>
                </a:solidFill>
                <a:latin typeface="Arial"/>
              </a:rPr>
              <a:t>print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 function. It isn’t especially sophisticated, but it does one important thing: it accesses the </a:t>
            </a:r>
            <a:r>
              <a:rPr b="0" i="1" lang="en-US" sz="1400" spc="-1" strike="noStrike">
                <a:solidFill>
                  <a:srgbClr val="292934"/>
                </a:solidFill>
                <a:latin typeface="Arial"/>
              </a:rPr>
              <a:t>storage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 variable from the Superclass. This wouldn’t be possible if the variable was declared as </a:t>
            </a: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private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 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In the </a:t>
            </a:r>
            <a:r>
              <a:rPr b="0" i="1" lang="en-US" sz="1400" spc="-1" strike="noStrike">
                <a:solidFill>
                  <a:srgbClr val="292934"/>
                </a:solidFill>
                <a:latin typeface="Arial"/>
              </a:rPr>
              <a:t>main</a:t>
            </a: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 function scope, the variable remains hidden anyway. You mustn’t write anything like this:     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</a:rPr>
              <a:t>object.storage = 0;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The compiler will be very stubborn about this.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We almost forgot to mention that our new program will produce the following output: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292934"/>
                </a:solidFill>
                <a:latin typeface="Arial"/>
              </a:rPr>
              <a:t>storage = 101</a:t>
            </a: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316" name="Picture 4" descr="Screen Shot 2018-09-14 at 8.27.41 pm.png"/>
          <p:cNvPicPr/>
          <p:nvPr/>
        </p:nvPicPr>
        <p:blipFill>
          <a:blip r:embed="rId1"/>
          <a:stretch/>
        </p:blipFill>
        <p:spPr>
          <a:xfrm>
            <a:off x="4923000" y="1869840"/>
            <a:ext cx="3580920" cy="416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867280" y="304920"/>
            <a:ext cx="2133360" cy="1980720"/>
          </a:xfrm>
          <a:prstGeom prst="rect">
            <a:avLst/>
          </a:prstGeom>
          <a:solidFill>
            <a:srgbClr val="ffcc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"/>
          <p:cNvSpPr/>
          <p:nvPr/>
        </p:nvSpPr>
        <p:spPr>
          <a:xfrm>
            <a:off x="6095880" y="38088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"/>
          <p:cNvSpPr/>
          <p:nvPr/>
        </p:nvSpPr>
        <p:spPr>
          <a:xfrm>
            <a:off x="6095880" y="83808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>
            <a:off x="6095880" y="1295280"/>
            <a:ext cx="990360" cy="304560"/>
          </a:xfrm>
          <a:prstGeom prst="rect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5"/>
          <p:cNvSpPr/>
          <p:nvPr/>
        </p:nvSpPr>
        <p:spPr>
          <a:xfrm>
            <a:off x="5943600" y="1676520"/>
            <a:ext cx="1904760" cy="533160"/>
          </a:xfrm>
          <a:prstGeom prst="ellipse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6"/>
          <p:cNvSpPr/>
          <p:nvPr/>
        </p:nvSpPr>
        <p:spPr>
          <a:xfrm>
            <a:off x="8016840" y="41436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objA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7"/>
          <p:cNvSpPr/>
          <p:nvPr/>
        </p:nvSpPr>
        <p:spPr>
          <a:xfrm>
            <a:off x="7238880" y="380880"/>
            <a:ext cx="304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4" name="CustomShape 8"/>
          <p:cNvSpPr/>
          <p:nvPr/>
        </p:nvSpPr>
        <p:spPr>
          <a:xfrm>
            <a:off x="7238880" y="838080"/>
            <a:ext cx="304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5" name="CustomShape 9"/>
          <p:cNvSpPr/>
          <p:nvPr/>
        </p:nvSpPr>
        <p:spPr>
          <a:xfrm>
            <a:off x="7238880" y="1295280"/>
            <a:ext cx="304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z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CustomShape 10"/>
          <p:cNvSpPr/>
          <p:nvPr/>
        </p:nvSpPr>
        <p:spPr>
          <a:xfrm>
            <a:off x="6553080" y="1600200"/>
            <a:ext cx="761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printA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setA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7" name="CustomShape 11"/>
          <p:cNvSpPr/>
          <p:nvPr/>
        </p:nvSpPr>
        <p:spPr>
          <a:xfrm>
            <a:off x="5943600" y="2895480"/>
            <a:ext cx="2209320" cy="3809520"/>
          </a:xfrm>
          <a:prstGeom prst="rect">
            <a:avLst/>
          </a:prstGeom>
          <a:solidFill>
            <a:srgbClr val="ffcc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2"/>
          <p:cNvSpPr/>
          <p:nvPr/>
        </p:nvSpPr>
        <p:spPr>
          <a:xfrm>
            <a:off x="6172200" y="297180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3"/>
          <p:cNvSpPr/>
          <p:nvPr/>
        </p:nvSpPr>
        <p:spPr>
          <a:xfrm>
            <a:off x="6172200" y="3429000"/>
            <a:ext cx="990360" cy="304560"/>
          </a:xfrm>
          <a:prstGeom prst="rect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4"/>
          <p:cNvSpPr/>
          <p:nvPr/>
        </p:nvSpPr>
        <p:spPr>
          <a:xfrm>
            <a:off x="5943600" y="3948120"/>
            <a:ext cx="1904760" cy="623520"/>
          </a:xfrm>
          <a:prstGeom prst="ellipse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5"/>
          <p:cNvSpPr/>
          <p:nvPr/>
        </p:nvSpPr>
        <p:spPr>
          <a:xfrm>
            <a:off x="8153280" y="281952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objB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16"/>
          <p:cNvSpPr/>
          <p:nvPr/>
        </p:nvSpPr>
        <p:spPr>
          <a:xfrm>
            <a:off x="7315200" y="2971800"/>
            <a:ext cx="609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var1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3" name="CustomShape 17"/>
          <p:cNvSpPr/>
          <p:nvPr/>
        </p:nvSpPr>
        <p:spPr>
          <a:xfrm>
            <a:off x="6553080" y="3962520"/>
            <a:ext cx="761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printB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setB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4" name="CustomShape 18"/>
          <p:cNvSpPr/>
          <p:nvPr/>
        </p:nvSpPr>
        <p:spPr>
          <a:xfrm>
            <a:off x="7315200" y="3429000"/>
            <a:ext cx="609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var2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35" name="Picture 36" descr="untitled"/>
          <p:cNvPicPr/>
          <p:nvPr/>
        </p:nvPicPr>
        <p:blipFill>
          <a:blip r:embed="rId1"/>
          <a:stretch/>
        </p:blipFill>
        <p:spPr>
          <a:xfrm>
            <a:off x="0" y="0"/>
            <a:ext cx="5851080" cy="6629040"/>
          </a:xfrm>
          <a:prstGeom prst="rect">
            <a:avLst/>
          </a:prstGeom>
          <a:ln>
            <a:noFill/>
          </a:ln>
        </p:spPr>
      </p:pic>
      <p:sp>
        <p:nvSpPr>
          <p:cNvPr id="336" name="CustomShape 19"/>
          <p:cNvSpPr/>
          <p:nvPr/>
        </p:nvSpPr>
        <p:spPr>
          <a:xfrm>
            <a:off x="6070680" y="4724280"/>
            <a:ext cx="1854000" cy="1828440"/>
          </a:xfrm>
          <a:prstGeom prst="rect">
            <a:avLst/>
          </a:prstGeom>
          <a:solidFill>
            <a:srgbClr val="ff33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0"/>
          <p:cNvSpPr/>
          <p:nvPr/>
        </p:nvSpPr>
        <p:spPr>
          <a:xfrm>
            <a:off x="6194520" y="4800600"/>
            <a:ext cx="891720" cy="26964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1"/>
          <p:cNvSpPr/>
          <p:nvPr/>
        </p:nvSpPr>
        <p:spPr>
          <a:xfrm>
            <a:off x="6194520" y="5181480"/>
            <a:ext cx="891720" cy="26964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2"/>
          <p:cNvSpPr/>
          <p:nvPr/>
        </p:nvSpPr>
        <p:spPr>
          <a:xfrm>
            <a:off x="6194520" y="5562720"/>
            <a:ext cx="891720" cy="269640"/>
          </a:xfrm>
          <a:prstGeom prst="rect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3"/>
          <p:cNvSpPr/>
          <p:nvPr/>
        </p:nvSpPr>
        <p:spPr>
          <a:xfrm>
            <a:off x="6095880" y="5929200"/>
            <a:ext cx="1752120" cy="547200"/>
          </a:xfrm>
          <a:prstGeom prst="ellipse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4"/>
          <p:cNvSpPr/>
          <p:nvPr/>
        </p:nvSpPr>
        <p:spPr>
          <a:xfrm>
            <a:off x="7269120" y="4800600"/>
            <a:ext cx="274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2" name="CustomShape 25"/>
          <p:cNvSpPr/>
          <p:nvPr/>
        </p:nvSpPr>
        <p:spPr>
          <a:xfrm>
            <a:off x="7269120" y="5105520"/>
            <a:ext cx="274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3" name="CustomShape 26"/>
          <p:cNvSpPr/>
          <p:nvPr/>
        </p:nvSpPr>
        <p:spPr>
          <a:xfrm>
            <a:off x="7269120" y="5486400"/>
            <a:ext cx="274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z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4" name="CustomShape 27"/>
          <p:cNvSpPr/>
          <p:nvPr/>
        </p:nvSpPr>
        <p:spPr>
          <a:xfrm>
            <a:off x="6477120" y="5927760"/>
            <a:ext cx="99036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292934"/>
                </a:solidFill>
                <a:latin typeface="Arial"/>
              </a:rPr>
              <a:t>printA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292934"/>
                </a:solidFill>
                <a:latin typeface="Arial"/>
              </a:rPr>
              <a:t>setA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5" name="CustomShape 28"/>
          <p:cNvSpPr/>
          <p:nvPr/>
        </p:nvSpPr>
        <p:spPr>
          <a:xfrm>
            <a:off x="7848720" y="457200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29"/>
          <p:cNvSpPr/>
          <p:nvPr/>
        </p:nvSpPr>
        <p:spPr>
          <a:xfrm>
            <a:off x="1905120" y="685800"/>
            <a:ext cx="837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ff33cc"/>
                </a:solidFill>
                <a:latin typeface="Comic Sans MS"/>
              </a:rPr>
              <a:t>Base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30"/>
          <p:cNvSpPr/>
          <p:nvPr/>
        </p:nvSpPr>
        <p:spPr>
          <a:xfrm>
            <a:off x="2209680" y="3124080"/>
            <a:ext cx="114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ff33cc"/>
                </a:solidFill>
                <a:latin typeface="Comic Sans MS"/>
              </a:rPr>
              <a:t>derived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nodeType="clickEffect" fill="hold">
                      <p:stCondLst>
                        <p:cond delay="indefinite"/>
                      </p:stCondLst>
                      <p:childTnLst>
                        <p:par>
                          <p:cTn id="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8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8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8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9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9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9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nodeType="clickEffect" fill="hold">
                      <p:stCondLst>
                        <p:cond delay="indefinite"/>
                      </p:stCondLst>
                      <p:childTnLst>
                        <p:par>
                          <p:cTn id="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5943600" y="2895480"/>
            <a:ext cx="2209320" cy="3809520"/>
          </a:xfrm>
          <a:prstGeom prst="rect">
            <a:avLst/>
          </a:prstGeom>
          <a:solidFill>
            <a:srgbClr val="ffcc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"/>
          <p:cNvSpPr/>
          <p:nvPr/>
        </p:nvSpPr>
        <p:spPr>
          <a:xfrm>
            <a:off x="6172200" y="297180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6172200" y="3429000"/>
            <a:ext cx="990360" cy="304560"/>
          </a:xfrm>
          <a:prstGeom prst="rect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4"/>
          <p:cNvSpPr/>
          <p:nvPr/>
        </p:nvSpPr>
        <p:spPr>
          <a:xfrm>
            <a:off x="6019920" y="5396040"/>
            <a:ext cx="1904760" cy="1233000"/>
          </a:xfrm>
          <a:prstGeom prst="ellipse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5"/>
          <p:cNvSpPr/>
          <p:nvPr/>
        </p:nvSpPr>
        <p:spPr>
          <a:xfrm>
            <a:off x="8153280" y="283356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objB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6"/>
          <p:cNvSpPr/>
          <p:nvPr/>
        </p:nvSpPr>
        <p:spPr>
          <a:xfrm>
            <a:off x="7315200" y="2971800"/>
            <a:ext cx="609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var1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6629400" y="5334120"/>
            <a:ext cx="761760" cy="12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printB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setB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printA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setA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5" name="CustomShape 8"/>
          <p:cNvSpPr/>
          <p:nvPr/>
        </p:nvSpPr>
        <p:spPr>
          <a:xfrm>
            <a:off x="6172200" y="3886200"/>
            <a:ext cx="990360" cy="304560"/>
          </a:xfrm>
          <a:prstGeom prst="rect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9"/>
          <p:cNvSpPr/>
          <p:nvPr/>
        </p:nvSpPr>
        <p:spPr>
          <a:xfrm>
            <a:off x="7315200" y="3429000"/>
            <a:ext cx="609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var2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7" name="CustomShape 10"/>
          <p:cNvSpPr/>
          <p:nvPr/>
        </p:nvSpPr>
        <p:spPr>
          <a:xfrm>
            <a:off x="7315200" y="3886200"/>
            <a:ext cx="609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z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8" name="CustomShape 11"/>
          <p:cNvSpPr/>
          <p:nvPr/>
        </p:nvSpPr>
        <p:spPr>
          <a:xfrm>
            <a:off x="6172200" y="4343400"/>
            <a:ext cx="1752120" cy="91404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2"/>
          <p:cNvSpPr/>
          <p:nvPr/>
        </p:nvSpPr>
        <p:spPr>
          <a:xfrm>
            <a:off x="6248520" y="441972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3"/>
          <p:cNvSpPr/>
          <p:nvPr/>
        </p:nvSpPr>
        <p:spPr>
          <a:xfrm>
            <a:off x="6248520" y="487692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4"/>
          <p:cNvSpPr/>
          <p:nvPr/>
        </p:nvSpPr>
        <p:spPr>
          <a:xfrm>
            <a:off x="7391520" y="4419720"/>
            <a:ext cx="45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2" name="CustomShape 15"/>
          <p:cNvSpPr/>
          <p:nvPr/>
        </p:nvSpPr>
        <p:spPr>
          <a:xfrm>
            <a:off x="7391520" y="4876920"/>
            <a:ext cx="45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63" name="Picture 28" descr="untitled"/>
          <p:cNvPicPr/>
          <p:nvPr/>
        </p:nvPicPr>
        <p:blipFill>
          <a:blip r:embed="rId1"/>
          <a:stretch/>
        </p:blipFill>
        <p:spPr>
          <a:xfrm>
            <a:off x="0" y="0"/>
            <a:ext cx="5851080" cy="6629040"/>
          </a:xfrm>
          <a:prstGeom prst="rect">
            <a:avLst/>
          </a:prstGeom>
          <a:ln>
            <a:noFill/>
          </a:ln>
        </p:spPr>
      </p:pic>
      <p:sp>
        <p:nvSpPr>
          <p:cNvPr id="364" name="CustomShape 16"/>
          <p:cNvSpPr/>
          <p:nvPr/>
        </p:nvSpPr>
        <p:spPr>
          <a:xfrm>
            <a:off x="5867280" y="304920"/>
            <a:ext cx="2133360" cy="1980720"/>
          </a:xfrm>
          <a:prstGeom prst="rect">
            <a:avLst/>
          </a:prstGeom>
          <a:solidFill>
            <a:srgbClr val="ffcc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7"/>
          <p:cNvSpPr/>
          <p:nvPr/>
        </p:nvSpPr>
        <p:spPr>
          <a:xfrm>
            <a:off x="6095880" y="38088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8"/>
          <p:cNvSpPr/>
          <p:nvPr/>
        </p:nvSpPr>
        <p:spPr>
          <a:xfrm>
            <a:off x="6095880" y="83808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9"/>
          <p:cNvSpPr/>
          <p:nvPr/>
        </p:nvSpPr>
        <p:spPr>
          <a:xfrm>
            <a:off x="6095880" y="1295280"/>
            <a:ext cx="990360" cy="304560"/>
          </a:xfrm>
          <a:prstGeom prst="rect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0"/>
          <p:cNvSpPr/>
          <p:nvPr/>
        </p:nvSpPr>
        <p:spPr>
          <a:xfrm>
            <a:off x="5943600" y="1676520"/>
            <a:ext cx="1904760" cy="533160"/>
          </a:xfrm>
          <a:prstGeom prst="ellipse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1"/>
          <p:cNvSpPr/>
          <p:nvPr/>
        </p:nvSpPr>
        <p:spPr>
          <a:xfrm>
            <a:off x="8016840" y="38088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objA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22"/>
          <p:cNvSpPr/>
          <p:nvPr/>
        </p:nvSpPr>
        <p:spPr>
          <a:xfrm>
            <a:off x="7238880" y="380880"/>
            <a:ext cx="304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1" name="CustomShape 23"/>
          <p:cNvSpPr/>
          <p:nvPr/>
        </p:nvSpPr>
        <p:spPr>
          <a:xfrm>
            <a:off x="7238880" y="838080"/>
            <a:ext cx="304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2" name="CustomShape 24"/>
          <p:cNvSpPr/>
          <p:nvPr/>
        </p:nvSpPr>
        <p:spPr>
          <a:xfrm>
            <a:off x="7238880" y="1295280"/>
            <a:ext cx="304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z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3" name="CustomShape 25"/>
          <p:cNvSpPr/>
          <p:nvPr/>
        </p:nvSpPr>
        <p:spPr>
          <a:xfrm>
            <a:off x="6553080" y="1600200"/>
            <a:ext cx="761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printA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setA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4" name="CustomShape 26"/>
          <p:cNvSpPr/>
          <p:nvPr/>
        </p:nvSpPr>
        <p:spPr>
          <a:xfrm>
            <a:off x="2362320" y="3200400"/>
            <a:ext cx="228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 u="sng">
                <a:solidFill>
                  <a:srgbClr val="800000"/>
                </a:solidFill>
                <a:uFillTx/>
                <a:latin typeface="Comic Sans MS"/>
              </a:rPr>
              <a:t>Can not access x, 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5943600" y="2895480"/>
            <a:ext cx="2209320" cy="3809520"/>
          </a:xfrm>
          <a:prstGeom prst="rect">
            <a:avLst/>
          </a:prstGeom>
          <a:solidFill>
            <a:srgbClr val="ffcc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"/>
          <p:cNvSpPr/>
          <p:nvPr/>
        </p:nvSpPr>
        <p:spPr>
          <a:xfrm>
            <a:off x="6172200" y="297180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"/>
          <p:cNvSpPr/>
          <p:nvPr/>
        </p:nvSpPr>
        <p:spPr>
          <a:xfrm>
            <a:off x="6172200" y="3429000"/>
            <a:ext cx="990360" cy="304560"/>
          </a:xfrm>
          <a:prstGeom prst="rect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"/>
          <p:cNvSpPr/>
          <p:nvPr/>
        </p:nvSpPr>
        <p:spPr>
          <a:xfrm>
            <a:off x="6019920" y="5396040"/>
            <a:ext cx="1904760" cy="547200"/>
          </a:xfrm>
          <a:prstGeom prst="ellipse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"/>
          <p:cNvSpPr/>
          <p:nvPr/>
        </p:nvSpPr>
        <p:spPr>
          <a:xfrm>
            <a:off x="8153280" y="289548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objB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6"/>
          <p:cNvSpPr/>
          <p:nvPr/>
        </p:nvSpPr>
        <p:spPr>
          <a:xfrm>
            <a:off x="7315200" y="2971800"/>
            <a:ext cx="609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var1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1" name="CustomShape 7"/>
          <p:cNvSpPr/>
          <p:nvPr/>
        </p:nvSpPr>
        <p:spPr>
          <a:xfrm>
            <a:off x="6629400" y="5334120"/>
            <a:ext cx="761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printB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setB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2" name="CustomShape 8"/>
          <p:cNvSpPr/>
          <p:nvPr/>
        </p:nvSpPr>
        <p:spPr>
          <a:xfrm>
            <a:off x="6172200" y="388620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9"/>
          <p:cNvSpPr/>
          <p:nvPr/>
        </p:nvSpPr>
        <p:spPr>
          <a:xfrm>
            <a:off x="7315200" y="3429000"/>
            <a:ext cx="609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var2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4" name="CustomShape 10"/>
          <p:cNvSpPr/>
          <p:nvPr/>
        </p:nvSpPr>
        <p:spPr>
          <a:xfrm>
            <a:off x="7315200" y="3886200"/>
            <a:ext cx="609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z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5" name="CustomShape 11"/>
          <p:cNvSpPr/>
          <p:nvPr/>
        </p:nvSpPr>
        <p:spPr>
          <a:xfrm>
            <a:off x="6172200" y="4343400"/>
            <a:ext cx="1752120" cy="91404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2"/>
          <p:cNvSpPr/>
          <p:nvPr/>
        </p:nvSpPr>
        <p:spPr>
          <a:xfrm>
            <a:off x="6248520" y="441972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3"/>
          <p:cNvSpPr/>
          <p:nvPr/>
        </p:nvSpPr>
        <p:spPr>
          <a:xfrm>
            <a:off x="6248520" y="487692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4"/>
          <p:cNvSpPr/>
          <p:nvPr/>
        </p:nvSpPr>
        <p:spPr>
          <a:xfrm>
            <a:off x="7391520" y="4419720"/>
            <a:ext cx="45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9" name="CustomShape 15"/>
          <p:cNvSpPr/>
          <p:nvPr/>
        </p:nvSpPr>
        <p:spPr>
          <a:xfrm>
            <a:off x="7391520" y="4876920"/>
            <a:ext cx="45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0" name="CustomShape 16"/>
          <p:cNvSpPr/>
          <p:nvPr/>
        </p:nvSpPr>
        <p:spPr>
          <a:xfrm>
            <a:off x="5867280" y="304920"/>
            <a:ext cx="2133360" cy="1980720"/>
          </a:xfrm>
          <a:prstGeom prst="rect">
            <a:avLst/>
          </a:prstGeom>
          <a:solidFill>
            <a:srgbClr val="ffcc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7"/>
          <p:cNvSpPr/>
          <p:nvPr/>
        </p:nvSpPr>
        <p:spPr>
          <a:xfrm>
            <a:off x="6095880" y="38088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8"/>
          <p:cNvSpPr/>
          <p:nvPr/>
        </p:nvSpPr>
        <p:spPr>
          <a:xfrm>
            <a:off x="6095880" y="83808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9"/>
          <p:cNvSpPr/>
          <p:nvPr/>
        </p:nvSpPr>
        <p:spPr>
          <a:xfrm>
            <a:off x="6095880" y="1295280"/>
            <a:ext cx="990360" cy="304560"/>
          </a:xfrm>
          <a:prstGeom prst="rect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0"/>
          <p:cNvSpPr/>
          <p:nvPr/>
        </p:nvSpPr>
        <p:spPr>
          <a:xfrm>
            <a:off x="5943600" y="1676520"/>
            <a:ext cx="1904760" cy="533160"/>
          </a:xfrm>
          <a:prstGeom prst="ellipse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1"/>
          <p:cNvSpPr/>
          <p:nvPr/>
        </p:nvSpPr>
        <p:spPr>
          <a:xfrm>
            <a:off x="8107560" y="38916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objA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CustomShape 22"/>
          <p:cNvSpPr/>
          <p:nvPr/>
        </p:nvSpPr>
        <p:spPr>
          <a:xfrm>
            <a:off x="7238880" y="380880"/>
            <a:ext cx="304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7" name="CustomShape 23"/>
          <p:cNvSpPr/>
          <p:nvPr/>
        </p:nvSpPr>
        <p:spPr>
          <a:xfrm>
            <a:off x="7238880" y="838080"/>
            <a:ext cx="304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8" name="CustomShape 24"/>
          <p:cNvSpPr/>
          <p:nvPr/>
        </p:nvSpPr>
        <p:spPr>
          <a:xfrm>
            <a:off x="7238880" y="1295280"/>
            <a:ext cx="304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z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9" name="CustomShape 25"/>
          <p:cNvSpPr/>
          <p:nvPr/>
        </p:nvSpPr>
        <p:spPr>
          <a:xfrm>
            <a:off x="6553080" y="1600200"/>
            <a:ext cx="761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printA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setA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00" name="Picture 30" descr="untitled"/>
          <p:cNvPicPr/>
          <p:nvPr/>
        </p:nvPicPr>
        <p:blipFill>
          <a:blip r:embed="rId1"/>
          <a:stretch/>
        </p:blipFill>
        <p:spPr>
          <a:xfrm>
            <a:off x="0" y="0"/>
            <a:ext cx="5789160" cy="6705360"/>
          </a:xfrm>
          <a:prstGeom prst="rect">
            <a:avLst/>
          </a:prstGeom>
          <a:ln>
            <a:noFill/>
          </a:ln>
        </p:spPr>
      </p:pic>
      <p:sp>
        <p:nvSpPr>
          <p:cNvPr id="401" name="CustomShape 26"/>
          <p:cNvSpPr/>
          <p:nvPr/>
        </p:nvSpPr>
        <p:spPr>
          <a:xfrm>
            <a:off x="6019920" y="6081840"/>
            <a:ext cx="1904760" cy="533160"/>
          </a:xfrm>
          <a:prstGeom prst="ellipse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7"/>
          <p:cNvSpPr/>
          <p:nvPr/>
        </p:nvSpPr>
        <p:spPr>
          <a:xfrm>
            <a:off x="6629400" y="6005520"/>
            <a:ext cx="761760" cy="6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printA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setA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3" name="CustomShape 28"/>
          <p:cNvSpPr/>
          <p:nvPr/>
        </p:nvSpPr>
        <p:spPr>
          <a:xfrm>
            <a:off x="2209680" y="3124080"/>
            <a:ext cx="228240" cy="22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nodeType="clickEffect" fill="hold">
                      <p:stCondLst>
                        <p:cond delay="0"/>
                      </p:stCondLst>
                      <p:childTnLst>
                        <p:par>
                          <p:cTn id="1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1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nodeType="after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3000" fill="hold"/>
                                        <p:tgtEl>
                                          <p:spTgt spid="4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nodeType="after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11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nodeType="clickEffect" fill="hold">
                      <p:stCondLst>
                        <p:cond delay="indefinite"/>
                      </p:stCondLst>
                      <p:childTnLst>
                        <p:par>
                          <p:cTn id="1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8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8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292934"/>
                </a:solidFill>
                <a:latin typeface="Arial"/>
              </a:rPr>
              <a:t>C++ Programming: From Problem Analysis to Program Design, Fourth Edition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B791F64-3EAC-48C0-A790-4EFDC309EC53}" type="slidenum">
              <a:rPr b="1" lang="en-US" sz="1000" spc="-1" strike="noStrike">
                <a:solidFill>
                  <a:srgbClr val="292934"/>
                </a:solidFill>
                <a:latin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Inheritance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7" name="TextShape 4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Inheritance is an “is-a” relationship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Example: “every employee is a person”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Inheritance lets us create new classes from existing classes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New classes are called the derived classes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Existing classes are called the base classes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Derived classes inherit the properties of the base classes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Picture 4" descr="untitled"/>
          <p:cNvPicPr/>
          <p:nvPr/>
        </p:nvPicPr>
        <p:blipFill>
          <a:blip r:embed="rId1"/>
          <a:stretch/>
        </p:blipFill>
        <p:spPr>
          <a:xfrm>
            <a:off x="0" y="-76320"/>
            <a:ext cx="6352920" cy="6933960"/>
          </a:xfrm>
          <a:prstGeom prst="rect">
            <a:avLst/>
          </a:prstGeom>
          <a:ln>
            <a:noFill/>
          </a:ln>
        </p:spPr>
      </p:pic>
      <p:sp>
        <p:nvSpPr>
          <p:cNvPr id="405" name="CustomShape 1"/>
          <p:cNvSpPr/>
          <p:nvPr/>
        </p:nvSpPr>
        <p:spPr>
          <a:xfrm>
            <a:off x="6324480" y="2424240"/>
            <a:ext cx="2209320" cy="3809520"/>
          </a:xfrm>
          <a:prstGeom prst="rect">
            <a:avLst/>
          </a:prstGeom>
          <a:solidFill>
            <a:srgbClr val="ffcc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"/>
          <p:cNvSpPr/>
          <p:nvPr/>
        </p:nvSpPr>
        <p:spPr>
          <a:xfrm>
            <a:off x="6400800" y="4924440"/>
            <a:ext cx="1904760" cy="1233000"/>
          </a:xfrm>
          <a:prstGeom prst="ellipse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"/>
          <p:cNvSpPr/>
          <p:nvPr/>
        </p:nvSpPr>
        <p:spPr>
          <a:xfrm>
            <a:off x="8458200" y="236232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objB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08" name="Group 4"/>
          <p:cNvGrpSpPr/>
          <p:nvPr/>
        </p:nvGrpSpPr>
        <p:grpSpPr>
          <a:xfrm>
            <a:off x="6553080" y="2500200"/>
            <a:ext cx="1752120" cy="3571920"/>
            <a:chOff x="6553080" y="2500200"/>
            <a:chExt cx="1752120" cy="3571920"/>
          </a:xfrm>
        </p:grpSpPr>
        <p:sp>
          <p:nvSpPr>
            <p:cNvPr id="409" name="CustomShape 5"/>
            <p:cNvSpPr/>
            <p:nvPr/>
          </p:nvSpPr>
          <p:spPr>
            <a:xfrm>
              <a:off x="6553080" y="2500200"/>
              <a:ext cx="990360" cy="304560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6"/>
            <p:cNvSpPr/>
            <p:nvPr/>
          </p:nvSpPr>
          <p:spPr>
            <a:xfrm>
              <a:off x="6553080" y="2957400"/>
              <a:ext cx="990360" cy="304560"/>
            </a:xfrm>
            <a:prstGeom prst="rect">
              <a:avLst/>
            </a:prstGeom>
            <a:solidFill>
              <a:srgbClr val="33cc33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7"/>
            <p:cNvSpPr/>
            <p:nvPr/>
          </p:nvSpPr>
          <p:spPr>
            <a:xfrm>
              <a:off x="7696080" y="2500200"/>
              <a:ext cx="6091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b="1" lang="en-US" sz="1400" spc="-1" strike="noStrike">
                  <a:solidFill>
                    <a:srgbClr val="292934"/>
                  </a:solidFill>
                  <a:latin typeface="Arial"/>
                </a:rPr>
                <a:t>var1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2" name="CustomShape 8"/>
            <p:cNvSpPr/>
            <p:nvPr/>
          </p:nvSpPr>
          <p:spPr>
            <a:xfrm>
              <a:off x="7010280" y="4862520"/>
              <a:ext cx="761760" cy="1209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spcBef>
                  <a:spcPts val="700"/>
                </a:spcBef>
              </a:pPr>
              <a:r>
                <a:rPr b="1" lang="en-US" sz="1400" spc="-1" strike="noStrike">
                  <a:solidFill>
                    <a:srgbClr val="292934"/>
                  </a:solidFill>
                  <a:latin typeface="Arial"/>
                </a:rPr>
                <a:t>printB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700"/>
                </a:spcBef>
              </a:pPr>
              <a:r>
                <a:rPr b="1" lang="en-US" sz="1400" spc="-1" strike="noStrike">
                  <a:solidFill>
                    <a:srgbClr val="292934"/>
                  </a:solidFill>
                  <a:latin typeface="Arial"/>
                </a:rPr>
                <a:t>setB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700"/>
                </a:spcBef>
              </a:pPr>
              <a:r>
                <a:rPr b="1" lang="en-US" sz="1400" spc="-1" strike="noStrike">
                  <a:solidFill>
                    <a:srgbClr val="292934"/>
                  </a:solidFill>
                  <a:latin typeface="Arial"/>
                </a:rPr>
                <a:t>printA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700"/>
                </a:spcBef>
              </a:pPr>
              <a:r>
                <a:rPr b="1" lang="en-US" sz="1400" spc="-1" strike="noStrike">
                  <a:solidFill>
                    <a:srgbClr val="292934"/>
                  </a:solidFill>
                  <a:latin typeface="Arial"/>
                </a:rPr>
                <a:t>setA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3" name="CustomShape 9"/>
            <p:cNvSpPr/>
            <p:nvPr/>
          </p:nvSpPr>
          <p:spPr>
            <a:xfrm>
              <a:off x="6553080" y="3414600"/>
              <a:ext cx="990360" cy="304560"/>
            </a:xfrm>
            <a:prstGeom prst="rect">
              <a:avLst/>
            </a:prstGeom>
            <a:solidFill>
              <a:srgbClr val="33cc33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10"/>
            <p:cNvSpPr/>
            <p:nvPr/>
          </p:nvSpPr>
          <p:spPr>
            <a:xfrm>
              <a:off x="7696080" y="2957400"/>
              <a:ext cx="6091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b="1" lang="en-US" sz="1400" spc="-1" strike="noStrike">
                  <a:solidFill>
                    <a:srgbClr val="292934"/>
                  </a:solidFill>
                  <a:latin typeface="Arial"/>
                </a:rPr>
                <a:t>var2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5" name="CustomShape 11"/>
            <p:cNvSpPr/>
            <p:nvPr/>
          </p:nvSpPr>
          <p:spPr>
            <a:xfrm>
              <a:off x="7696080" y="3414600"/>
              <a:ext cx="6091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b="1" lang="en-US" sz="1400" spc="-1" strike="noStrike">
                  <a:solidFill>
                    <a:srgbClr val="292934"/>
                  </a:solidFill>
                  <a:latin typeface="Arial"/>
                </a:rPr>
                <a:t>z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6" name="CustomShape 12"/>
            <p:cNvSpPr/>
            <p:nvPr/>
          </p:nvSpPr>
          <p:spPr>
            <a:xfrm>
              <a:off x="6553080" y="3871800"/>
              <a:ext cx="1752120" cy="91404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13"/>
            <p:cNvSpPr/>
            <p:nvPr/>
          </p:nvSpPr>
          <p:spPr>
            <a:xfrm>
              <a:off x="6629400" y="3948120"/>
              <a:ext cx="990360" cy="304560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14"/>
            <p:cNvSpPr/>
            <p:nvPr/>
          </p:nvSpPr>
          <p:spPr>
            <a:xfrm>
              <a:off x="6629400" y="4405320"/>
              <a:ext cx="990360" cy="304560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15"/>
            <p:cNvSpPr/>
            <p:nvPr/>
          </p:nvSpPr>
          <p:spPr>
            <a:xfrm>
              <a:off x="7772400" y="3948120"/>
              <a:ext cx="4568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b="1" lang="en-US" sz="1400" spc="-1" strike="noStrike">
                  <a:solidFill>
                    <a:srgbClr val="292934"/>
                  </a:solidFill>
                  <a:latin typeface="Arial"/>
                </a:rPr>
                <a:t>x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20" name="CustomShape 16"/>
            <p:cNvSpPr/>
            <p:nvPr/>
          </p:nvSpPr>
          <p:spPr>
            <a:xfrm>
              <a:off x="7772400" y="4405320"/>
              <a:ext cx="4568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b="1" lang="en-US" sz="1400" spc="-1" strike="noStrike">
                  <a:solidFill>
                    <a:srgbClr val="292934"/>
                  </a:solidFill>
                  <a:latin typeface="Arial"/>
                </a:rPr>
                <a:t>y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Defining a simple subclass (7)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Now’s a good opportunity to do a little summarising here. We know that any component of the class may be declared as: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public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private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Protected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These three keywords may also be used in a completely different context to specify the visibility inheritance model. So far, we’ve talked about public and private keywords used in such a case. It should be no surprise to you that the protected keyword can be employed in this role, too.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292934"/>
                </a:solidFill>
                <a:latin typeface="Arial"/>
              </a:rPr>
              <a:t>C++ Programming: From Problem Analysis to Program Design, Fourth Edition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0DEC68E-D8D6-46FF-85DF-2E3A9B3063F8}" type="slidenum">
              <a:rPr b="1" lang="en-US" sz="1000" spc="-1" strike="noStrike">
                <a:solidFill>
                  <a:srgbClr val="292934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6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Inheritance (continued)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7" name="TextShape 4"/>
          <p:cNvSpPr txBox="1"/>
          <p:nvPr/>
        </p:nvSpPr>
        <p:spPr>
          <a:xfrm>
            <a:off x="533520" y="1600200"/>
            <a:ext cx="8381520" cy="4952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members of base class can be inherited as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or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private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members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 derived class can include additional members--data and/or functions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 derived class can redefine the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member functions of the base class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All members of the base class are also member variables of the derived class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Defining a simple subclass (7) cont’d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822960" y="1845720"/>
            <a:ext cx="352008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6000"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Take a look at the table here →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It gathers all of the possible combinations of the component declaration and inheritance model, presenting the resulting access to the components when the subclass is completely defined.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It reads in the following way (take a look at the first row): if a component is declared as public and its class is inherited as public, the resulting access is public.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Familiarize yourself with the table – it’s a basic tool to resolve all the issues regarding the inheritance of the class components.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431" name="Picture 4" descr="Screen Shot 2018-09-14 at 8.42.54 pm.png"/>
          <p:cNvPicPr/>
          <p:nvPr/>
        </p:nvPicPr>
        <p:blipFill>
          <a:blip r:embed="rId1"/>
          <a:stretch/>
        </p:blipFill>
        <p:spPr>
          <a:xfrm>
            <a:off x="4419720" y="2209680"/>
            <a:ext cx="3971880" cy="289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741240" y="417960"/>
            <a:ext cx="7792560" cy="1066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Redefining (Overriding) Member Functions of the Base Class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609480" y="1600200"/>
            <a:ext cx="8076960" cy="4266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33520" indent="-533160">
              <a:lnSpc>
                <a:spcPct val="100000"/>
              </a:lnSpc>
              <a:spcBef>
                <a:spcPts val="240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To redefine (override) a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member function of a base class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200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Corresponding function in the derived class must have the same name, number, and types of parameters. </a:t>
            </a:r>
            <a:r>
              <a:rPr b="0" lang="en-US" sz="2000" spc="-1" strike="noStrike" u="sng">
                <a:solidFill>
                  <a:srgbClr val="292934"/>
                </a:solidFill>
                <a:uFillTx/>
                <a:latin typeface="Arial"/>
              </a:rPr>
              <a:t>Redefined 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200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If the function has a different signature, this would be </a:t>
            </a:r>
            <a:r>
              <a:rPr b="0" lang="en-US" sz="2000" spc="-1" strike="noStrike" u="sng">
                <a:solidFill>
                  <a:srgbClr val="292934"/>
                </a:solidFill>
                <a:uFillTx/>
                <a:latin typeface="Arial"/>
              </a:rPr>
              <a:t>function overloading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304920" y="40464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1000"/>
          </a:bodyPr>
          <a:p>
            <a:pPr>
              <a:lnSpc>
                <a:spcPct val="100000"/>
              </a:lnSpc>
            </a:pPr>
            <a:r>
              <a:rPr b="0" lang="en-US" sz="4100" spc="-100" strike="noStrike">
                <a:solidFill>
                  <a:srgbClr val="d2533c"/>
                </a:solidFill>
                <a:latin typeface="Arial"/>
              </a:rPr>
              <a:t>Redefining (Overriding) Member Functions of the Base Class (continued)</a:t>
            </a:r>
            <a:endParaRPr b="0" lang="en-US" sz="41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685800" y="1676520"/>
            <a:ext cx="8305560" cy="4377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44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If derived class overrides a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member function of the base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class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, then to call the base class function, specify: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19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Name of the base class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19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Scope resolution operator (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::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119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Function name with the appropriate parameter list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437" name="Picture 5" descr="untitled"/>
          <p:cNvPicPr/>
          <p:nvPr/>
        </p:nvPicPr>
        <p:blipFill>
          <a:blip r:embed="rId1"/>
          <a:stretch/>
        </p:blipFill>
        <p:spPr>
          <a:xfrm>
            <a:off x="533520" y="0"/>
            <a:ext cx="6727320" cy="6781320"/>
          </a:xfrm>
          <a:prstGeom prst="rect">
            <a:avLst/>
          </a:prstGeom>
          <a:ln>
            <a:noFill/>
          </a:ln>
        </p:spPr>
      </p:pic>
      <p:pic>
        <p:nvPicPr>
          <p:cNvPr id="438" name="Picture 6" descr="untitled"/>
          <p:cNvPicPr/>
          <p:nvPr/>
        </p:nvPicPr>
        <p:blipFill>
          <a:blip r:embed="rId2"/>
          <a:stretch/>
        </p:blipFill>
        <p:spPr>
          <a:xfrm>
            <a:off x="3733920" y="4952880"/>
            <a:ext cx="3352320" cy="1522080"/>
          </a:xfrm>
          <a:prstGeom prst="rect">
            <a:avLst/>
          </a:prstGeom>
          <a:ln>
            <a:noFill/>
          </a:ln>
        </p:spPr>
      </p:pic>
      <p:sp>
        <p:nvSpPr>
          <p:cNvPr id="439" name="CustomShape 2"/>
          <p:cNvSpPr/>
          <p:nvPr/>
        </p:nvSpPr>
        <p:spPr>
          <a:xfrm>
            <a:off x="6858000" y="76320"/>
            <a:ext cx="2209320" cy="3809520"/>
          </a:xfrm>
          <a:prstGeom prst="rect">
            <a:avLst/>
          </a:prstGeom>
          <a:solidFill>
            <a:srgbClr val="ffcc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"/>
          <p:cNvSpPr/>
          <p:nvPr/>
        </p:nvSpPr>
        <p:spPr>
          <a:xfrm>
            <a:off x="7086600" y="152280"/>
            <a:ext cx="990360" cy="30456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4"/>
          <p:cNvSpPr/>
          <p:nvPr/>
        </p:nvSpPr>
        <p:spPr>
          <a:xfrm>
            <a:off x="7086600" y="609480"/>
            <a:ext cx="990360" cy="304560"/>
          </a:xfrm>
          <a:prstGeom prst="rect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5"/>
          <p:cNvSpPr/>
          <p:nvPr/>
        </p:nvSpPr>
        <p:spPr>
          <a:xfrm>
            <a:off x="6934320" y="2576520"/>
            <a:ext cx="1904760" cy="1233000"/>
          </a:xfrm>
          <a:prstGeom prst="ellipse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6"/>
          <p:cNvSpPr/>
          <p:nvPr/>
        </p:nvSpPr>
        <p:spPr>
          <a:xfrm>
            <a:off x="8229600" y="152280"/>
            <a:ext cx="609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var1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4" name="CustomShape 7"/>
          <p:cNvSpPr/>
          <p:nvPr/>
        </p:nvSpPr>
        <p:spPr>
          <a:xfrm>
            <a:off x="7467480" y="2514600"/>
            <a:ext cx="914040" cy="12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print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setB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A::print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setA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5" name="CustomShape 8"/>
          <p:cNvSpPr/>
          <p:nvPr/>
        </p:nvSpPr>
        <p:spPr>
          <a:xfrm>
            <a:off x="7086600" y="1066680"/>
            <a:ext cx="990360" cy="304560"/>
          </a:xfrm>
          <a:prstGeom prst="rect">
            <a:avLst/>
          </a:prstGeom>
          <a:solidFill>
            <a:srgbClr val="33cc33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9"/>
          <p:cNvSpPr/>
          <p:nvPr/>
        </p:nvSpPr>
        <p:spPr>
          <a:xfrm>
            <a:off x="8229600" y="609480"/>
            <a:ext cx="609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var2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7" name="CustomShape 10"/>
          <p:cNvSpPr/>
          <p:nvPr/>
        </p:nvSpPr>
        <p:spPr>
          <a:xfrm>
            <a:off x="8229600" y="1066680"/>
            <a:ext cx="609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z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8" name="CustomShape 11"/>
          <p:cNvSpPr/>
          <p:nvPr/>
        </p:nvSpPr>
        <p:spPr>
          <a:xfrm>
            <a:off x="7086600" y="1523880"/>
            <a:ext cx="1752120" cy="91404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2"/>
          <p:cNvSpPr/>
          <p:nvPr/>
        </p:nvSpPr>
        <p:spPr>
          <a:xfrm>
            <a:off x="7162920" y="1600200"/>
            <a:ext cx="990360" cy="304560"/>
          </a:xfrm>
          <a:prstGeom prst="rect">
            <a:avLst/>
          </a:prstGeom>
          <a:solidFill>
            <a:schemeClr val="accent2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3"/>
          <p:cNvSpPr/>
          <p:nvPr/>
        </p:nvSpPr>
        <p:spPr>
          <a:xfrm>
            <a:off x="7162920" y="2057400"/>
            <a:ext cx="990360" cy="304560"/>
          </a:xfrm>
          <a:prstGeom prst="rect">
            <a:avLst/>
          </a:prstGeom>
          <a:solidFill>
            <a:schemeClr val="accent2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4"/>
          <p:cNvSpPr/>
          <p:nvPr/>
        </p:nvSpPr>
        <p:spPr>
          <a:xfrm>
            <a:off x="8305920" y="1600200"/>
            <a:ext cx="45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2" name="CustomShape 15"/>
          <p:cNvSpPr/>
          <p:nvPr/>
        </p:nvSpPr>
        <p:spPr>
          <a:xfrm>
            <a:off x="8305920" y="2057400"/>
            <a:ext cx="45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292934"/>
                </a:solidFill>
                <a:latin typeface="Arial"/>
              </a:rPr>
              <a:t>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nodeType="clickEffect" fill="hold">
                      <p:stCondLst>
                        <p:cond delay="indefinite"/>
                      </p:stCondLst>
                      <p:childTnLst>
                        <p:par>
                          <p:cTn id="1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9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292934"/>
                </a:solidFill>
                <a:latin typeface="Arial"/>
              </a:rPr>
              <a:t>C++ Programming: From Problem Analysis to Program Design, Fourth Edition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529E6CA-ED5E-48D4-B0B7-C3ADE4429B0F}" type="slidenum">
              <a:rPr b="1" lang="en-US" sz="1000" spc="-1" strike="noStrike">
                <a:solidFill>
                  <a:srgbClr val="292934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Constructors of Derived and Base Classes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56" name="TextShape 4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Derived class constructor cannot directly access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private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members of the base class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Derived class can directly initialize only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member variables of the base class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When a derived object is declared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It must execute one of the base class constructors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Call to base class constructor is specified in heading of derived class constructor definition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23640" y="26064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Example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458" name="Picture 3" descr="untitled2"/>
          <p:cNvPicPr/>
          <p:nvPr/>
        </p:nvPicPr>
        <p:blipFill>
          <a:blip r:embed="rId1"/>
          <a:stretch/>
        </p:blipFill>
        <p:spPr>
          <a:xfrm>
            <a:off x="762120" y="1143000"/>
            <a:ext cx="6248160" cy="575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419040" y="340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Example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460" name="Picture 3" descr="untitled"/>
          <p:cNvPicPr/>
          <p:nvPr/>
        </p:nvPicPr>
        <p:blipFill>
          <a:blip r:embed="rId1"/>
          <a:stretch/>
        </p:blipFill>
        <p:spPr>
          <a:xfrm>
            <a:off x="1143000" y="1219320"/>
            <a:ext cx="6781320" cy="5306760"/>
          </a:xfrm>
          <a:prstGeom prst="rect">
            <a:avLst/>
          </a:prstGeom>
          <a:ln>
            <a:noFill/>
          </a:ln>
        </p:spPr>
      </p:pic>
      <p:sp>
        <p:nvSpPr>
          <p:cNvPr id="461" name="CustomShape 2"/>
          <p:cNvSpPr/>
          <p:nvPr/>
        </p:nvSpPr>
        <p:spPr>
          <a:xfrm>
            <a:off x="5562720" y="4800600"/>
            <a:ext cx="533160" cy="228240"/>
          </a:xfrm>
          <a:prstGeom prst="rect">
            <a:avLst/>
          </a:prstGeom>
          <a:solidFill>
            <a:schemeClr val="tx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Examples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914400" y="1828800"/>
            <a:ext cx="2750760" cy="430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Base class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Student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Shape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Employee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4352760" y="1828800"/>
            <a:ext cx="4333680" cy="430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Derived classes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Graduate Student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Undergraduate student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Circle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Rectangle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Faculty Member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Staff member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2971800" y="6400800"/>
            <a:ext cx="36572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x-none" sz="1400" spc="-1" strike="noStrike">
                <a:solidFill>
                  <a:srgbClr val="292934"/>
                </a:solidFill>
                <a:latin typeface="Arial"/>
                <a:ea typeface="Osaka"/>
              </a:rPr>
              <a:t>C++ Programming: From Problem Analysis to Program Design, Third Edition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EFF296C-6F97-46AE-ACBA-86B621DC89ED}" type="slidenum">
              <a:rPr b="0" lang="x-none" sz="1400" spc="-1" strike="noStrike">
                <a:solidFill>
                  <a:srgbClr val="292934"/>
                </a:solidFill>
                <a:latin typeface="Arial"/>
                <a:ea typeface="Osaka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Example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465" name="Picture 8" descr=""/>
          <p:cNvPicPr/>
          <p:nvPr/>
        </p:nvPicPr>
        <p:blipFill>
          <a:blip r:embed="rId1"/>
          <a:stretch/>
        </p:blipFill>
        <p:spPr>
          <a:xfrm>
            <a:off x="1000080" y="1828800"/>
            <a:ext cx="7538760" cy="395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5715000" y="1752480"/>
            <a:ext cx="1752120" cy="2742840"/>
          </a:xfrm>
          <a:prstGeom prst="rect">
            <a:avLst/>
          </a:prstGeom>
          <a:solidFill>
            <a:srgbClr val="ff99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2"/>
          <p:cNvSpPr/>
          <p:nvPr/>
        </p:nvSpPr>
        <p:spPr>
          <a:xfrm>
            <a:off x="5867280" y="2666880"/>
            <a:ext cx="1447560" cy="1599840"/>
          </a:xfrm>
          <a:prstGeom prst="rect">
            <a:avLst/>
          </a:prstGeom>
          <a:solidFill>
            <a:srgbClr val="b2b2b2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3"/>
          <p:cNvSpPr/>
          <p:nvPr/>
        </p:nvSpPr>
        <p:spPr>
          <a:xfrm>
            <a:off x="6095880" y="2971800"/>
            <a:ext cx="837720" cy="36468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  <a:ea typeface="Osaka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6553080" y="1447920"/>
            <a:ext cx="68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  <a:ea typeface="Osaka"/>
              </a:rPr>
              <a:t>objB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CustomShape 5"/>
          <p:cNvSpPr/>
          <p:nvPr/>
        </p:nvSpPr>
        <p:spPr>
          <a:xfrm>
            <a:off x="6705720" y="205740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  <a:ea typeface="Osaka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6"/>
          <p:cNvSpPr/>
          <p:nvPr/>
        </p:nvSpPr>
        <p:spPr>
          <a:xfrm>
            <a:off x="6095880" y="3672000"/>
            <a:ext cx="837720" cy="36468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  <a:ea typeface="Osaka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CustomShape 7"/>
          <p:cNvSpPr/>
          <p:nvPr/>
        </p:nvSpPr>
        <p:spPr>
          <a:xfrm>
            <a:off x="6858000" y="2971800"/>
            <a:ext cx="45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  <a:ea typeface="Osaka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CustomShape 8"/>
          <p:cNvSpPr/>
          <p:nvPr/>
        </p:nvSpPr>
        <p:spPr>
          <a:xfrm>
            <a:off x="6858000" y="3657600"/>
            <a:ext cx="45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  <a:ea typeface="Osaka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4" name="Picture 11" descr="untitled"/>
          <p:cNvPicPr/>
          <p:nvPr/>
        </p:nvPicPr>
        <p:blipFill>
          <a:blip r:embed="rId1"/>
          <a:stretch/>
        </p:blipFill>
        <p:spPr>
          <a:xfrm>
            <a:off x="533520" y="1523880"/>
            <a:ext cx="5028840" cy="4352400"/>
          </a:xfrm>
          <a:prstGeom prst="rect">
            <a:avLst/>
          </a:prstGeom>
          <a:ln>
            <a:noFill/>
          </a:ln>
        </p:spPr>
      </p:pic>
      <p:sp>
        <p:nvSpPr>
          <p:cNvPr id="475" name="CustomShape 9"/>
          <p:cNvSpPr/>
          <p:nvPr/>
        </p:nvSpPr>
        <p:spPr>
          <a:xfrm>
            <a:off x="1066680" y="609480"/>
            <a:ext cx="7086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Initialization List and Inheritance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6" name="CustomShape 10"/>
          <p:cNvSpPr/>
          <p:nvPr/>
        </p:nvSpPr>
        <p:spPr>
          <a:xfrm>
            <a:off x="6019920" y="4648320"/>
            <a:ext cx="24379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Initialization list goes with constructor of derived class and uses class name to pass parameters to base class constructor.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292934"/>
                </a:solidFill>
                <a:latin typeface="Arial"/>
              </a:rPr>
              <a:t>C++ Programming: From Problem Analysis to Program Design, Fourth Edition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8170DAD-0003-4CA0-9596-95A359AF74A3}" type="slidenum">
              <a:rPr b="1" lang="en-US" sz="1000" spc="-1" strike="noStrike">
                <a:solidFill>
                  <a:srgbClr val="292934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Protected Members of a Class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480" name="TextShape 4"/>
          <p:cNvSpPr txBox="1"/>
          <p:nvPr/>
        </p:nvSpPr>
        <p:spPr>
          <a:xfrm>
            <a:off x="838080" y="1828800"/>
            <a:ext cx="8305560" cy="430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Private members of a class cannot be directly accessed outside the class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For a base class to give derived class access to a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private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member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Declare that member as 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protected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 accessibility of a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member of a class is in between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private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A derived class can directly access the 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 of the base class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292934"/>
                </a:solidFill>
                <a:latin typeface="Arial"/>
              </a:rPr>
              <a:t>C++ Programming: From Problem Analysis to Program Design, Fourth Edition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3B13499-FFD7-4B25-95D5-3D90142B2112}" type="slidenum">
              <a:rPr b="1" lang="en-US" sz="1000" spc="-1" strike="noStrike">
                <a:solidFill>
                  <a:srgbClr val="292934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1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Inheritance as </a:t>
            </a:r>
            <a:r>
              <a:rPr b="0" lang="en-US" sz="4000" spc="-100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, </a:t>
            </a:r>
            <a:r>
              <a:rPr b="0" lang="en-US" sz="4000" spc="-100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, or </a:t>
            </a:r>
            <a:r>
              <a:rPr b="0" lang="en-US" sz="4000" spc="-100" strike="noStrike">
                <a:solidFill>
                  <a:srgbClr val="3333ff"/>
                </a:solidFill>
                <a:latin typeface="Courier New"/>
              </a:rPr>
              <a:t>private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484" name="Picture 7" descr=""/>
          <p:cNvPicPr/>
          <p:nvPr/>
        </p:nvPicPr>
        <p:blipFill>
          <a:blip r:embed="rId1"/>
          <a:srcRect l="0" t="0" r="0" b="61876"/>
          <a:stretch/>
        </p:blipFill>
        <p:spPr>
          <a:xfrm>
            <a:off x="1295280" y="1752480"/>
            <a:ext cx="4954320" cy="682200"/>
          </a:xfrm>
          <a:prstGeom prst="rect">
            <a:avLst/>
          </a:prstGeom>
          <a:ln>
            <a:noFill/>
          </a:ln>
        </p:spPr>
      </p:pic>
      <p:sp>
        <p:nvSpPr>
          <p:cNvPr id="485" name="TextShape 4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5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If </a:t>
            </a:r>
            <a:r>
              <a:rPr b="0" lang="en-US" sz="2400" spc="-1" strike="noStrike">
                <a:solidFill>
                  <a:srgbClr val="292934"/>
                </a:solidFill>
                <a:latin typeface="Courier New"/>
              </a:rPr>
              <a:t>memberAccessSpecifier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is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A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are 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and can be directly accessed in class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A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are 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and can be directly accessed by member functions (and friend functions)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private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 A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are hidden in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and can be accessed by member functions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through 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or 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292934"/>
                </a:solidFill>
                <a:latin typeface="Arial"/>
              </a:rPr>
              <a:t>C++ Programming: From Problem Analysis to Program Design, Fourth Edition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CEC9917-9057-4187-BC4B-F943A292C530}" type="slidenum">
              <a:rPr b="1" lang="en-US" sz="1000" spc="-1" strike="noStrike">
                <a:solidFill>
                  <a:srgbClr val="292934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8" name="TextShape 3"/>
          <p:cNvSpPr txBox="1"/>
          <p:nvPr/>
        </p:nvSpPr>
        <p:spPr>
          <a:xfrm>
            <a:off x="609480" y="277920"/>
            <a:ext cx="85341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Inheritance as </a:t>
            </a:r>
            <a:r>
              <a:rPr b="0" lang="en-US" sz="4000" spc="-100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, </a:t>
            </a:r>
            <a:r>
              <a:rPr b="0" lang="en-US" sz="4000" spc="-100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, or </a:t>
            </a:r>
            <a:r>
              <a:rPr b="0" lang="en-US" sz="4000" spc="-100" strike="noStrike">
                <a:solidFill>
                  <a:srgbClr val="3333ff"/>
                </a:solidFill>
                <a:latin typeface="Courier New"/>
              </a:rPr>
              <a:t>private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(continued)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489" name="Picture 3" descr=""/>
          <p:cNvPicPr/>
          <p:nvPr/>
        </p:nvPicPr>
        <p:blipFill>
          <a:blip r:embed="rId1"/>
          <a:srcRect l="0" t="0" r="0" b="61876"/>
          <a:stretch/>
        </p:blipFill>
        <p:spPr>
          <a:xfrm>
            <a:off x="1295280" y="1752480"/>
            <a:ext cx="4954320" cy="682200"/>
          </a:xfrm>
          <a:prstGeom prst="rect">
            <a:avLst/>
          </a:prstGeom>
          <a:ln>
            <a:noFill/>
          </a:ln>
        </p:spPr>
      </p:pic>
      <p:sp>
        <p:nvSpPr>
          <p:cNvPr id="490" name="TextShape 4"/>
          <p:cNvSpPr txBox="1"/>
          <p:nvPr/>
        </p:nvSpPr>
        <p:spPr>
          <a:xfrm>
            <a:off x="914400" y="1828800"/>
            <a:ext cx="7772040" cy="472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4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If </a:t>
            </a:r>
            <a:r>
              <a:rPr b="0" lang="en-US" sz="2400" spc="-1" strike="noStrike">
                <a:solidFill>
                  <a:srgbClr val="292934"/>
                </a:solidFill>
                <a:latin typeface="Courier New"/>
              </a:rPr>
              <a:t>memberAccessSpecifier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is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A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are 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and can be accessed by the member functions (and friend functions)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A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are 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and can be accessed by the member functions (and friend functions)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private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A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are hidden in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and can be accessed by member functions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through 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or 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292934"/>
                </a:solidFill>
                <a:latin typeface="Arial"/>
              </a:rPr>
              <a:t>C++ Programming: From Problem Analysis to Program Design, Fourth Edition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DDD462D-5BCD-4293-B8C7-2075ACC88727}" type="slidenum">
              <a:rPr b="1" lang="en-US" sz="1000" spc="-1" strike="noStrike">
                <a:solidFill>
                  <a:srgbClr val="292934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3" name="TextShape 3"/>
          <p:cNvSpPr txBox="1"/>
          <p:nvPr/>
        </p:nvSpPr>
        <p:spPr>
          <a:xfrm>
            <a:off x="609480" y="277920"/>
            <a:ext cx="85341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8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Inheritance as </a:t>
            </a:r>
            <a:r>
              <a:rPr b="0" lang="en-US" sz="4000" spc="-100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, </a:t>
            </a:r>
            <a:r>
              <a:rPr b="0" lang="en-US" sz="4000" spc="-100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, or </a:t>
            </a:r>
            <a:r>
              <a:rPr b="0" lang="en-US" sz="4000" spc="-100" strike="noStrike">
                <a:solidFill>
                  <a:srgbClr val="3333ff"/>
                </a:solidFill>
                <a:latin typeface="Courier New"/>
              </a:rPr>
              <a:t>private </a:t>
            </a: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(continued)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494" name="Picture 3" descr=""/>
          <p:cNvPicPr/>
          <p:nvPr/>
        </p:nvPicPr>
        <p:blipFill>
          <a:blip r:embed="rId1"/>
          <a:srcRect l="0" t="0" r="0" b="61876"/>
          <a:stretch/>
        </p:blipFill>
        <p:spPr>
          <a:xfrm>
            <a:off x="1295280" y="1727280"/>
            <a:ext cx="4954320" cy="682200"/>
          </a:xfrm>
          <a:prstGeom prst="rect">
            <a:avLst/>
          </a:prstGeom>
          <a:ln>
            <a:noFill/>
          </a:ln>
        </p:spPr>
      </p:pic>
      <p:sp>
        <p:nvSpPr>
          <p:cNvPr id="495" name="TextShape 4"/>
          <p:cNvSpPr txBox="1"/>
          <p:nvPr/>
        </p:nvSpPr>
        <p:spPr>
          <a:xfrm>
            <a:off x="914400" y="1828800"/>
            <a:ext cx="7772040" cy="472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4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If </a:t>
            </a:r>
            <a:r>
              <a:rPr b="0" lang="en-US" sz="2400" spc="-1" strike="noStrike">
                <a:solidFill>
                  <a:srgbClr val="292934"/>
                </a:solidFill>
                <a:latin typeface="Courier New"/>
              </a:rPr>
              <a:t>memberAccessSpecifier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is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private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A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are 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private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and can be accessed by member functions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A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are 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private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and can be accessed by member functions (and friend functions)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private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A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are hidden in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and can be accessed by member functions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B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through 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/</a:t>
            </a:r>
            <a:r>
              <a:rPr b="0" lang="en-US" sz="2000" spc="-1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members of </a:t>
            </a:r>
            <a:r>
              <a:rPr b="0" lang="en-US" sz="2000" spc="-1" strike="noStrike">
                <a:solidFill>
                  <a:srgbClr val="292934"/>
                </a:solidFill>
                <a:latin typeface="Courier New"/>
              </a:rPr>
              <a:t>A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Picture 2" descr="untitled"/>
          <p:cNvPicPr/>
          <p:nvPr/>
        </p:nvPicPr>
        <p:blipFill>
          <a:blip r:embed="rId1"/>
          <a:stretch/>
        </p:blipFill>
        <p:spPr>
          <a:xfrm>
            <a:off x="228600" y="152280"/>
            <a:ext cx="2709360" cy="6400440"/>
          </a:xfrm>
          <a:prstGeom prst="rect">
            <a:avLst/>
          </a:prstGeom>
          <a:ln w="28440">
            <a:solidFill>
              <a:srgbClr val="000000"/>
            </a:solidFill>
            <a:miter/>
          </a:ln>
        </p:spPr>
      </p:pic>
      <p:pic>
        <p:nvPicPr>
          <p:cNvPr id="497" name="Picture 3" descr="untitled"/>
          <p:cNvPicPr/>
          <p:nvPr/>
        </p:nvPicPr>
        <p:blipFill>
          <a:blip r:embed="rId2"/>
          <a:stretch/>
        </p:blipFill>
        <p:spPr>
          <a:xfrm>
            <a:off x="3268800" y="152280"/>
            <a:ext cx="2750760" cy="6400440"/>
          </a:xfrm>
          <a:prstGeom prst="rect">
            <a:avLst/>
          </a:prstGeom>
          <a:ln w="28440">
            <a:solidFill>
              <a:srgbClr val="000000"/>
            </a:solidFill>
            <a:miter/>
          </a:ln>
        </p:spPr>
      </p:pic>
      <p:pic>
        <p:nvPicPr>
          <p:cNvPr id="498" name="Picture 4" descr="untitled"/>
          <p:cNvPicPr/>
          <p:nvPr/>
        </p:nvPicPr>
        <p:blipFill>
          <a:blip r:embed="rId3"/>
          <a:stretch/>
        </p:blipFill>
        <p:spPr>
          <a:xfrm>
            <a:off x="6386400" y="152280"/>
            <a:ext cx="2571480" cy="6400440"/>
          </a:xfrm>
          <a:prstGeom prst="rect">
            <a:avLst/>
          </a:prstGeom>
          <a:ln w="2844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7000"/>
          </a:bodyPr>
          <a:p>
            <a:pPr>
              <a:lnSpc>
                <a:spcPct val="100000"/>
              </a:lnSpc>
            </a:pPr>
            <a:br/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Multiple Inheritance</a:t>
            </a:r>
            <a:br/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457200" y="152136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We’ll finish our current topic by demonstrating multi-inheritance. We need to emphasize that using this technique is commonly recognized as error-prone and obfuscating class hierarchy.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Any solution that avoids multi-inheritance is generally better and in fact many contemporary object programming languages don’t offer multi-inheritance at all. We think it’s a good argument to consider when you’re making design assumptions.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01" name="TextShape 3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Multiple Inheritance (contd…)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457200" y="1600200"/>
            <a:ext cx="5410440" cy="499680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A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{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public: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A() { cout &lt;&lt; </a:t>
            </a:r>
            <a:r>
              <a:rPr b="0" lang="en-US" sz="1200" spc="-1" strike="noStrike">
                <a:solidFill>
                  <a:srgbClr val="a31515"/>
                </a:solidFill>
                <a:latin typeface="Consolas"/>
              </a:rPr>
              <a:t>"A's constructor called"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&lt;&lt; endl; }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};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br/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B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{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public: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B() { cout &lt;&lt; </a:t>
            </a:r>
            <a:r>
              <a:rPr b="0" lang="en-US" sz="1200" spc="-1" strike="noStrike">
                <a:solidFill>
                  <a:srgbClr val="a31515"/>
                </a:solidFill>
                <a:latin typeface="Consolas"/>
              </a:rPr>
              <a:t>"B's constructor called"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&lt;&lt; endl; }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};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br/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C: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B,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A</a:t>
            </a:r>
            <a:r>
              <a:rPr b="0" lang="en-US" sz="1200" spc="-1" strike="noStrike">
                <a:solidFill>
                  <a:srgbClr val="008000"/>
                </a:solidFill>
                <a:latin typeface="Consolas"/>
              </a:rPr>
              <a:t> // Note the order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{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public: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C() { cout &lt;&lt; </a:t>
            </a:r>
            <a:r>
              <a:rPr b="0" lang="en-US" sz="1200" spc="-1" strike="noStrike">
                <a:solidFill>
                  <a:srgbClr val="a31515"/>
                </a:solidFill>
                <a:latin typeface="Consolas"/>
              </a:rPr>
              <a:t>"C's constructor called"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&lt;&lt; endl; }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};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br/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main()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{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C c;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2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;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241"/>
              </a:spcBef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}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04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54AA4D8-152D-48AC-8BA3-25C4353D6C1E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505" name="Picture 4" descr=""/>
          <p:cNvPicPr/>
          <p:nvPr/>
        </p:nvPicPr>
        <p:blipFill>
          <a:blip r:embed="rId1"/>
          <a:stretch/>
        </p:blipFill>
        <p:spPr>
          <a:xfrm>
            <a:off x="6300360" y="2857320"/>
            <a:ext cx="2085840" cy="571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6" name="CustomShape 4"/>
          <p:cNvSpPr/>
          <p:nvPr/>
        </p:nvSpPr>
        <p:spPr>
          <a:xfrm>
            <a:off x="6170040" y="2412000"/>
            <a:ext cx="129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6" dur="indefinite" restart="never" nodeType="tmRoot">
          <p:childTnLst>
            <p:seq>
              <p:cTn id="197" dur="indefinite" nodeType="mainSeq">
                <p:childTnLst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822960" y="1845720"/>
            <a:ext cx="336780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This example should be clear (we hope).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 program will produce the following output: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storage = 3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safe = 5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509" name="Picture 4" descr="Screen Shot 2018-09-14 at 8.50.36 pm.png"/>
          <p:cNvPicPr/>
          <p:nvPr/>
        </p:nvPicPr>
        <p:blipFill>
          <a:blip r:embed="rId1"/>
          <a:stretch/>
        </p:blipFill>
        <p:spPr>
          <a:xfrm>
            <a:off x="4419720" y="1763280"/>
            <a:ext cx="3968640" cy="4845600"/>
          </a:xfrm>
          <a:prstGeom prst="rect">
            <a:avLst/>
          </a:prstGeom>
          <a:ln>
            <a:noFill/>
          </a:ln>
        </p:spPr>
      </p:pic>
      <p:sp>
        <p:nvSpPr>
          <p:cNvPr id="510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Multiple Inheritance - Ambiguity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292934"/>
                </a:solidFill>
                <a:latin typeface="Arial"/>
              </a:rPr>
              <a:t>C++ Programming: From Problem Analysis to Program Design, Fourth Edition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1CF3D07-A1DF-43D5-BD4A-84E9103F596C}" type="slidenum">
              <a:rPr b="1" lang="en-US" sz="1000" spc="-1" strike="noStrike">
                <a:solidFill>
                  <a:srgbClr val="292934"/>
                </a:solidFill>
                <a:latin typeface="Arial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Inheritance (continued)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4" name="TextShape 4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Inheritance can be viewed as a tree-like, or hierarchical, structure wherein a base class is shown with its derived classes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75" name="Picture 4" descr=""/>
          <p:cNvPicPr/>
          <p:nvPr/>
        </p:nvPicPr>
        <p:blipFill>
          <a:blip r:embed="rId1"/>
          <a:stretch/>
        </p:blipFill>
        <p:spPr>
          <a:xfrm>
            <a:off x="1411200" y="3449520"/>
            <a:ext cx="7046640" cy="279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Multiple Inheritance - Ambiguity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457200" y="1960200"/>
            <a:ext cx="3826440" cy="420480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SuperA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protected: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storage;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put(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val){ storage = val; }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get(){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storage; }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br/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SuperB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protected: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safe;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public: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put(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val){ safe = val; }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get(){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safe; }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n-US" sz="12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2E6DDD8-8446-4E50-ACD9-7A86B6FBF1E2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4" name="CustomShape 4"/>
          <p:cNvSpPr/>
          <p:nvPr/>
        </p:nvSpPr>
        <p:spPr>
          <a:xfrm>
            <a:off x="4572000" y="1960200"/>
            <a:ext cx="4320000" cy="42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br/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Sub: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SuperB,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SuperA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print()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cout&lt;&lt;</a:t>
            </a:r>
            <a:r>
              <a:rPr b="0" lang="en-US" sz="1200" spc="-1" strike="noStrike">
                <a:solidFill>
                  <a:srgbClr val="a31515"/>
                </a:solidFill>
                <a:latin typeface="Consolas"/>
              </a:rPr>
              <a:t>"Storage: "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&lt;&lt;storage&lt;&lt;endl;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cout&lt;&lt;</a:t>
            </a:r>
            <a:r>
              <a:rPr b="0" lang="en-US" sz="1200" spc="-1" strike="noStrike">
                <a:solidFill>
                  <a:srgbClr val="a31515"/>
                </a:solidFill>
                <a:latin typeface="Consolas"/>
              </a:rPr>
              <a:t>"Safe: "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&lt;&lt;safe&lt;&lt;endl;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}   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br/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main()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Sub s;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s.put(</a:t>
            </a:r>
            <a:r>
              <a:rPr b="0" lang="en-US" sz="1200" spc="-1" strike="noStrike">
                <a:solidFill>
                  <a:srgbClr val="098658"/>
                </a:solidFill>
                <a:latin typeface="Consolas"/>
              </a:rPr>
              <a:t>5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);</a:t>
            </a:r>
            <a:r>
              <a:rPr b="0" lang="en-US" sz="1200" spc="-1" strike="noStrike">
                <a:solidFill>
                  <a:srgbClr val="008000"/>
                </a:solidFill>
                <a:latin typeface="Consolas"/>
              </a:rPr>
              <a:t> //Ambiguous call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00"/>
                </a:solidFill>
                <a:latin typeface="Consolas"/>
              </a:rPr>
              <a:t>	</a:t>
            </a:r>
            <a:r>
              <a:rPr b="0" lang="en-US" sz="1200" spc="-1" strike="noStrike">
                <a:solidFill>
                  <a:srgbClr val="008000"/>
                </a:solidFill>
                <a:latin typeface="Consolas"/>
              </a:rPr>
              <a:t>//(call to SubA-put or SubB-put?)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cout&lt;&lt;s.get();</a:t>
            </a:r>
            <a:r>
              <a:rPr b="0" lang="en-US" sz="1200" spc="-1" strike="noStrike">
                <a:solidFill>
                  <a:srgbClr val="008000"/>
                </a:solidFill>
                <a:latin typeface="Consolas"/>
              </a:rPr>
              <a:t> //Similar issue here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2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2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515" name="Picture 8" descr=""/>
          <p:cNvPicPr/>
          <p:nvPr/>
        </p:nvPicPr>
        <p:blipFill>
          <a:blip r:embed="rId1"/>
          <a:stretch/>
        </p:blipFill>
        <p:spPr>
          <a:xfrm>
            <a:off x="5004000" y="5013360"/>
            <a:ext cx="3753000" cy="647280"/>
          </a:xfrm>
          <a:prstGeom prst="rect">
            <a:avLst/>
          </a:prstGeom>
          <a:ln>
            <a:noFill/>
          </a:ln>
        </p:spPr>
      </p:pic>
      <p:sp>
        <p:nvSpPr>
          <p:cNvPr id="516" name="CustomShape 5"/>
          <p:cNvSpPr/>
          <p:nvPr/>
        </p:nvSpPr>
        <p:spPr>
          <a:xfrm>
            <a:off x="7092360" y="4149000"/>
            <a:ext cx="1439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Output: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7" name="CustomShape 6"/>
          <p:cNvSpPr/>
          <p:nvPr/>
        </p:nvSpPr>
        <p:spPr>
          <a:xfrm>
            <a:off x="4716000" y="5121720"/>
            <a:ext cx="3024000" cy="562320"/>
          </a:xfrm>
          <a:prstGeom prst="ellipse">
            <a:avLst/>
          </a:prstGeom>
          <a:noFill/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6" dur="indefinite" restart="never" nodeType="tmRoot">
          <p:childTnLst>
            <p:seq>
              <p:cTn id="207" dur="indefinite" nodeType="mainSeq">
                <p:childTnLst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22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Multiple Inheritance – Diamond Problem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457200" y="1600200"/>
            <a:ext cx="3898440" cy="427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The diamond problem occurs when two superclasses of a class have a common base class. 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For example, in the following diagram, the TA class gets two copies of all attributes of Person class, this causes ambiguities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47BBBDC-EC80-4DEC-99E1-F6C236723091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521" name="Picture 2" descr=""/>
          <p:cNvPicPr/>
          <p:nvPr/>
        </p:nvPicPr>
        <p:blipFill>
          <a:blip r:embed="rId1"/>
          <a:stretch/>
        </p:blipFill>
        <p:spPr>
          <a:xfrm>
            <a:off x="4356000" y="1710000"/>
            <a:ext cx="4464000" cy="372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Multiple Inheritance – Diamond Problem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457200" y="1600200"/>
            <a:ext cx="3898440" cy="442080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Person {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8000"/>
                </a:solidFill>
                <a:latin typeface="Consolas"/>
              </a:rPr>
              <a:t>// Data members of person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public: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Person(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x) { cout &lt;&lt; </a:t>
            </a:r>
            <a:r>
              <a:rPr b="0" lang="en-US" sz="1050" spc="-1" strike="noStrike">
                <a:solidFill>
                  <a:srgbClr val="a31515"/>
                </a:solidFill>
                <a:latin typeface="Consolas"/>
              </a:rPr>
              <a:t>"Person::Person(int ) called"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&lt;&lt; endl; }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};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br/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Faculty : 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Person {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8000"/>
                </a:solidFill>
                <a:latin typeface="Consolas"/>
              </a:rPr>
              <a:t>// data members of Faculty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public: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Faculty(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x):Person(x) {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cout&lt;&lt;</a:t>
            </a:r>
            <a:r>
              <a:rPr b="0" lang="en-US" sz="1050" spc="-1" strike="noStrike">
                <a:solidFill>
                  <a:srgbClr val="a31515"/>
                </a:solidFill>
                <a:latin typeface="Consolas"/>
              </a:rPr>
              <a:t>"Faculty::Faculty(int ) called"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&lt;&lt; endl;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};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br/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Student : 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Person {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8000"/>
                </a:solidFill>
                <a:latin typeface="Consolas"/>
              </a:rPr>
              <a:t>// data members of Student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public: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Student(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x):Person(x) {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cout&lt;&lt;</a:t>
            </a:r>
            <a:r>
              <a:rPr b="0" lang="en-US" sz="1050" spc="-1" strike="noStrike">
                <a:solidFill>
                  <a:srgbClr val="a31515"/>
                </a:solidFill>
                <a:latin typeface="Consolas"/>
              </a:rPr>
              <a:t>"Student::Student(int ) called"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&lt;&lt; endl;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4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7E8BEA1-A30F-4DAE-BB25-174194FD0CAA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5" name="CustomShape 4"/>
          <p:cNvSpPr/>
          <p:nvPr/>
        </p:nvSpPr>
        <p:spPr>
          <a:xfrm>
            <a:off x="4555800" y="1604160"/>
            <a:ext cx="3898440" cy="21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TA : 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Faculty, 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Student {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public: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TA(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x):Student(x), Faculty(x) {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cout&lt;&lt;</a:t>
            </a:r>
            <a:r>
              <a:rPr b="0" lang="en-US" sz="1050" spc="-1" strike="noStrike">
                <a:solidFill>
                  <a:srgbClr val="a31515"/>
                </a:solidFill>
                <a:latin typeface="Consolas"/>
              </a:rPr>
              <a:t>"TA::TA(int ) called"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&lt;&lt; endl;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};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br/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main() {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TA ta1(</a:t>
            </a:r>
            <a:r>
              <a:rPr b="0" lang="en-US" sz="1050" spc="-1" strike="noStrike">
                <a:solidFill>
                  <a:srgbClr val="098658"/>
                </a:solidFill>
                <a:latin typeface="Consolas"/>
              </a:rPr>
              <a:t>30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);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 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526" name="Picture 4" descr=""/>
          <p:cNvPicPr/>
          <p:nvPr/>
        </p:nvPicPr>
        <p:blipFill>
          <a:blip r:embed="rId1"/>
          <a:stretch/>
        </p:blipFill>
        <p:spPr>
          <a:xfrm>
            <a:off x="4572000" y="4581000"/>
            <a:ext cx="2819520" cy="923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7" name="CustomShape 5"/>
          <p:cNvSpPr/>
          <p:nvPr/>
        </p:nvSpPr>
        <p:spPr>
          <a:xfrm>
            <a:off x="4500000" y="4211640"/>
            <a:ext cx="123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Diamond Problem – The Solution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29" name="TextShape 2"/>
          <p:cNvSpPr txBox="1"/>
          <p:nvPr/>
        </p:nvSpPr>
        <p:spPr>
          <a:xfrm>
            <a:off x="457200" y="1600200"/>
            <a:ext cx="3898440" cy="4420800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Person {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public: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Person(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x) { cout &lt;&lt; </a:t>
            </a:r>
            <a:r>
              <a:rPr b="0" lang="en-US" sz="1050" spc="-1" strike="noStrike">
                <a:solidFill>
                  <a:srgbClr val="a31515"/>
                </a:solidFill>
                <a:latin typeface="Consolas"/>
              </a:rPr>
              <a:t>"Person::Person(int ) called"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&lt;&lt; endl; }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Person()     { cout &lt;&lt; </a:t>
            </a:r>
            <a:r>
              <a:rPr b="0" lang="en-US" sz="1050" spc="-1" strike="noStrike">
                <a:solidFill>
                  <a:srgbClr val="a31515"/>
                </a:solidFill>
                <a:latin typeface="Consolas"/>
              </a:rPr>
              <a:t>"Person::Person() called"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&lt;&lt; endl; }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};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br/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Faculty : 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virtual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Person {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public: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Faculty(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x):Person(x) {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cout&lt;&lt;</a:t>
            </a:r>
            <a:r>
              <a:rPr b="0" lang="en-US" sz="1050" spc="-1" strike="noStrike">
                <a:solidFill>
                  <a:srgbClr val="a31515"/>
                </a:solidFill>
                <a:latin typeface="Consolas"/>
              </a:rPr>
              <a:t>"Faculty::Faculty(int ) called"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&lt;&lt; endl;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};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br/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Student : 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virtual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Person {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public: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Student(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x):Person(x) {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cout&lt;&lt;</a:t>
            </a:r>
            <a:r>
              <a:rPr b="0" lang="en-US" sz="1050" spc="-1" strike="noStrike">
                <a:solidFill>
                  <a:srgbClr val="a31515"/>
                </a:solidFill>
                <a:latin typeface="Consolas"/>
              </a:rPr>
              <a:t>"Student::Student(int ) called"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&lt;&lt; endl;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 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n-US" sz="105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530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68FF9BE-3778-4ED4-BE2A-C967CBCE994C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1" name="CustomShape 4"/>
          <p:cNvSpPr/>
          <p:nvPr/>
        </p:nvSpPr>
        <p:spPr>
          <a:xfrm>
            <a:off x="4555800" y="1604160"/>
            <a:ext cx="3898440" cy="21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TA : 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Faculty, 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Student {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public: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TA(</a:t>
            </a:r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x):Student(x), Faculty(x) {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cout&lt;&lt;</a:t>
            </a:r>
            <a:r>
              <a:rPr b="0" lang="en-US" sz="1050" spc="-1" strike="noStrike">
                <a:solidFill>
                  <a:srgbClr val="a31515"/>
                </a:solidFill>
                <a:latin typeface="Consolas"/>
              </a:rPr>
              <a:t>"TA::TA(int ) called"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&lt;&lt; endl;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};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br/>
            <a:r>
              <a:rPr b="0" lang="en-US" sz="1050" spc="-1" strike="noStrike">
                <a:solidFill>
                  <a:srgbClr val="0000ff"/>
                </a:solidFill>
                <a:latin typeface="Consolas"/>
              </a:rPr>
              <a:t>int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main() {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    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TA ta1(</a:t>
            </a:r>
            <a:r>
              <a:rPr b="0" lang="en-US" sz="1050" spc="-1" strike="noStrike">
                <a:solidFill>
                  <a:srgbClr val="098658"/>
                </a:solidFill>
                <a:latin typeface="Consolas"/>
              </a:rPr>
              <a:t>30</a:t>
            </a: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); 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Consolas"/>
              </a:rPr>
              <a:t>} 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2" name="CustomShape 5"/>
          <p:cNvSpPr/>
          <p:nvPr/>
        </p:nvSpPr>
        <p:spPr>
          <a:xfrm>
            <a:off x="4500000" y="4211640"/>
            <a:ext cx="123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33" name="Picture 7" descr=""/>
          <p:cNvPicPr/>
          <p:nvPr/>
        </p:nvPicPr>
        <p:blipFill>
          <a:blip r:embed="rId1"/>
          <a:stretch/>
        </p:blipFill>
        <p:spPr>
          <a:xfrm>
            <a:off x="4572000" y="4622760"/>
            <a:ext cx="2886120" cy="761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4" name="Picture 8" descr=""/>
          <p:cNvPicPr/>
          <p:nvPr/>
        </p:nvPicPr>
        <p:blipFill>
          <a:blip r:embed="rId2"/>
          <a:stretch/>
        </p:blipFill>
        <p:spPr>
          <a:xfrm>
            <a:off x="4860000" y="2022480"/>
            <a:ext cx="3456000" cy="1818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35" name="Picture 9" descr=""/>
          <p:cNvPicPr/>
          <p:nvPr/>
        </p:nvPicPr>
        <p:blipFill>
          <a:blip r:embed="rId3"/>
          <a:stretch/>
        </p:blipFill>
        <p:spPr>
          <a:xfrm>
            <a:off x="4500000" y="4581000"/>
            <a:ext cx="3155400" cy="80352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Inheritance (continued)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609480" y="1600200"/>
            <a:ext cx="8305560" cy="4952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 u="sng">
                <a:solidFill>
                  <a:srgbClr val="292934"/>
                </a:solidFill>
                <a:uFillTx/>
                <a:latin typeface="Arial"/>
              </a:rPr>
              <a:t>Single inheritance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: derived class has a single base class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93a299"/>
                </a:solidFill>
                <a:latin typeface="Arial"/>
              </a:rPr>
              <a:t>Ex. Circle class from Shape class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80"/>
              </a:spcBef>
            </a:pP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1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 u="sng">
                <a:solidFill>
                  <a:srgbClr val="292934"/>
                </a:solidFill>
                <a:uFillTx/>
                <a:latin typeface="Arial"/>
              </a:rPr>
              <a:t>Multiple inheritance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: derived class has more than one base </a:t>
            </a:r>
            <a:r>
              <a:rPr b="0" lang="en-US" sz="2600" spc="-1" strike="noStrike">
                <a:solidFill>
                  <a:srgbClr val="292934"/>
                </a:solidFill>
                <a:latin typeface="Arial"/>
              </a:rPr>
              <a:t>class</a:t>
            </a:r>
            <a:r>
              <a:rPr b="0" lang="en-US" sz="1500" spc="-1" strike="noStrike">
                <a:solidFill>
                  <a:srgbClr val="292934"/>
                </a:solidFill>
                <a:latin typeface="Arial"/>
              </a:rPr>
              <a:t>…will not be discussed in this chapter.</a:t>
            </a:r>
            <a:endParaRPr b="0" lang="en-US" sz="15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93a299"/>
                </a:solidFill>
                <a:latin typeface="Arial"/>
              </a:rPr>
              <a:t>Ex. Son class from Mother class and Father class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19"/>
              </a:spcBef>
            </a:pP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 u="sng">
                <a:solidFill>
                  <a:srgbClr val="292934"/>
                </a:solidFill>
                <a:uFillTx/>
                <a:latin typeface="Arial"/>
              </a:rPr>
              <a:t>Public inheritance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: all public members of base class are inherited as public members by derived class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Defining a simple subclass (1)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We can use each class as a base (or a foundation) to define or build another class (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a subclass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). It’s also possible to use 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more than one class to define a subclass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. You can see both of these cases on the right →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Note that 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the arrows always point to the superclass(es)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 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The left diagram illustrates a “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single inheritance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”, and the right one a “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multiple inheritance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” or “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multi-inheritance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”.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We’ll show you some examples of both types of inheritance.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We can also write about super classes as 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base 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classes, and subclasses as </a:t>
            </a:r>
            <a:r>
              <a:rPr b="1" lang="en-US" sz="1800" spc="-1" strike="noStrike">
                <a:solidFill>
                  <a:srgbClr val="292934"/>
                </a:solidFill>
                <a:latin typeface="Arial"/>
              </a:rPr>
              <a:t>derived</a:t>
            </a:r>
            <a:r>
              <a:rPr b="0" lang="en-US" sz="1800" spc="-1" strike="noStrike">
                <a:solidFill>
                  <a:srgbClr val="292934"/>
                </a:solidFill>
                <a:latin typeface="Arial"/>
              </a:rPr>
              <a:t> classes.</a:t>
            </a:r>
            <a:endParaRPr b="0" lang="en-US" sz="18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82" name="Picture 4" descr=""/>
          <p:cNvPicPr/>
          <p:nvPr/>
        </p:nvPicPr>
        <p:blipFill>
          <a:blip r:embed="rId1"/>
          <a:stretch/>
        </p:blipFill>
        <p:spPr>
          <a:xfrm>
            <a:off x="1816200" y="1968480"/>
            <a:ext cx="5511600" cy="290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Defining a simple subclass (2)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822960" y="1845720"/>
            <a:ext cx="374868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 class on the right → will serve as </a:t>
            </a:r>
            <a:r>
              <a:rPr b="1" lang="en-US" sz="2400" spc="-1" strike="noStrike">
                <a:solidFill>
                  <a:srgbClr val="292934"/>
                </a:solidFill>
                <a:latin typeface="Arial"/>
              </a:rPr>
              <a:t>a superclass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. Analyse its structure – it’s not difficult, we promise.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 program emits the following text: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 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101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refercence: www.netacad.com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86" name="Picture 4" descr=""/>
          <p:cNvPicPr/>
          <p:nvPr/>
        </p:nvPicPr>
        <p:blipFill>
          <a:blip r:embed="rId1"/>
          <a:stretch/>
        </p:blipFill>
        <p:spPr>
          <a:xfrm>
            <a:off x="4375440" y="1981080"/>
            <a:ext cx="3762720" cy="388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292934"/>
                </a:solidFill>
                <a:latin typeface="Arial"/>
              </a:rPr>
              <a:t>C++ Programming: From Problem Analysis to Program Design, Fourth Edition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495BE84-B58E-4D25-801A-7B517011852D}" type="slidenum">
              <a:rPr b="1" lang="en-US" sz="1000" spc="-1" strike="noStrike">
                <a:solidFill>
                  <a:srgbClr val="292934"/>
                </a:solidFill>
                <a:latin typeface="Arial"/>
              </a:rPr>
              <a:t>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d2533c"/>
                </a:solidFill>
                <a:latin typeface="Arial"/>
              </a:rPr>
              <a:t>Inheritance (continued)</a:t>
            </a:r>
            <a:endParaRPr b="0" lang="en-US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457200" y="1447920"/>
            <a:ext cx="77720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General syntax of a derived class: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Where </a:t>
            </a:r>
            <a:r>
              <a:rPr b="0" lang="en-US" sz="2400" spc="-1" strike="noStrike">
                <a:solidFill>
                  <a:srgbClr val="292934"/>
                </a:solidFill>
                <a:latin typeface="Courier New"/>
              </a:rPr>
              <a:t>memberAccessSpecifier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is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protected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, or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private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(default) 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The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private</a:t>
            </a:r>
            <a:r>
              <a:rPr b="0" lang="en-US" sz="2400" spc="-1" strike="noStrike">
                <a:solidFill>
                  <a:srgbClr val="292934"/>
                </a:solidFill>
                <a:latin typeface="Arial"/>
              </a:rPr>
              <a:t> members of a base class are private to the derived class</a:t>
            </a:r>
            <a:endParaRPr b="0" lang="en-US" sz="24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Derived class cannot directly access them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Ex.   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 Class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SonClass: </a:t>
            </a:r>
            <a:r>
              <a:rPr b="0" lang="en-US" sz="2400" spc="-1" strike="noStrike">
                <a:solidFill>
                  <a:srgbClr val="3333ff"/>
                </a:solidFill>
                <a:latin typeface="Courier New"/>
              </a:rPr>
              <a:t>public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 FatherClass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  <a:p>
            <a:pPr marL="457200" indent="-1825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292934"/>
                </a:solidFill>
                <a:latin typeface="Arial"/>
              </a:rPr>
              <a:t>{                                                  };</a:t>
            </a:r>
            <a:endParaRPr b="0" lang="en-US" sz="2000" spc="-1" strike="noStrike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291" name="Picture 4" descr=""/>
          <p:cNvPicPr/>
          <p:nvPr/>
        </p:nvPicPr>
        <p:blipFill>
          <a:blip r:embed="rId1"/>
          <a:stretch/>
        </p:blipFill>
        <p:spPr>
          <a:xfrm>
            <a:off x="685800" y="1905120"/>
            <a:ext cx="5614200" cy="86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cs101</Template>
  <TotalTime>26656</TotalTime>
  <Application>LibreOffice/6.4.5.2$Linux_X86_64 LibreOffice_project/40$Build-2</Application>
  <Words>1589</Words>
  <Paragraphs>412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2017-12-20T08:30:18Z</dcterms:created>
  <dc:creator>Dr Wail Mardini</dc:creator>
  <dc:description/>
  <dc:language>en-US</dc:language>
  <cp:lastModifiedBy/>
  <cp:lastPrinted>2018-11-18T16:27:40Z</cp:lastPrinted>
  <dcterms:modified xsi:type="dcterms:W3CDTF">2020-10-07T02:00:33Z</dcterms:modified>
  <cp:revision>1557</cp:revision>
  <dc:subject/>
  <dc:title>Chapter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43</vt:i4>
  </property>
</Properties>
</file>