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859" r:id="rId2"/>
    <p:sldId id="846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7" r:id="rId13"/>
    <p:sldId id="840" r:id="rId14"/>
    <p:sldId id="706" r:id="rId15"/>
    <p:sldId id="841" r:id="rId16"/>
    <p:sldId id="842" r:id="rId17"/>
    <p:sldId id="843" r:id="rId18"/>
    <p:sldId id="84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2" autoAdjust="0"/>
    <p:restoredTop sz="87762" autoAdjust="0"/>
  </p:normalViewPr>
  <p:slideViewPr>
    <p:cSldViewPr>
      <p:cViewPr varScale="1">
        <p:scale>
          <a:sx n="64" d="100"/>
          <a:sy n="64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25T04:01:3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13246 0,'24'0'63,"1"0"-48,0 0-15,25 0 16,-26 0-16,1 0 16,25 0-16,-25 0 15,-1 0-15,1 0 16,25 25 15,-25-25-15,-1 0-16,1 0 15,0 0-15,25 0 16,-26 0-16,1 0 16,25 24-16,-25-24 15,49 0 1,-24 0-1,-26 25-15,26-25 16,-25 0-16,0 0 16,24 0-16,-24 0 15,0 0-15,0 0 16,0 0-16,-1 25 16,26-25-16,-25 0 15,24 0 1,-24 0-1,0 0-15,0 0 16,0 0-16,24 0 16,-24 0-1,0 0 1,0 0-16,-1 0 16,1 0-16,0 0 15,0 0-15,24 0 16,-24 0-1,25 0 1,-25 0-16,-1 0 16,1 0-16,0 0 15,0 0-15,24 0 16,-24 0 0,0 0-16,0 0 0,0 0 15,24 0-15,-24 0 16,0 0-1,0 0-15,0 0 16,-1 0-16,1 0 16,0 0-16,25 0 15,-26 0 1,1 0-16,0-25 16,0 25-16,0 0 31,-1 0-16,1 0 1,0 0 0,0 0-1,0 0 1,-1 0 0,1 0-1,0 0 16,0 0 1,0 0-17,-25-25-15</inkml:trace>
  <inkml:trace contextRef="#ctx0" brushRef="#br0" timeOffset="6873.43">5457 14337 0,'25'0'125,"0"0"-110,0 25-15,24-25 16,1 0-16,0 0 16,-1 25-16,1-25 15,24 0-15,1 0 16,-26 0-16,-24 0 16,25 0-16,-26 0 15,26 0-15,-25 0 16,0 0-16,0 0 15,-1 0-15,1 0 16,0 0-16,0 0 16,24 0-16,-24 0 15,25 0-15,-25 0 16,-1 0-16,1 0 16,25 0-16,-25 0 15,-1 0 1,1 0-1,0 0-15,0 0 16,0 0 0,-1 0-1,1 0-15,0 0 16,0 0 0,0 0-1,-1 0 32,1 0-31,0 0-1,0 0 17,0 0-17,-1 0 1,1 0 15,0 0 32</inkml:trace>
  <inkml:trace contextRef="#ctx0" brushRef="#br0" timeOffset="8645.17">5482 10195 0,'25'0'78,"0"0"-62,0 0 0,-1 0-1,26 0 1,-25 0-16,0 0 15,173 0-15,-124 0 16,1 0-16,49 0 16,-50 0-16,50 0 15,-74 0-15,0 0 16,24 0-16,-24 0 16,-1 0-16,1 0 15,-1 0-15,-24 0 16,25 0-1,-25 0 1,-1 0 0,1 0-1,0 0 17,0 0-17,0 0 1,-1 0 15,1 0-31,0 0 31,0 0-31,0 0 32,-1 0-32,1 0 31,0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87CC95-1805-4589-B3C5-62CD2CD2AA07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29F1-AC24-401B-AE48-BFF8CB282FE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90D5-AE05-49EC-8540-F01B5CFEA82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0C5-B36B-4C90-B1DC-58C94FB16EE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CA-F241-498E-B60E-9685C1CC999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D54-FE33-48FC-B768-53420673B32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534-49E3-4366-90D6-60AD87C516B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506-2230-47EC-89E9-2E7277A6738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BFB-CB8B-428F-AF87-D12AD43DA75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3FB-C974-44DE-889F-A223199B1388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5911-3199-4EAC-B62F-D81987DC5F4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E8A-4E9A-4525-ABEE-2126F0570F37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3D5C7D-DA96-4C6D-AFC9-813A7AFBF29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level and multiple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0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Inheritance is implemented by combining more than one type of inheritance. For example: Combining Hierarchical inheritance and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28925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73" y="1184324"/>
            <a:ext cx="8595875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Multiple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346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We’ll finish our current topic by demonstrating multi-inheritance. We need to emphasize that using this technique is commonly recognized as error-prone and obfuscating class hierarchy.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solution that avoids multi-inheritance is generally better and in fact many contemporary object programming languages don’t offer multi-inheritance at all. We think it’s a good argument to consider when you’re making design assumptions.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refercence: www.netacad.com</a:t>
            </a:r>
          </a:p>
        </p:txBody>
      </p:sp>
    </p:spTree>
    <p:extLst>
      <p:ext uri="{BB962C8B-B14F-4D97-AF65-F5344CB8AC3E}">
        <p14:creationId xmlns:p14="http://schemas.microsoft.com/office/powerpoint/2010/main" val="4752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5802-4DCF-455F-9C34-A09C0138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3D3F-2BE4-482F-BBC8-C54A3A96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9971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A() {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"A's constructor called"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B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B() {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"B's constructor called"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C: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Note the order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C() {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"C's constructor called"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C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C2B36-6723-40E2-AE90-09A897A0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F111F-C5B7-41E3-BD51-25CD474B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857420"/>
            <a:ext cx="2086266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0E8F3-FA63-47FC-BAC3-DDD5736E6ACD}"/>
              </a:ext>
            </a:extLst>
          </p:cNvPr>
          <p:cNvSpPr txBox="1"/>
          <p:nvPr/>
        </p:nvSpPr>
        <p:spPr>
          <a:xfrm>
            <a:off x="6170156" y="24118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961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36804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example should be clear (we hope).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program will produce the following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storage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safe =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refercence: www.netacad.com</a:t>
            </a:r>
          </a:p>
        </p:txBody>
      </p:sp>
      <p:pic>
        <p:nvPicPr>
          <p:cNvPr id="5" name="Picture 4" descr="Screen Shot 2018-09-14 at 8.5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63163"/>
            <a:ext cx="3968824" cy="484612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B72CFFE-EA15-49F7-8652-70BF85C9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- Ambiguity</a:t>
            </a:r>
          </a:p>
        </p:txBody>
      </p:sp>
    </p:spTree>
    <p:extLst>
      <p:ext uri="{BB962C8B-B14F-4D97-AF65-F5344CB8AC3E}">
        <p14:creationId xmlns:p14="http://schemas.microsoft.com/office/powerpoint/2010/main" val="4063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9EF4-4F9F-408B-B13D-4F3F4EED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-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2341-3EBD-47C4-8B5A-A9DADD74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0240"/>
            <a:ext cx="3826768" cy="420506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storage;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put(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 storage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get(){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storage; 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safe;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put(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 safe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get(){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safe; 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243-DC5D-40F9-BD1C-489613AE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D3BDC7-6A2A-4407-905F-03F38F628AF7}"/>
              </a:ext>
            </a:extLst>
          </p:cNvPr>
          <p:cNvSpPr txBox="1">
            <a:spLocks/>
          </p:cNvSpPr>
          <p:nvPr/>
        </p:nvSpPr>
        <p:spPr>
          <a:xfrm>
            <a:off x="4572000" y="1960240"/>
            <a:ext cx="4320480" cy="4205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Sub: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print()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"Storage: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&lt;&lt;storage&lt;&lt;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"Safe: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&lt;&lt;safe&lt;&lt;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Sub 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//Ambiguous call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//(call to 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SubA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-put or 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SubB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-put?)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//Similar issue here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890636-140D-464B-9981-E2C1AC2D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013458"/>
            <a:ext cx="3753374" cy="647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F7796-9E99-483E-8A72-A6CB19C616FA}"/>
              </a:ext>
            </a:extLst>
          </p:cNvPr>
          <p:cNvSpPr txBox="1"/>
          <p:nvPr/>
        </p:nvSpPr>
        <p:spPr>
          <a:xfrm>
            <a:off x="7092280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r>
              <a:rPr lang="en-US" dirty="0"/>
              <a:t> 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A9CD48-4C6E-4EF8-8685-E3D2302A15DE}"/>
              </a:ext>
            </a:extLst>
          </p:cNvPr>
          <p:cNvSpPr/>
          <p:nvPr/>
        </p:nvSpPr>
        <p:spPr>
          <a:xfrm>
            <a:off x="4716016" y="5121556"/>
            <a:ext cx="3024336" cy="5625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036-9ECC-48AD-975C-7135179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Inheritance – Diamond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3B13-603C-49D1-A98A-E730B4CD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277072"/>
          </a:xfrm>
        </p:spPr>
        <p:txBody>
          <a:bodyPr>
            <a:normAutofit/>
          </a:bodyPr>
          <a:lstStyle/>
          <a:p>
            <a:r>
              <a:rPr lang="en-US" sz="1800" dirty="0"/>
              <a:t>The diamond problem occurs when two </a:t>
            </a:r>
            <a:r>
              <a:rPr lang="en-US" sz="1800" dirty="0" err="1"/>
              <a:t>superclasses</a:t>
            </a:r>
            <a:r>
              <a:rPr lang="en-US" sz="1800" dirty="0"/>
              <a:t> of a class have a common base class. </a:t>
            </a:r>
          </a:p>
          <a:p>
            <a:r>
              <a:rPr lang="en-US" sz="1800" dirty="0"/>
              <a:t>For example, in the following diagram, the TA class gets two copies of all attributes of Person class, this causes ambiguities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8936-0FDA-4954-BE49-B1BC4238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4EA6C-BBC7-41B1-9D4B-DC361841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9928"/>
            <a:ext cx="4464496" cy="372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036-9ECC-48AD-975C-7135179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Inheritance – Diamond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3B13-603C-49D1-A98A-E730B4CD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4210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Data members of person 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 {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"Person::Person(int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Faculty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data members of Faculty 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Faculty(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x):Person(x)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"Faculty::Faculty(int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Student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 data members of Student 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Student(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x):Person(x)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"Student::Student(int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8936-0FDA-4954-BE49-B1BC4238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40710-90E2-4EBA-A786-0A8E3452EA0E}"/>
              </a:ext>
            </a:extLst>
          </p:cNvPr>
          <p:cNvSpPr txBox="1">
            <a:spLocks/>
          </p:cNvSpPr>
          <p:nvPr/>
        </p:nvSpPr>
        <p:spPr>
          <a:xfrm>
            <a:off x="4555906" y="1604177"/>
            <a:ext cx="3898776" cy="2184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Faculty,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Student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TA(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x):Student(x), Faculty(x)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"TA::TA(int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main()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TA ta1(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D437A-6572-4DBF-9EA8-E9342198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81128"/>
            <a:ext cx="2819794" cy="924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CE43-691B-4C06-A98B-D32BD19E4E7C}"/>
              </a:ext>
            </a:extLst>
          </p:cNvPr>
          <p:cNvSpPr txBox="1"/>
          <p:nvPr/>
        </p:nvSpPr>
        <p:spPr>
          <a:xfrm>
            <a:off x="4499992" y="4211796"/>
            <a:ext cx="12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2C9FB3-915E-4FEB-80E5-BD0D1A35C224}"/>
                  </a:ext>
                </a:extLst>
              </p14:cNvPr>
              <p14:cNvContentPartPr/>
              <p14:nvPr/>
            </p14:nvContentPartPr>
            <p14:xfrm>
              <a:off x="1964520" y="3670200"/>
              <a:ext cx="4286880" cy="150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2C9FB3-915E-4FEB-80E5-BD0D1A35C2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5160" y="3660840"/>
                <a:ext cx="430560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5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036-9ECC-48AD-975C-7135179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Diamond Problem –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3B13-603C-49D1-A98A-E730B4CD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4210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 {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"Person::Person(int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Person()     {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"Person::Person()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Faculty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Faculty(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x):Person(x)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"Faculty::Faculty(int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Student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Student(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x):Person(x)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"Student::Student(int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8936-0FDA-4954-BE49-B1BC4238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40710-90E2-4EBA-A786-0A8E3452EA0E}"/>
              </a:ext>
            </a:extLst>
          </p:cNvPr>
          <p:cNvSpPr txBox="1">
            <a:spLocks/>
          </p:cNvSpPr>
          <p:nvPr/>
        </p:nvSpPr>
        <p:spPr>
          <a:xfrm>
            <a:off x="4555906" y="1604177"/>
            <a:ext cx="3898776" cy="2184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Faculty,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Student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TA(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x):Student(x), Faculty(x)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"TA::TA(int ) called"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main() {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TA ta1(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FCE43-691B-4C06-A98B-D32BD19E4E7C}"/>
              </a:ext>
            </a:extLst>
          </p:cNvPr>
          <p:cNvSpPr txBox="1"/>
          <p:nvPr/>
        </p:nvSpPr>
        <p:spPr>
          <a:xfrm>
            <a:off x="4499992" y="4211796"/>
            <a:ext cx="12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1DB7B-60F7-44D1-8CF1-3701D2C0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22831"/>
            <a:ext cx="2886478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021DE-F0BD-47CE-A5F4-382C40AD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22565"/>
            <a:ext cx="3456384" cy="18229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046FD2-766C-47F2-A86E-0D7FB7D63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581128"/>
            <a:ext cx="3155694" cy="80380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742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inheritance, a derived class is created from another derived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052736"/>
            <a:ext cx="6295779" cy="46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312368"/>
          </a:xfrm>
        </p:spPr>
        <p:txBody>
          <a:bodyPr>
            <a:normAutofit/>
          </a:bodyPr>
          <a:lstStyle/>
          <a:p>
            <a:r>
              <a:rPr lang="en-US" dirty="0"/>
              <a:t>Multiple Inheritance is a feature of C++ where a class can inherit from more than one classes. </a:t>
            </a:r>
            <a:r>
              <a:rPr lang="en-US" dirty="0" err="1"/>
              <a:t>i.e</a:t>
            </a:r>
            <a:r>
              <a:rPr lang="en-US" dirty="0"/>
              <a:t> one </a:t>
            </a:r>
            <a:r>
              <a:rPr lang="en-US" b="1" dirty="0"/>
              <a:t>sub class</a:t>
            </a:r>
            <a:r>
              <a:rPr lang="en-US" dirty="0"/>
              <a:t> is inherited from more than one </a:t>
            </a:r>
            <a:r>
              <a:rPr lang="en-US" b="1" dirty="0"/>
              <a:t>base </a:t>
            </a:r>
            <a:r>
              <a:rPr lang="en-US" b="1" dirty="0" smtClean="0"/>
              <a:t>classes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derived class are allowed to use the joint features of the inherited base classes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05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091691"/>
            <a:ext cx="7514035" cy="310896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subclass_name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base_class1, </a:t>
            </a:r>
            <a:r>
              <a:rPr lang="en-US" dirty="0" err="1"/>
              <a:t>access_mode</a:t>
            </a:r>
            <a:r>
              <a:rPr lang="en-US" dirty="0"/>
              <a:t> base_class2, ....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//body of subclass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3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20888"/>
            <a:ext cx="834591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1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86265" y="952205"/>
          <a:ext cx="7459393" cy="5604700"/>
        </p:xfrm>
        <a:graphic>
          <a:graphicData uri="http://schemas.openxmlformats.org/drawingml/2006/table">
            <a:tbl>
              <a:tblPr/>
              <a:tblGrid>
                <a:gridCol w="70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1.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Single inheritance is one in which the derived class inherits the single base class.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Whereas multiple inheritance is one in which the derived class acquires two or more base classes.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2.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In single inheritance, the derived class uses the features of the single base class.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While in multiple inheritance, the derived class uses the joint features of the inherited base classes.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3.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Single inheritance requires small run time as compared to multiple inheritance due to less overhead.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While multiple inheritance requires more run time time as compared to single inheritance due to more overhead.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4.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Single inheritance is a lot of close to specialization.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In contrast, multiple inheritance is a lot of close to generalization.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8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5.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Single inheritance is implemented as </a:t>
                      </a:r>
                      <a:r>
                        <a:rPr lang="en-US" sz="1500" b="1">
                          <a:effectLst/>
                        </a:rPr>
                        <a:t>Class DerivedClass_name : access_specifier Base_Class{};</a:t>
                      </a:r>
                      <a:r>
                        <a:rPr lang="en-US" sz="1500" b="0">
                          <a:effectLst/>
                        </a:rPr>
                        <a:t>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While multiple inheritance is implemented as </a:t>
                      </a:r>
                      <a:r>
                        <a:rPr lang="en-US" sz="1500" b="1">
                          <a:effectLst/>
                        </a:rPr>
                        <a:t>Class DerivedClass_name : access_specifier Base_Class1, access_specifier Base_Class2, ….{};</a:t>
                      </a:r>
                      <a:r>
                        <a:rPr lang="en-US" sz="1500" b="0">
                          <a:effectLst/>
                        </a:rPr>
                        <a:t> 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6.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Single inheritance is simple in comparison to the multiple inheritance.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While multiple inheritance is complex in comparison to the single inheritance.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8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7.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Single inheritance can be implemented in any programming language.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C++ supports multiple inheritance but multiple inheritance can’t be implemented in any programming language(C#, Java doesn’t support multiple inheritance).</a:t>
                      </a:r>
                    </a:p>
                  </a:txBody>
                  <a:tcPr marL="16899" marR="16899" marT="8450" marB="8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5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inheritance, more than one sub class is inherited from a single base class. i.e. more than one derived class is created from a single base class.</a:t>
            </a:r>
          </a:p>
        </p:txBody>
      </p:sp>
    </p:spTree>
    <p:extLst>
      <p:ext uri="{BB962C8B-B14F-4D97-AF65-F5344CB8AC3E}">
        <p14:creationId xmlns:p14="http://schemas.microsoft.com/office/powerpoint/2010/main" val="327384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1" y="1690761"/>
            <a:ext cx="8588799" cy="36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26662</TotalTime>
  <Words>507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Clarity</vt:lpstr>
      <vt:lpstr>Multi level and multiple INHERITANCE</vt:lpstr>
      <vt:lpstr>Multilevel Inheritance</vt:lpstr>
      <vt:lpstr>PowerPoint Presentation</vt:lpstr>
      <vt:lpstr>Multiple Inheritance</vt:lpstr>
      <vt:lpstr>PowerPoint Presentation</vt:lpstr>
      <vt:lpstr>Multiple Inheritance</vt:lpstr>
      <vt:lpstr>PowerPoint Presentation</vt:lpstr>
      <vt:lpstr>Hierarchical Inheritance</vt:lpstr>
      <vt:lpstr>PowerPoint Presentation</vt:lpstr>
      <vt:lpstr>Hybrid Inheritance</vt:lpstr>
      <vt:lpstr>PowerPoint Presentation</vt:lpstr>
      <vt:lpstr> Multiple Inheritance </vt:lpstr>
      <vt:lpstr>Multiple Inheritance (contd…)</vt:lpstr>
      <vt:lpstr>Multiple Inheritance - Ambiguity</vt:lpstr>
      <vt:lpstr>Multiple Inheritance - Ambiguity</vt:lpstr>
      <vt:lpstr>Multiple Inheritance – Diamond Problem</vt:lpstr>
      <vt:lpstr>Multiple Inheritance – Diamond Problem</vt:lpstr>
      <vt:lpstr>Diamond Problem –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Lenovo</cp:lastModifiedBy>
  <cp:revision>1560</cp:revision>
  <cp:lastPrinted>2018-11-18T16:27:40Z</cp:lastPrinted>
  <dcterms:created xsi:type="dcterms:W3CDTF">2017-12-20T08:30:18Z</dcterms:created>
  <dcterms:modified xsi:type="dcterms:W3CDTF">2020-10-07T08:33:16Z</dcterms:modified>
</cp:coreProperties>
</file>