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709" r:id="rId2"/>
    <p:sldId id="838" r:id="rId3"/>
    <p:sldId id="839" r:id="rId4"/>
    <p:sldId id="815" r:id="rId5"/>
    <p:sldId id="816" r:id="rId6"/>
    <p:sldId id="817" r:id="rId7"/>
    <p:sldId id="818" r:id="rId8"/>
    <p:sldId id="819" r:id="rId9"/>
    <p:sldId id="820" r:id="rId10"/>
    <p:sldId id="840" r:id="rId1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52" autoAdjust="0"/>
    <p:restoredTop sz="87762" autoAdjust="0"/>
  </p:normalViewPr>
  <p:slideViewPr>
    <p:cSldViewPr>
      <p:cViewPr varScale="1">
        <p:scale>
          <a:sx n="64" d="100"/>
          <a:sy n="64" d="100"/>
        </p:scale>
        <p:origin x="147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9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03-31T10:06:54.7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4391 9054 0,'0'-25'93,"25"25"-93,49 0 16,25 0-16,-24 0 16,-1 0-16,-49-25 15,24 25-15,-24 0 16,0 0-16,0 0 31,-25-25 141,0 0-156,-25 25-16,0-24 15,0 24 1,1-25-16,-1 25 15,0-25-15,0 25 16,25 25 156,25 0-172,0-1 16,24 1-16,-24 0 15,0 0-15,0 0 16,0-25-16,-1 49 15,1-49 1,-25 25 0,0 0 62,0 0-63,-49 0 1,24-1-16,0-24 16,25 25-16,-25-25 15,50 0 95,0-25-95,24 25-15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E87CC95-1805-4589-B3C5-62CD2CD2AA07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C2BB922-0DC4-4F8B-823D-B8E7EC5749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8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29F1-AC24-401B-AE48-BFF8CB282FE9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90D5-AE05-49EC-8540-F01B5CFEA829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20C5-B36B-4C90-B1DC-58C94FB16EE6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6BCA-F241-498E-B60E-9685C1CC9996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ED54-FE33-48FC-B768-53420673B322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B534-49E3-4366-90D6-60AD87C516B6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8506-2230-47EC-89E9-2E7277A6738D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FBFB-CB8B-428F-AF87-D12AD43DA750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93FB-C974-44DE-889F-A223199B1388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45911-3199-4EAC-B62F-D81987DC5F4D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CE8A-4E9A-4525-ABEE-2126F0570F37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83D5C7D-DA96-4C6D-AFC9-813A7AFBF29D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Polymorphism,  Virtual functions &amp; 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13312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DA5B0FB-BF22-4215-BEFF-0498FF73CCB7}"/>
              </a:ext>
            </a:extLst>
          </p:cNvPr>
          <p:cNvGrpSpPr/>
          <p:nvPr/>
        </p:nvGrpSpPr>
        <p:grpSpPr>
          <a:xfrm>
            <a:off x="827584" y="1184577"/>
            <a:ext cx="6500961" cy="4737185"/>
            <a:chOff x="827584" y="1184577"/>
            <a:chExt cx="6500961" cy="4737185"/>
          </a:xfrm>
        </p:grpSpPr>
        <p:pic>
          <p:nvPicPr>
            <p:cNvPr id="8704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1184577"/>
              <a:ext cx="3546475" cy="982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042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2276872"/>
              <a:ext cx="6500961" cy="3644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5AD2D55-32CC-408B-8CAA-BD4647828691}"/>
              </a:ext>
            </a:extLst>
          </p:cNvPr>
          <p:cNvGrpSpPr/>
          <p:nvPr/>
        </p:nvGrpSpPr>
        <p:grpSpPr>
          <a:xfrm>
            <a:off x="4572000" y="332656"/>
            <a:ext cx="4287447" cy="1834584"/>
            <a:chOff x="4572000" y="332656"/>
            <a:chExt cx="4287447" cy="183458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4BE729E-F658-432D-9AC8-9EC67F043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3380" y="796160"/>
              <a:ext cx="4286067" cy="1371080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500844-9931-4980-BAC8-55494B891710}"/>
                </a:ext>
              </a:extLst>
            </p:cNvPr>
            <p:cNvSpPr txBox="1"/>
            <p:nvPr/>
          </p:nvSpPr>
          <p:spPr>
            <a:xfrm>
              <a:off x="4572000" y="332656"/>
              <a:ext cx="2232248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Sample Run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686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9316-8860-4D07-B3A3-AC069C95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DD53A-12A3-4B2E-94BF-548D32077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word polymorphism</a:t>
            </a:r>
            <a:r>
              <a:rPr lang="en-US" dirty="0"/>
              <a:t> means having multiple forms. </a:t>
            </a:r>
          </a:p>
          <a:p>
            <a:r>
              <a:rPr lang="en-US" dirty="0"/>
              <a:t>The </a:t>
            </a:r>
            <a:r>
              <a:rPr lang="en-US" b="1" dirty="0"/>
              <a:t>term Polymorphism</a:t>
            </a:r>
            <a:r>
              <a:rPr lang="en-US" dirty="0"/>
              <a:t> gets derived from the </a:t>
            </a:r>
            <a:r>
              <a:rPr lang="en-US" b="1" dirty="0"/>
              <a:t>Greek word</a:t>
            </a:r>
            <a:r>
              <a:rPr lang="en-US" dirty="0"/>
              <a:t> where poly + morphos where poly means many and morphos means forms.</a:t>
            </a:r>
          </a:p>
          <a:p>
            <a:r>
              <a:rPr lang="en-US" dirty="0"/>
              <a:t>Polymorphism in programming means: a function the same as another in </a:t>
            </a:r>
            <a:r>
              <a:rPr lang="en-US" b="1" dirty="0"/>
              <a:t>name</a:t>
            </a:r>
            <a:r>
              <a:rPr lang="en-US" dirty="0"/>
              <a:t> but with different behavior.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9CE75-5312-4AA7-8D33-E333289E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5A46516-89F0-4F1D-86D0-1892D45E6396}"/>
              </a:ext>
            </a:extLst>
          </p:cNvPr>
          <p:cNvGrpSpPr/>
          <p:nvPr/>
        </p:nvGrpSpPr>
        <p:grpSpPr>
          <a:xfrm>
            <a:off x="1033562" y="4081603"/>
            <a:ext cx="7076876" cy="2477230"/>
            <a:chOff x="0" y="4063680"/>
            <a:chExt cx="7076876" cy="247723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4D0A6C6-B399-4D3D-BE68-9A6E644C521A}"/>
                </a:ext>
              </a:extLst>
            </p:cNvPr>
            <p:cNvSpPr/>
            <p:nvPr/>
          </p:nvSpPr>
          <p:spPr>
            <a:xfrm>
              <a:off x="3188444" y="4063680"/>
              <a:ext cx="1944216" cy="578010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Polymorphism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F32EF21-6BE1-4689-A8A0-5913EDC5382F}"/>
                </a:ext>
              </a:extLst>
            </p:cNvPr>
            <p:cNvSpPr/>
            <p:nvPr/>
          </p:nvSpPr>
          <p:spPr>
            <a:xfrm>
              <a:off x="1244228" y="4968795"/>
              <a:ext cx="1944216" cy="57801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Compile time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8955D09-9821-4C2F-9933-E4AC3B955E80}"/>
                </a:ext>
              </a:extLst>
            </p:cNvPr>
            <p:cNvSpPr/>
            <p:nvPr/>
          </p:nvSpPr>
          <p:spPr>
            <a:xfrm>
              <a:off x="5121717" y="5009441"/>
              <a:ext cx="1944216" cy="57801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Run time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4942787-1EB3-427B-A9E1-94CFEE884EDC}"/>
                </a:ext>
              </a:extLst>
            </p:cNvPr>
            <p:cNvSpPr/>
            <p:nvPr/>
          </p:nvSpPr>
          <p:spPr>
            <a:xfrm>
              <a:off x="0" y="5962900"/>
              <a:ext cx="1944216" cy="5780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 Overloading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4EFDBDD-19F5-4C3B-98F0-175B79B54011}"/>
                </a:ext>
              </a:extLst>
            </p:cNvPr>
            <p:cNvSpPr/>
            <p:nvPr/>
          </p:nvSpPr>
          <p:spPr>
            <a:xfrm>
              <a:off x="2491379" y="5947334"/>
              <a:ext cx="1944216" cy="5780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 Overriding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1470AAF-5FF3-424A-9B38-418F33DE2247}"/>
                </a:ext>
              </a:extLst>
            </p:cNvPr>
            <p:cNvSpPr/>
            <p:nvPr/>
          </p:nvSpPr>
          <p:spPr>
            <a:xfrm>
              <a:off x="5132660" y="5962900"/>
              <a:ext cx="1944216" cy="5780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Virtual Functions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E3BE0CC-AB0C-45C9-A1D0-0066CAE0B4CF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flipH="1">
              <a:off x="2216336" y="4641690"/>
              <a:ext cx="1944216" cy="3271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4FCE2A8-B2EA-4B00-8F32-7BF2EA42D147}"/>
                </a:ext>
              </a:extLst>
            </p:cNvPr>
            <p:cNvCxnSpPr>
              <a:stCxn id="6" idx="2"/>
              <a:endCxn id="10" idx="0"/>
            </p:cNvCxnSpPr>
            <p:nvPr/>
          </p:nvCxnSpPr>
          <p:spPr>
            <a:xfrm>
              <a:off x="4160552" y="4641690"/>
              <a:ext cx="1933273" cy="3677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28F44A4-4C82-45A8-8E6E-3B2E97565035}"/>
                </a:ext>
              </a:extLst>
            </p:cNvPr>
            <p:cNvCxnSpPr>
              <a:stCxn id="7" idx="2"/>
              <a:endCxn id="11" idx="0"/>
            </p:cNvCxnSpPr>
            <p:nvPr/>
          </p:nvCxnSpPr>
          <p:spPr>
            <a:xfrm flipH="1">
              <a:off x="972108" y="5546805"/>
              <a:ext cx="1244228" cy="416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42DE53A-5E90-437C-A5ED-7028960A0224}"/>
                </a:ext>
              </a:extLst>
            </p:cNvPr>
            <p:cNvCxnSpPr>
              <a:stCxn id="7" idx="2"/>
              <a:endCxn id="12" idx="0"/>
            </p:cNvCxnSpPr>
            <p:nvPr/>
          </p:nvCxnSpPr>
          <p:spPr>
            <a:xfrm>
              <a:off x="2216336" y="5546805"/>
              <a:ext cx="1247151" cy="400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ADDE5B3-34D2-4A47-81A6-993E78D3A8B5}"/>
                </a:ext>
              </a:extLst>
            </p:cNvPr>
            <p:cNvCxnSpPr>
              <a:stCxn id="10" idx="2"/>
              <a:endCxn id="13" idx="0"/>
            </p:cNvCxnSpPr>
            <p:nvPr/>
          </p:nvCxnSpPr>
          <p:spPr>
            <a:xfrm>
              <a:off x="6093825" y="5587451"/>
              <a:ext cx="10943" cy="3754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31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3CD8-1F58-40B3-8C35-24C71030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FB4A3-AE86-4723-AA7F-5C2C5144A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C317C-038E-42EE-8D99-10BF43D5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3449D-7B91-47F2-897F-34351DC60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337" y="1742322"/>
            <a:ext cx="3614127" cy="45340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FC20EF-AED2-418C-A38C-9239B0D17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41" y="3209037"/>
            <a:ext cx="4350873" cy="160065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B91135B8-57D9-45E8-A0CA-3EBE18BB0721}"/>
              </a:ext>
            </a:extLst>
          </p:cNvPr>
          <p:cNvGrpSpPr/>
          <p:nvPr/>
        </p:nvGrpSpPr>
        <p:grpSpPr>
          <a:xfrm>
            <a:off x="2123728" y="2636913"/>
            <a:ext cx="3456384" cy="2391101"/>
            <a:chOff x="2123728" y="2636913"/>
            <a:chExt cx="3456384" cy="2391101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4E6D790-EA97-491A-A062-977E39A3C4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3728" y="2636913"/>
              <a:ext cx="3456384" cy="122413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E66DEA6-9D9F-4D0F-8058-D0C6AE0DD2F1}"/>
                </a:ext>
              </a:extLst>
            </p:cNvPr>
            <p:cNvCxnSpPr/>
            <p:nvPr/>
          </p:nvCxnSpPr>
          <p:spPr>
            <a:xfrm flipV="1">
              <a:off x="2411760" y="3861048"/>
              <a:ext cx="3168352" cy="43687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E7BB448-7AAA-4960-8444-18CFAE1D9813}"/>
                </a:ext>
              </a:extLst>
            </p:cNvPr>
            <p:cNvCxnSpPr/>
            <p:nvPr/>
          </p:nvCxnSpPr>
          <p:spPr>
            <a:xfrm>
              <a:off x="2411760" y="4476265"/>
              <a:ext cx="3137520" cy="55174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BBE7FD3-11E3-4505-9756-E98C26DC2FC6}"/>
              </a:ext>
            </a:extLst>
          </p:cNvPr>
          <p:cNvSpPr txBox="1"/>
          <p:nvPr/>
        </p:nvSpPr>
        <p:spPr>
          <a:xfrm>
            <a:off x="1290464" y="5058846"/>
            <a:ext cx="5122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Compile time Polymorphism</a:t>
            </a:r>
          </a:p>
        </p:txBody>
      </p:sp>
    </p:spTree>
    <p:extLst>
      <p:ext uri="{BB962C8B-B14F-4D97-AF65-F5344CB8AC3E}">
        <p14:creationId xmlns:p14="http://schemas.microsoft.com/office/powerpoint/2010/main" val="214102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Arial" charset="0"/>
              <a:buChar char="−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C++ Programming: From Problem Analysis to Program Design, Fourth Edition</a:t>
            </a:r>
          </a:p>
        </p:txBody>
      </p:sp>
      <p:sp>
        <p:nvSpPr>
          <p:cNvPr id="849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Arial" charset="0"/>
              <a:buChar char="−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54B967C-33DB-584A-A373-4D896A311084}" type="slidenum">
              <a:rPr lang="en-US" altLang="en-US" sz="10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000"/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You can pass an object  of a derived class to a formal parameter of the base class type</a:t>
            </a:r>
          </a:p>
        </p:txBody>
      </p:sp>
      <p:pic>
        <p:nvPicPr>
          <p:cNvPr id="8499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64904"/>
            <a:ext cx="3986213" cy="366236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597519-65BC-48E7-85BB-0D89E78D4572}"/>
              </a:ext>
            </a:extLst>
          </p:cNvPr>
          <p:cNvSpPr txBox="1"/>
          <p:nvPr/>
        </p:nvSpPr>
        <p:spPr>
          <a:xfrm>
            <a:off x="611560" y="697298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Polymorphism (contd..)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81DE1F4-0AF8-4716-84D8-3031AA990DE2}"/>
                  </a:ext>
                </a:extLst>
              </p14:cNvPr>
              <p14:cNvContentPartPr/>
              <p14:nvPr/>
            </p14:nvContentPartPr>
            <p14:xfrm>
              <a:off x="1580760" y="3196800"/>
              <a:ext cx="205560" cy="134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81DE1F4-0AF8-4716-84D8-3031AA990D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1400" y="3187440"/>
                <a:ext cx="224280" cy="1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66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636588"/>
            <a:ext cx="6470650" cy="55895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964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DA5B0FB-BF22-4215-BEFF-0498FF73CCB7}"/>
              </a:ext>
            </a:extLst>
          </p:cNvPr>
          <p:cNvGrpSpPr/>
          <p:nvPr/>
        </p:nvGrpSpPr>
        <p:grpSpPr>
          <a:xfrm>
            <a:off x="827584" y="1184577"/>
            <a:ext cx="6500961" cy="4737185"/>
            <a:chOff x="827584" y="1184577"/>
            <a:chExt cx="6500961" cy="4737185"/>
          </a:xfrm>
        </p:grpSpPr>
        <p:pic>
          <p:nvPicPr>
            <p:cNvPr id="8704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1184577"/>
              <a:ext cx="3546475" cy="982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042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2276872"/>
              <a:ext cx="6500961" cy="3644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704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1315"/>
            <a:ext cx="4352404" cy="1645925"/>
          </a:xfrm>
          <a:prstGeom prst="rect">
            <a:avLst/>
          </a:prstGeom>
          <a:noFill/>
          <a:ln w="28575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757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Arial" charset="0"/>
              <a:buChar char="−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C++ Programming: From Problem Analysis to Program Design, Fourth Edition</a:t>
            </a:r>
          </a:p>
        </p:txBody>
      </p:sp>
      <p:sp>
        <p:nvSpPr>
          <p:cNvPr id="880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Arial" charset="0"/>
              <a:buChar char="−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EB22317-EC57-1648-B69C-0D92E9CC62D0}" type="slidenum">
              <a:rPr lang="en-US" altLang="en-US" sz="100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000"/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For both statements (Lines 6 and 7), member function </a:t>
            </a:r>
            <a:r>
              <a:rPr lang="en-US" altLang="en-US" dirty="0">
                <a:latin typeface="Courier New" charset="0"/>
              </a:rPr>
              <a:t>print</a:t>
            </a:r>
            <a:r>
              <a:rPr lang="en-US" altLang="en-US" dirty="0"/>
              <a:t> of </a:t>
            </a:r>
            <a:r>
              <a:rPr lang="en-US" altLang="en-US" dirty="0" err="1">
                <a:latin typeface="Courier New" charset="0"/>
              </a:rPr>
              <a:t>baseClass</a:t>
            </a:r>
            <a:r>
              <a:rPr lang="en-US" altLang="en-US" dirty="0"/>
              <a:t> was executed</a:t>
            </a:r>
          </a:p>
          <a:p>
            <a:pPr lvl="1" eaLnBrk="1" hangingPunct="1"/>
            <a:r>
              <a:rPr lang="en-US" altLang="en-US" sz="2800" dirty="0"/>
              <a:t>Because the binding of </a:t>
            </a:r>
            <a:r>
              <a:rPr lang="en-US" altLang="en-US" sz="2800" dirty="0">
                <a:latin typeface="Courier New" charset="0"/>
              </a:rPr>
              <a:t>print</a:t>
            </a:r>
            <a:r>
              <a:rPr lang="en-US" altLang="en-US" sz="2800" dirty="0"/>
              <a:t>, in the body of </a:t>
            </a:r>
            <a:r>
              <a:rPr lang="en-US" altLang="en-US" sz="2800" dirty="0" err="1">
                <a:latin typeface="Courier New" charset="0"/>
              </a:rPr>
              <a:t>callPrint</a:t>
            </a:r>
            <a:r>
              <a:rPr lang="en-US" altLang="en-US" sz="2800" dirty="0"/>
              <a:t>, occurred at compile time</a:t>
            </a:r>
          </a:p>
          <a:p>
            <a:pPr eaLnBrk="1" hangingPunct="1"/>
            <a:r>
              <a:rPr lang="en-US" altLang="en-US" u="sng" dirty="0"/>
              <a:t>Compile-time binding</a:t>
            </a:r>
            <a:r>
              <a:rPr lang="en-US" altLang="en-US" dirty="0"/>
              <a:t>: the necessary code to call a specific function is generated by the compiler</a:t>
            </a:r>
          </a:p>
          <a:p>
            <a:pPr lvl="1" eaLnBrk="1" hangingPunct="1"/>
            <a:r>
              <a:rPr lang="en-US" altLang="en-US" sz="2800" dirty="0"/>
              <a:t>Also known as </a:t>
            </a:r>
            <a:r>
              <a:rPr lang="en-US" altLang="en-US" sz="2800" b="1" dirty="0"/>
              <a:t>static binding or early binding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DA4494-E977-4356-BFAF-5516D9CAC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4184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Polymorphism (contd..)</a:t>
            </a:r>
          </a:p>
        </p:txBody>
      </p:sp>
    </p:spTree>
    <p:extLst>
      <p:ext uri="{BB962C8B-B14F-4D97-AF65-F5344CB8AC3E}">
        <p14:creationId xmlns:p14="http://schemas.microsoft.com/office/powerpoint/2010/main" val="118311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Arial" charset="0"/>
              <a:buChar char="−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C++ Programming: From Problem Analysis to Program Design, Fourth Edition</a:t>
            </a:r>
          </a:p>
        </p:txBody>
      </p:sp>
      <p:sp>
        <p:nvSpPr>
          <p:cNvPr id="890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Arial" charset="0"/>
              <a:buChar char="−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A8CE59E-5DBB-C541-86C2-204A48822A63}" type="slidenum">
              <a:rPr lang="en-US" altLang="en-US" sz="100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000"/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altLang="en-US" dirty="0"/>
              <a:t>How can we avoid this problem? </a:t>
            </a:r>
          </a:p>
          <a:p>
            <a:pPr lvl="1"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altLang="en-US" dirty="0"/>
              <a:t>Virtual functions (reserved word </a:t>
            </a:r>
            <a:r>
              <a:rPr lang="en-US" altLang="en-US" dirty="0">
                <a:solidFill>
                  <a:srgbClr val="3333FF"/>
                </a:solidFill>
                <a:latin typeface="Courier New" charset="0"/>
              </a:rPr>
              <a:t>virtual</a:t>
            </a:r>
            <a:r>
              <a:rPr lang="en-US" altLang="en-US" dirty="0"/>
              <a:t>)</a:t>
            </a:r>
          </a:p>
          <a:p>
            <a:pPr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altLang="en-US" u="sng" dirty="0"/>
              <a:t>Virtual function</a:t>
            </a:r>
            <a:r>
              <a:rPr lang="en-US" altLang="en-US" dirty="0"/>
              <a:t>: binding occurs at program execution time, not at compile time</a:t>
            </a:r>
          </a:p>
          <a:p>
            <a:pPr lvl="1"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altLang="en-US" dirty="0"/>
              <a:t>This kind of binding is called run-time binding</a:t>
            </a:r>
          </a:p>
          <a:p>
            <a:pPr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altLang="en-US" u="sng" dirty="0"/>
              <a:t>Run-time binding</a:t>
            </a:r>
            <a:r>
              <a:rPr lang="en-US" altLang="en-US" dirty="0"/>
              <a:t>: compiler does not generate code to call a specific function; it generates information to enable run-time system to generate specific code for the function call</a:t>
            </a:r>
          </a:p>
          <a:p>
            <a:pPr lvl="1"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altLang="en-US" dirty="0"/>
              <a:t>Also known as </a:t>
            </a:r>
            <a:r>
              <a:rPr lang="en-US" altLang="en-US" b="1" dirty="0"/>
              <a:t>dynamic binding</a:t>
            </a:r>
            <a:endParaRPr lang="en-US" alt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540E35-B141-4474-B34F-B4F327D98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Virtual Functions</a:t>
            </a:r>
          </a:p>
        </p:txBody>
      </p:sp>
    </p:spTree>
    <p:extLst>
      <p:ext uri="{BB962C8B-B14F-4D97-AF65-F5344CB8AC3E}">
        <p14:creationId xmlns:p14="http://schemas.microsoft.com/office/powerpoint/2010/main" val="102211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Arial" charset="0"/>
              <a:buChar char="−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C++ Programming: From Problem Analysis to Program Design, Fourth Edition</a:t>
            </a:r>
          </a:p>
        </p:txBody>
      </p:sp>
      <p:sp>
        <p:nvSpPr>
          <p:cNvPr id="901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Arial" charset="0"/>
              <a:buChar char="−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81F4541-A536-4948-AC16-915ED74DE918}" type="slidenum">
              <a:rPr lang="en-US" altLang="en-US" sz="100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000"/>
          </a:p>
        </p:txBody>
      </p: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1624013"/>
            <a:ext cx="7118350" cy="48783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Virtual Functions (</a:t>
            </a:r>
            <a:r>
              <a:rPr lang="en-US" altLang="en-US" dirty="0" err="1"/>
              <a:t>contd</a:t>
            </a:r>
            <a:r>
              <a:rPr lang="en-US" altLang="en-US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2810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cs101</Template>
  <TotalTime>26873</TotalTime>
  <Words>213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Clarity</vt:lpstr>
      <vt:lpstr>Polymorphism,  Virtual functions &amp; Abstract Classes</vt:lpstr>
      <vt:lpstr>Polymorphism</vt:lpstr>
      <vt:lpstr>Polymorphism</vt:lpstr>
      <vt:lpstr>PowerPoint Presentation</vt:lpstr>
      <vt:lpstr>PowerPoint Presentation</vt:lpstr>
      <vt:lpstr>PowerPoint Presentation</vt:lpstr>
      <vt:lpstr>Polymorphism (contd..)</vt:lpstr>
      <vt:lpstr>Virtual Functions</vt:lpstr>
      <vt:lpstr>Virtual Functions (contd…)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Dr Wail Mardini</dc:creator>
  <cp:lastModifiedBy>Lenovo</cp:lastModifiedBy>
  <cp:revision>1558</cp:revision>
  <cp:lastPrinted>2018-11-18T16:27:40Z</cp:lastPrinted>
  <dcterms:created xsi:type="dcterms:W3CDTF">2017-12-20T08:30:18Z</dcterms:created>
  <dcterms:modified xsi:type="dcterms:W3CDTF">2020-10-14T06:04:09Z</dcterms:modified>
</cp:coreProperties>
</file>