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4" r:id="rId10"/>
    <p:sldId id="265" r:id="rId11"/>
    <p:sldId id="268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4" d="100"/>
          <a:sy n="74" d="100"/>
        </p:scale>
        <p:origin x="-558" y="17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1089484" y="1730403"/>
            <a:ext cx="7531497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616370" y="2470926"/>
            <a:ext cx="8681508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92532" y="1726738"/>
            <a:ext cx="7534656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621536" y="2468304"/>
            <a:ext cx="8680704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6688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2200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6688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720852" y="-1720850"/>
            <a:ext cx="6858000" cy="1029970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46573" y="1576104"/>
            <a:ext cx="694944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2737" y="2618913"/>
            <a:ext cx="507703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730605" y="2253385"/>
            <a:ext cx="7726347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705101" y="0"/>
            <a:ext cx="9486900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5048250"/>
            <a:ext cx="4762500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94929" y="1717501"/>
            <a:ext cx="73152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524639" y="2180529"/>
            <a:ext cx="8128727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5050633"/>
            <a:ext cx="4765676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5051293"/>
            <a:ext cx="12195173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65760"/>
            <a:ext cx="100279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00629"/>
            <a:ext cx="1002792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22278" y="1136128"/>
            <a:ext cx="11891936" cy="124777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0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sz="4000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sz="4000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z="4000"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8915400" y="0"/>
            <a:ext cx="32766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951966" y="2550537"/>
            <a:ext cx="95882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MYTHILI A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ASUNM1325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312208207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COMMERCE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:SIR THEYAGARAYA COLLEGE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787588"/>
            <a:ext cx="762000" cy="304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0195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5"/>
            <a:ext cx="344993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</a:p>
        </p:txBody>
      </p:sp>
      <p:sp>
        <p:nvSpPr>
          <p:cNvPr id="2" name="Rectangle 1"/>
          <p:cNvSpPr/>
          <p:nvPr/>
        </p:nvSpPr>
        <p:spPr>
          <a:xfrm>
            <a:off x="8915400" y="0"/>
            <a:ext cx="32766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B7D540A6-DF2D-C8EF-7C1B-18840DC347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22" y="1334589"/>
            <a:ext cx="8711078" cy="5066211"/>
          </a:xfrm>
          <a:prstGeom prst="rect">
            <a:avLst/>
          </a:prstGeom>
        </p:spPr>
      </p:pic>
      <p:sp>
        <p:nvSpPr>
          <p:cNvPr id="11" name="Arrow: Left 10">
            <a:extLst>
              <a:ext uri="{FF2B5EF4-FFF2-40B4-BE49-F238E27FC236}">
                <a16:creationId xmlns="" xmlns:a16="http://schemas.microsoft.com/office/drawing/2014/main" id="{E35E7FE6-95E9-D215-A299-B2CAA638857F}"/>
              </a:ext>
            </a:extLst>
          </p:cNvPr>
          <p:cNvSpPr/>
          <p:nvPr/>
        </p:nvSpPr>
        <p:spPr>
          <a:xfrm>
            <a:off x="4762500" y="761509"/>
            <a:ext cx="457200" cy="30480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5969533-95E7-2624-D228-3CD9973E7FF0}"/>
              </a:ext>
            </a:extLst>
          </p:cNvPr>
          <p:cNvSpPr txBox="1"/>
          <p:nvPr/>
        </p:nvSpPr>
        <p:spPr>
          <a:xfrm>
            <a:off x="5291727" y="688303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(Click to open file)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3962400"/>
            <a:ext cx="533400" cy="2895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object 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36077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19999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9"/>
            <p:cNvSpPr/>
            <p:nvPr/>
          </p:nvSpPr>
          <p:spPr>
            <a:xfrm>
              <a:off x="9316202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9998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0195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3">
            <a:extLst>
              <a:ext uri="{FF2B5EF4-FFF2-40B4-BE49-F238E27FC236}">
                <a16:creationId xmlns="" xmlns:a16="http://schemas.microsoft.com/office/drawing/2014/main" id="{76EF78AB-B0FA-B57D-C2CC-CFBAC8ED5A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490375"/>
              </p:ext>
            </p:extLst>
          </p:nvPr>
        </p:nvGraphicFramePr>
        <p:xfrm>
          <a:off x="3810000" y="591884"/>
          <a:ext cx="939454" cy="1617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Worksheet" showAsIcon="1" r:id="rId5" imgW="381071" imgH="792685" progId="Excel.Sheet.12">
                  <p:embed/>
                </p:oleObj>
              </mc:Choice>
              <mc:Fallback>
                <p:oleObj name="Worksheet" showAsIcon="1" r:id="rId5" imgW="381071" imgH="79268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0000" y="591884"/>
                        <a:ext cx="939454" cy="16179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9617BD8-8D5E-F699-F863-E05A6B689073}"/>
              </a:ext>
            </a:extLst>
          </p:cNvPr>
          <p:cNvSpPr txBox="1"/>
          <p:nvPr/>
        </p:nvSpPr>
        <p:spPr>
          <a:xfrm>
            <a:off x="882616" y="1583719"/>
            <a:ext cx="70063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of employee expenditures and savings using Excel provided valuable insights into the financial habits and overall financial health of our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workforce.We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identified the major categories where employees spend the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most,This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helps in understanding the financial burden or potential areas where employees might be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overextending.The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 revealed the average savings rate across different income brackets.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763000" y="0"/>
            <a:ext cx="3429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0" y="4038600"/>
            <a:ext cx="533400" cy="281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" name="object 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36077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19999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9"/>
            <p:cNvSpPr/>
            <p:nvPr/>
          </p:nvSpPr>
          <p:spPr>
            <a:xfrm>
              <a:off x="9316202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9998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0195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36077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19999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16202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9998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0195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1051315"/>
            <a:ext cx="4846867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PROJECT</a:t>
            </a:r>
            <a:r>
              <a:rPr sz="4250" spc="-85" dirty="0"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sz="4250" spc="25" dirty="0"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TITLE</a:t>
            </a:r>
            <a:endParaRPr sz="4250">
              <a:latin typeface="Times New Roman" panose="02020603050405020304" pitchFamily="18" charset="0"/>
              <a:ea typeface="Abadi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161180" y="2650196"/>
            <a:ext cx="8593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Expenditure And Savings Analysis </a:t>
            </a:r>
            <a:endParaRPr lang="en-IN" sz="3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36077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19999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9998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0" y="3850610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3694" r="91821">
                          <a14:foregroundMark x1="43008" y1="39362" x2="43008" y2="39362"/>
                          <a14:foregroundMark x1="43008" y1="39362" x2="43008" y2="39362"/>
                          <a14:foregroundMark x1="37995" y1="23100" x2="37995" y2="23100"/>
                          <a14:foregroundMark x1="37995" y1="23100" x2="37995" y2="23100"/>
                          <a14:foregroundMark x1="54881" y1="26140" x2="54881" y2="26140"/>
                          <a14:foregroundMark x1="54881" y1="26140" x2="54881" y2="26140"/>
                          <a14:foregroundMark x1="34301" y1="25684" x2="34301" y2="25684"/>
                          <a14:foregroundMark x1="34301" y1="25684" x2="34301" y2="25684"/>
                          <a14:foregroundMark x1="27441" y1="92857" x2="27441" y2="92857"/>
                          <a14:foregroundMark x1="27441" y1="92857" x2="27441" y2="92857"/>
                          <a14:foregroundMark x1="22164" y1="91185" x2="31926" y2="94529"/>
                          <a14:foregroundMark x1="63852" y1="90729" x2="71240" y2="90274"/>
                          <a14:foregroundMark x1="49868" y1="93769" x2="68338" y2="92401"/>
                          <a14:foregroundMark x1="66227" y1="94985" x2="72032" y2="9118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4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sz="36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C738E3D-0357-1D7C-4BB1-C1CE7EBC1D1C}"/>
              </a:ext>
            </a:extLst>
          </p:cNvPr>
          <p:cNvSpPr txBox="1"/>
          <p:nvPr/>
        </p:nvSpPr>
        <p:spPr>
          <a:xfrm>
            <a:off x="977968" y="2010370"/>
            <a:ext cx="65707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monthly expenditure and savings of employees, identify trends, and provide insights that can help improve financial management and planning within the organization.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86750" y="-26377"/>
            <a:ext cx="37338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6248400" y="5791200"/>
            <a:ext cx="2438400" cy="1040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" name="object 2"/>
          <p:cNvGrpSpPr/>
          <p:nvPr/>
        </p:nvGrpSpPr>
        <p:grpSpPr>
          <a:xfrm rot="21051645">
            <a:off x="7260455" y="3133754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2" name="Rectangle 11"/>
          <p:cNvSpPr/>
          <p:nvPr/>
        </p:nvSpPr>
        <p:spPr>
          <a:xfrm>
            <a:off x="2270" y="3892794"/>
            <a:ext cx="762000" cy="297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0195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36077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19999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9"/>
            <p:cNvSpPr/>
            <p:nvPr/>
          </p:nvSpPr>
          <p:spPr>
            <a:xfrm>
              <a:off x="9316202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9998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27211" y="780728"/>
            <a:ext cx="526351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	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3425" y="1803535"/>
            <a:ext cx="792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goal of this project is to </a:t>
            </a:r>
            <a:r>
              <a:rPr lang="en-IN" sz="24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employee expenditure and savings patterns using data in Excel. This analysis will help in understanding the spending </a:t>
            </a:r>
            <a:r>
              <a:rPr lang="en-IN" sz="24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employees, identifying trends, and providing insights into savings habits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E28672A-2DF5-8352-0EBB-21B7DD250995}"/>
              </a:ext>
            </a:extLst>
          </p:cNvPr>
          <p:cNvSpPr txBox="1"/>
          <p:nvPr/>
        </p:nvSpPr>
        <p:spPr>
          <a:xfrm>
            <a:off x="1342822" y="3742527"/>
            <a:ext cx="60897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chart ( line chart,  pie chart,  bar chart)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formulas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15400" y="0"/>
            <a:ext cx="32766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0" y="3886200"/>
            <a:ext cx="914400" cy="297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object 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36077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19999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9"/>
            <p:cNvSpPr/>
            <p:nvPr/>
          </p:nvSpPr>
          <p:spPr>
            <a:xfrm>
              <a:off x="9316202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9998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0195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" name="object 2"/>
          <p:cNvGrpSpPr/>
          <p:nvPr/>
        </p:nvGrpSpPr>
        <p:grpSpPr>
          <a:xfrm>
            <a:off x="8087541" y="2505474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2"/>
            <a:ext cx="6635307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3510A03-5523-63DE-CE5D-A4691DB882E8}"/>
              </a:ext>
            </a:extLst>
          </p:cNvPr>
          <p:cNvSpPr txBox="1"/>
          <p:nvPr/>
        </p:nvSpPr>
        <p:spPr>
          <a:xfrm rot="10800000" flipV="1">
            <a:off x="1310476" y="2232054"/>
            <a:ext cx="78701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Resources (HR) Department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Finance Department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Executive Management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Relations/Engagement Team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Advisors or Consultants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Corporate Social Responsibility (CSR) Teams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839200" y="0"/>
            <a:ext cx="33528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0" y="3962400"/>
            <a:ext cx="838200" cy="2895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" name="object 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36077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19999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9"/>
            <p:cNvSpPr/>
            <p:nvPr/>
          </p:nvSpPr>
          <p:spPr>
            <a:xfrm>
              <a:off x="9316202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9998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0195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="" xmlns:a16="http://schemas.microsoft.com/office/drawing/2014/main" id="{20728270-DAA4-002F-CB9D-F097CF26E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5" y="544364"/>
            <a:ext cx="8510914" cy="553998"/>
          </a:xfrm>
        </p:spPr>
        <p:txBody>
          <a:bodyPr/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It’s Value proposition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013F9FD-1BE1-E289-448B-2679CBF314E4}"/>
              </a:ext>
            </a:extLst>
          </p:cNvPr>
          <p:cNvSpPr txBox="1"/>
          <p:nvPr/>
        </p:nvSpPr>
        <p:spPr>
          <a:xfrm rot="10800000" flipV="1">
            <a:off x="3048000" y="1761559"/>
            <a:ext cx="64708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Data Management
Advanced Analytical Tools
Formulas and Functions
Pivot Tables
Visual Representation
Used to analyse different situation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15400" y="0"/>
            <a:ext cx="327660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0" y="3886200"/>
            <a:ext cx="838200" cy="297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grpSp>
        <p:nvGrpSpPr>
          <p:cNvPr id="11" name="object 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2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36077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19999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9"/>
            <p:cNvSpPr/>
            <p:nvPr/>
          </p:nvSpPr>
          <p:spPr>
            <a:xfrm>
              <a:off x="9316202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9998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0195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CADB660-FFA6-0F47-4F8E-55AF9F5DA2ED}"/>
              </a:ext>
            </a:extLst>
          </p:cNvPr>
          <p:cNvSpPr txBox="1"/>
          <p:nvPr/>
        </p:nvSpPr>
        <p:spPr>
          <a:xfrm>
            <a:off x="931513" y="1902755"/>
            <a:ext cx="8444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an overview for an employee expenditure and savings analysis in Excel, you should organize your data in a way that is easy to understand and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8DEE785-A69B-CD78-83A0-D05BC9898AEE}"/>
              </a:ext>
            </a:extLst>
          </p:cNvPr>
          <p:cNvSpPr txBox="1"/>
          <p:nvPr/>
        </p:nvSpPr>
        <p:spPr>
          <a:xfrm rot="10800000" flipV="1">
            <a:off x="755330" y="1441089"/>
            <a:ext cx="2533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Overview 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744B123-F85C-AAFE-7D8D-54E93CFFE26D}"/>
              </a:ext>
            </a:extLst>
          </p:cNvPr>
          <p:cNvSpPr txBox="1"/>
          <p:nvPr/>
        </p:nvSpPr>
        <p:spPr>
          <a:xfrm>
            <a:off x="815277" y="3198167"/>
            <a:ext cx="2102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fields 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019E701-7C3E-0E3C-DDD0-E44FAE1E5EB3}"/>
              </a:ext>
            </a:extLst>
          </p:cNvPr>
          <p:cNvSpPr txBox="1"/>
          <p:nvPr/>
        </p:nvSpPr>
        <p:spPr>
          <a:xfrm>
            <a:off x="1554969" y="3794969"/>
            <a:ext cx="25891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Name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Expenditure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Savings</a:t>
            </a:r>
          </a:p>
        </p:txBody>
      </p:sp>
      <p:sp>
        <p:nvSpPr>
          <p:cNvPr id="7" name="Rectangle 6"/>
          <p:cNvSpPr/>
          <p:nvPr/>
        </p:nvSpPr>
        <p:spPr>
          <a:xfrm>
            <a:off x="8915400" y="0"/>
            <a:ext cx="32766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3794969"/>
            <a:ext cx="755329" cy="30630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" name="object 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36077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19999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9"/>
            <p:cNvSpPr/>
            <p:nvPr/>
          </p:nvSpPr>
          <p:spPr>
            <a:xfrm>
              <a:off x="9316202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9998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0195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611230"/>
            <a:ext cx="4027819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8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48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8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z="4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8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8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74EE9DB-1A0A-CF4C-5ECC-2B0DEC9969E9}"/>
              </a:ext>
            </a:extLst>
          </p:cNvPr>
          <p:cNvSpPr txBox="1"/>
          <p:nvPr/>
        </p:nvSpPr>
        <p:spPr>
          <a:xfrm>
            <a:off x="739774" y="2133600"/>
            <a:ext cx="86953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table.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pivot chart 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dashboard 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 pivot chart in dashboard 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 formulas in dashboard to make interaction 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interactive dashboard by putting all together elements.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15400" y="0"/>
            <a:ext cx="32766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0" y="3886200"/>
            <a:ext cx="533400" cy="297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" name="object 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36077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19999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9"/>
            <p:cNvSpPr/>
            <p:nvPr/>
          </p:nvSpPr>
          <p:spPr>
            <a:xfrm>
              <a:off x="9316202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9998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0195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230</TotalTime>
  <Words>333</Words>
  <Application>Microsoft Office PowerPoint</Application>
  <PresentationFormat>Custom</PresentationFormat>
  <Paragraphs>68</Paragraphs>
  <Slides>11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Angles</vt:lpstr>
      <vt:lpstr>Worksheet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It’s Value proposition </vt:lpstr>
      <vt:lpstr>Dataset Description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24</cp:revision>
  <dcterms:created xsi:type="dcterms:W3CDTF">2024-03-29T15:07:22Z</dcterms:created>
  <dcterms:modified xsi:type="dcterms:W3CDTF">2024-08-28T09:20:07Z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