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82"/>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648"/>
    </p:cViewPr>
  </p:sorterViewPr>
  <p:notesViewPr>
    <p:cSldViewPr>
      <p:cViewPr varScale="1">
        <p:scale>
          <a:sx n="83" d="100"/>
          <a:sy n="83" d="100"/>
        </p:scale>
        <p:origin x="1392"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S%20Mythili\Downloads\employee_data%20project%20final.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20Mythili\Downloads\employee_data%20project%20final.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project final.csv]pivot table and chart!PivotTable1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perfprmance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4774015406721755"/>
          <c:y val="9.5660467334287083E-2"/>
          <c:w val="0.74707528268979384"/>
          <c:h val="0.80833486658230669"/>
        </c:manualLayout>
      </c:layout>
      <c:barChart>
        <c:barDir val="col"/>
        <c:grouping val="clustered"/>
        <c:varyColors val="0"/>
        <c:ser>
          <c:idx val="0"/>
          <c:order val="0"/>
          <c:tx>
            <c:strRef>
              <c:f>'pivot table and chart'!$B$3:$B$4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'pivot table and 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and chart'!$B$5:$B$15</c:f>
              <c:numCache>
                <c:formatCode>General</c:formatCode>
                <c:ptCount val="10"/>
                <c:pt idx="0">
                  <c:v>327058</c:v>
                </c:pt>
                <c:pt idx="1">
                  <c:v>329119</c:v>
                </c:pt>
                <c:pt idx="2">
                  <c:v>343970</c:v>
                </c:pt>
                <c:pt idx="3">
                  <c:v>345236</c:v>
                </c:pt>
                <c:pt idx="4">
                  <c:v>354796</c:v>
                </c:pt>
                <c:pt idx="5">
                  <c:v>333475</c:v>
                </c:pt>
                <c:pt idx="6">
                  <c:v>361277</c:v>
                </c:pt>
                <c:pt idx="7">
                  <c:v>373359</c:v>
                </c:pt>
                <c:pt idx="8">
                  <c:v>341617</c:v>
                </c:pt>
                <c:pt idx="9">
                  <c:v>351461</c:v>
                </c:pt>
              </c:numCache>
            </c:numRef>
          </c:val>
          <c:extLst>
            <c:ext xmlns:c16="http://schemas.microsoft.com/office/drawing/2014/chart" uri="{C3380CC4-5D6E-409C-BE32-E72D297353CC}">
              <c16:uniqueId val="{00000001-A142-42C7-B85A-DE77BB1F2410}"/>
            </c:ext>
          </c:extLst>
        </c:ser>
        <c:ser>
          <c:idx val="1"/>
          <c:order val="1"/>
          <c:tx>
            <c:strRef>
              <c:f>'pivot table and chart'!$C$3:$C$4</c:f>
              <c:strCache>
                <c:ptCount val="1"/>
                <c:pt idx="0">
                  <c:v>VERY HIGH</c:v>
                </c:pt>
              </c:strCache>
            </c:strRef>
          </c:tx>
          <c:spPr>
            <a:solidFill>
              <a:schemeClr val="accent2"/>
            </a:solidFill>
            <a:ln>
              <a:noFill/>
            </a:ln>
            <a:effectLst/>
          </c:spPr>
          <c:invertIfNegative val="0"/>
          <c:cat>
            <c:strRef>
              <c:f>'pivot table and 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and chart'!$C$5:$C$15</c:f>
              <c:numCache>
                <c:formatCode>General</c:formatCode>
                <c:ptCount val="10"/>
                <c:pt idx="0">
                  <c:v>43160</c:v>
                </c:pt>
                <c:pt idx="1">
                  <c:v>43465</c:v>
                </c:pt>
                <c:pt idx="2">
                  <c:v>38789</c:v>
                </c:pt>
                <c:pt idx="3">
                  <c:v>28373</c:v>
                </c:pt>
                <c:pt idx="4">
                  <c:v>42054</c:v>
                </c:pt>
                <c:pt idx="5">
                  <c:v>33471</c:v>
                </c:pt>
                <c:pt idx="6">
                  <c:v>44070</c:v>
                </c:pt>
                <c:pt idx="7">
                  <c:v>42784</c:v>
                </c:pt>
                <c:pt idx="8">
                  <c:v>36301</c:v>
                </c:pt>
                <c:pt idx="9">
                  <c:v>37299</c:v>
                </c:pt>
              </c:numCache>
            </c:numRef>
          </c:val>
          <c:extLst>
            <c:ext xmlns:c16="http://schemas.microsoft.com/office/drawing/2014/chart" uri="{C3380CC4-5D6E-409C-BE32-E72D297353CC}">
              <c16:uniqueId val="{00000002-A142-42C7-B85A-DE77BB1F2410}"/>
            </c:ext>
          </c:extLst>
        </c:ser>
        <c:ser>
          <c:idx val="2"/>
          <c:order val="2"/>
          <c:tx>
            <c:strRef>
              <c:f>'pivot table and chart'!$D$3:$D$4</c:f>
              <c:strCache>
                <c:ptCount val="1"/>
                <c:pt idx="0">
                  <c:v>(blank)</c:v>
                </c:pt>
              </c:strCache>
            </c:strRef>
          </c:tx>
          <c:spPr>
            <a:solidFill>
              <a:schemeClr val="accent3"/>
            </a:solidFill>
            <a:ln>
              <a:noFill/>
            </a:ln>
            <a:effectLst/>
          </c:spPr>
          <c:invertIfNegative val="0"/>
          <c:cat>
            <c:strRef>
              <c:f>'pivot table and 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and chart'!$D$5:$D$15</c:f>
              <c:numCache>
                <c:formatCode>General</c:formatCode>
                <c:ptCount val="10"/>
                <c:pt idx="0">
                  <c:v>400078</c:v>
                </c:pt>
                <c:pt idx="1">
                  <c:v>386345</c:v>
                </c:pt>
                <c:pt idx="2">
                  <c:v>359108</c:v>
                </c:pt>
                <c:pt idx="3">
                  <c:v>362043</c:v>
                </c:pt>
                <c:pt idx="4">
                  <c:v>364341</c:v>
                </c:pt>
                <c:pt idx="5">
                  <c:v>392876</c:v>
                </c:pt>
                <c:pt idx="6">
                  <c:v>343623</c:v>
                </c:pt>
                <c:pt idx="7">
                  <c:v>338573</c:v>
                </c:pt>
                <c:pt idx="8">
                  <c:v>353901</c:v>
                </c:pt>
                <c:pt idx="9">
                  <c:v>352478</c:v>
                </c:pt>
              </c:numCache>
            </c:numRef>
          </c:val>
          <c:extLst>
            <c:ext xmlns:c16="http://schemas.microsoft.com/office/drawing/2014/chart" uri="{C3380CC4-5D6E-409C-BE32-E72D297353CC}">
              <c16:uniqueId val="{00000003-A142-42C7-B85A-DE77BB1F2410}"/>
            </c:ext>
          </c:extLst>
        </c:ser>
        <c:dLbls>
          <c:showLegendKey val="0"/>
          <c:showVal val="0"/>
          <c:showCatName val="0"/>
          <c:showSerName val="0"/>
          <c:showPercent val="0"/>
          <c:showBubbleSize val="0"/>
        </c:dLbls>
        <c:gapWidth val="219"/>
        <c:overlap val="-27"/>
        <c:axId val="6601040"/>
        <c:axId val="219875328"/>
      </c:barChart>
      <c:catAx>
        <c:axId val="6601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9875328"/>
        <c:crosses val="autoZero"/>
        <c:auto val="1"/>
        <c:lblAlgn val="ctr"/>
        <c:lblOffset val="100"/>
        <c:noMultiLvlLbl val="0"/>
      </c:catAx>
      <c:valAx>
        <c:axId val="219875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010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project final.csv]pivot table and chart!PivotTable1</c:name>
    <c:fmtId val="1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perfprmance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pivotFmt>
      <c:pivotFmt>
        <c:idx val="27"/>
        <c:spPr>
          <a:solidFill>
            <a:schemeClr val="accent1"/>
          </a:solidFill>
          <a:ln>
            <a:noFill/>
          </a:ln>
          <a:effectLst/>
        </c:spPr>
      </c:pivotFmt>
      <c:pivotFmt>
        <c:idx val="28"/>
        <c:spPr>
          <a:solidFill>
            <a:schemeClr val="accent1"/>
          </a:solidFill>
          <a:ln>
            <a:noFill/>
          </a:ln>
          <a:effectLst/>
        </c:spPr>
      </c:pivotFmt>
      <c:pivotFmt>
        <c:idx val="29"/>
        <c:spPr>
          <a:solidFill>
            <a:schemeClr val="accent1"/>
          </a:solidFill>
          <a:ln>
            <a:noFill/>
          </a:ln>
          <a:effectLst/>
        </c:spPr>
      </c:pivotFmt>
      <c:pivotFmt>
        <c:idx val="30"/>
        <c:spPr>
          <a:solidFill>
            <a:schemeClr val="accent1"/>
          </a:solidFill>
          <a:ln>
            <a:noFill/>
          </a:ln>
          <a:effectLst/>
        </c:spPr>
      </c:pivotFmt>
      <c:pivotFmt>
        <c:idx val="31"/>
        <c:spPr>
          <a:solidFill>
            <a:schemeClr val="accent1"/>
          </a:solidFill>
          <a:ln>
            <a:noFill/>
          </a:ln>
          <a:effectLst/>
        </c:spPr>
      </c:pivotFmt>
      <c:pivotFmt>
        <c:idx val="32"/>
        <c:spPr>
          <a:solidFill>
            <a:schemeClr val="accent1"/>
          </a:solidFill>
          <a:ln>
            <a:noFill/>
          </a:ln>
          <a:effectLst/>
        </c:spPr>
      </c:pivotFmt>
      <c:pivotFmt>
        <c:idx val="33"/>
        <c:spPr>
          <a:solidFill>
            <a:schemeClr val="accent1"/>
          </a:solidFill>
          <a:ln>
            <a:noFill/>
          </a:ln>
          <a:effectLst/>
        </c:spPr>
      </c:pivotFmt>
      <c:pivotFmt>
        <c:idx val="34"/>
        <c:spPr>
          <a:solidFill>
            <a:schemeClr val="accent1"/>
          </a:solidFill>
          <a:ln>
            <a:noFill/>
          </a:ln>
          <a:effectLst/>
        </c:spPr>
      </c:pivotFmt>
      <c:pivotFmt>
        <c:idx val="35"/>
        <c:spPr>
          <a:solidFill>
            <a:schemeClr val="accent1"/>
          </a:solidFill>
          <a:ln>
            <a:noFill/>
          </a:ln>
          <a:effectLst/>
        </c:spPr>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pivotFmt>
      <c:pivotFmt>
        <c:idx val="38"/>
        <c:spPr>
          <a:solidFill>
            <a:schemeClr val="accent1"/>
          </a:solidFill>
          <a:ln>
            <a:noFill/>
          </a:ln>
          <a:effectLst/>
        </c:spPr>
      </c:pivotFmt>
      <c:pivotFmt>
        <c:idx val="39"/>
        <c:spPr>
          <a:solidFill>
            <a:schemeClr val="accent1"/>
          </a:solidFill>
          <a:ln>
            <a:noFill/>
          </a:ln>
          <a:effectLst/>
        </c:spPr>
      </c:pivotFmt>
      <c:pivotFmt>
        <c:idx val="40"/>
        <c:spPr>
          <a:solidFill>
            <a:schemeClr val="accent1"/>
          </a:solidFill>
          <a:ln>
            <a:noFill/>
          </a:ln>
          <a:effectLst/>
        </c:spPr>
      </c:pivotFmt>
      <c:pivotFmt>
        <c:idx val="41"/>
        <c:spPr>
          <a:solidFill>
            <a:schemeClr val="accent1"/>
          </a:solidFill>
          <a:ln>
            <a:noFill/>
          </a:ln>
          <a:effectLst/>
        </c:spPr>
      </c:pivotFmt>
      <c:pivotFmt>
        <c:idx val="42"/>
        <c:spPr>
          <a:solidFill>
            <a:schemeClr val="accent1"/>
          </a:solidFill>
          <a:ln>
            <a:noFill/>
          </a:ln>
          <a:effectLst/>
        </c:spPr>
      </c:pivotFmt>
      <c:pivotFmt>
        <c:idx val="43"/>
        <c:spPr>
          <a:solidFill>
            <a:schemeClr val="accent1"/>
          </a:solidFill>
          <a:ln>
            <a:noFill/>
          </a:ln>
          <a:effectLst/>
        </c:spPr>
      </c:pivotFmt>
      <c:pivotFmt>
        <c:idx val="44"/>
        <c:spPr>
          <a:solidFill>
            <a:schemeClr val="accent1"/>
          </a:solidFill>
          <a:ln>
            <a:noFill/>
          </a:ln>
          <a:effectLst/>
        </c:spPr>
      </c:pivotFmt>
      <c:pivotFmt>
        <c:idx val="45"/>
        <c:spPr>
          <a:solidFill>
            <a:schemeClr val="accent1"/>
          </a:solidFill>
          <a:ln>
            <a:noFill/>
          </a:ln>
          <a:effectLst/>
        </c:spPr>
      </c:pivotFmt>
      <c:pivotFmt>
        <c:idx val="46"/>
        <c:spPr>
          <a:solidFill>
            <a:schemeClr val="accent1"/>
          </a:solidFill>
          <a:ln>
            <a:noFill/>
          </a:ln>
          <a:effectLst/>
        </c:spPr>
      </c:pivotFmt>
      <c:pivotFmt>
        <c:idx val="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pivotFmt>
      <c:pivotFmt>
        <c:idx val="49"/>
        <c:spPr>
          <a:solidFill>
            <a:schemeClr val="accent1"/>
          </a:solidFill>
          <a:ln>
            <a:noFill/>
          </a:ln>
          <a:effectLst/>
        </c:spPr>
      </c:pivotFmt>
      <c:pivotFmt>
        <c:idx val="50"/>
        <c:spPr>
          <a:solidFill>
            <a:schemeClr val="accent1"/>
          </a:solidFill>
          <a:ln>
            <a:noFill/>
          </a:ln>
          <a:effectLst/>
        </c:spPr>
      </c:pivotFmt>
      <c:pivotFmt>
        <c:idx val="51"/>
        <c:spPr>
          <a:solidFill>
            <a:schemeClr val="accent1"/>
          </a:solidFill>
          <a:ln>
            <a:noFill/>
          </a:ln>
          <a:effectLst/>
        </c:spPr>
      </c:pivotFmt>
      <c:pivotFmt>
        <c:idx val="52"/>
        <c:spPr>
          <a:solidFill>
            <a:schemeClr val="accent1"/>
          </a:solidFill>
          <a:ln>
            <a:noFill/>
          </a:ln>
          <a:effectLst/>
        </c:spPr>
      </c:pivotFmt>
      <c:pivotFmt>
        <c:idx val="53"/>
        <c:spPr>
          <a:solidFill>
            <a:schemeClr val="accent1"/>
          </a:solidFill>
          <a:ln>
            <a:noFill/>
          </a:ln>
          <a:effectLst/>
        </c:spPr>
      </c:pivotFmt>
      <c:pivotFmt>
        <c:idx val="54"/>
        <c:spPr>
          <a:solidFill>
            <a:schemeClr val="accent1"/>
          </a:solidFill>
          <a:ln>
            <a:noFill/>
          </a:ln>
          <a:effectLst/>
        </c:spPr>
      </c:pivotFmt>
      <c:pivotFmt>
        <c:idx val="55"/>
        <c:spPr>
          <a:solidFill>
            <a:schemeClr val="accent1"/>
          </a:solidFill>
          <a:ln>
            <a:noFill/>
          </a:ln>
          <a:effectLst/>
        </c:spPr>
      </c:pivotFmt>
      <c:pivotFmt>
        <c:idx val="56"/>
        <c:spPr>
          <a:solidFill>
            <a:schemeClr val="accent1"/>
          </a:solidFill>
          <a:ln>
            <a:noFill/>
          </a:ln>
          <a:effectLst/>
        </c:spPr>
      </c:pivotFmt>
      <c:pivotFmt>
        <c:idx val="57"/>
        <c:spPr>
          <a:solidFill>
            <a:schemeClr val="accent1"/>
          </a:solidFill>
          <a:ln>
            <a:noFill/>
          </a:ln>
          <a:effectLst/>
        </c:spPr>
      </c:pivotFmt>
      <c:pivotFmt>
        <c:idx val="5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c:spPr>
      </c:pivotFmt>
      <c:pivotFmt>
        <c:idx val="60"/>
        <c:spPr>
          <a:solidFill>
            <a:schemeClr val="accent1"/>
          </a:solidFill>
          <a:ln>
            <a:noFill/>
          </a:ln>
          <a:effectLst/>
        </c:spPr>
      </c:pivotFmt>
      <c:pivotFmt>
        <c:idx val="61"/>
        <c:spPr>
          <a:solidFill>
            <a:schemeClr val="accent1"/>
          </a:solidFill>
          <a:ln>
            <a:noFill/>
          </a:ln>
          <a:effectLst/>
        </c:spPr>
      </c:pivotFmt>
      <c:pivotFmt>
        <c:idx val="62"/>
        <c:spPr>
          <a:solidFill>
            <a:schemeClr val="accent1"/>
          </a:solidFill>
          <a:ln>
            <a:noFill/>
          </a:ln>
          <a:effectLst/>
        </c:spPr>
      </c:pivotFmt>
      <c:pivotFmt>
        <c:idx val="63"/>
        <c:spPr>
          <a:solidFill>
            <a:schemeClr val="accent1"/>
          </a:solidFill>
          <a:ln>
            <a:noFill/>
          </a:ln>
          <a:effectLst/>
        </c:spPr>
      </c:pivotFmt>
      <c:pivotFmt>
        <c:idx val="64"/>
        <c:spPr>
          <a:solidFill>
            <a:schemeClr val="accent1"/>
          </a:solidFill>
          <a:ln>
            <a:noFill/>
          </a:ln>
          <a:effectLst/>
        </c:spPr>
      </c:pivotFmt>
      <c:pivotFmt>
        <c:idx val="65"/>
        <c:spPr>
          <a:solidFill>
            <a:schemeClr val="accent1"/>
          </a:solidFill>
          <a:ln>
            <a:noFill/>
          </a:ln>
          <a:effectLst/>
        </c:spPr>
      </c:pivotFmt>
      <c:pivotFmt>
        <c:idx val="66"/>
        <c:spPr>
          <a:solidFill>
            <a:schemeClr val="accent1"/>
          </a:solidFill>
          <a:ln>
            <a:noFill/>
          </a:ln>
          <a:effectLst/>
        </c:spPr>
      </c:pivotFmt>
      <c:pivotFmt>
        <c:idx val="67"/>
        <c:spPr>
          <a:solidFill>
            <a:schemeClr val="accent1"/>
          </a:solidFill>
          <a:ln>
            <a:noFill/>
          </a:ln>
          <a:effectLst/>
        </c:spPr>
      </c:pivotFmt>
      <c:pivotFmt>
        <c:idx val="68"/>
        <c:spPr>
          <a:solidFill>
            <a:schemeClr val="accent1"/>
          </a:solidFill>
          <a:ln>
            <a:noFill/>
          </a:ln>
          <a:effectLst/>
        </c:spPr>
      </c:pivotFmt>
    </c:pivotFmts>
    <c:plotArea>
      <c:layout/>
      <c:pieChart>
        <c:varyColors val="1"/>
        <c:ser>
          <c:idx val="0"/>
          <c:order val="0"/>
          <c:tx>
            <c:strRef>
              <c:f>'pivot table and chart'!$B$3:$B$4</c:f>
              <c:strCache>
                <c:ptCount val="1"/>
                <c:pt idx="0">
                  <c:v>HIGH</c:v>
                </c:pt>
              </c:strCache>
            </c:strRef>
          </c:tx>
          <c:dPt>
            <c:idx val="0"/>
            <c:bubble3D val="0"/>
            <c:spPr>
              <a:solidFill>
                <a:schemeClr val="accent1"/>
              </a:solidFill>
              <a:ln>
                <a:noFill/>
              </a:ln>
              <a:effectLst/>
            </c:spPr>
            <c:extLst>
              <c:ext xmlns:c16="http://schemas.microsoft.com/office/drawing/2014/chart" uri="{C3380CC4-5D6E-409C-BE32-E72D297353CC}">
                <c16:uniqueId val="{00000001-60E8-4F37-B277-44BE974609D9}"/>
              </c:ext>
            </c:extLst>
          </c:dPt>
          <c:dPt>
            <c:idx val="1"/>
            <c:bubble3D val="0"/>
            <c:spPr>
              <a:solidFill>
                <a:schemeClr val="accent2"/>
              </a:solidFill>
              <a:ln>
                <a:noFill/>
              </a:ln>
              <a:effectLst/>
            </c:spPr>
            <c:extLst>
              <c:ext xmlns:c16="http://schemas.microsoft.com/office/drawing/2014/chart" uri="{C3380CC4-5D6E-409C-BE32-E72D297353CC}">
                <c16:uniqueId val="{00000003-60E8-4F37-B277-44BE974609D9}"/>
              </c:ext>
            </c:extLst>
          </c:dPt>
          <c:dPt>
            <c:idx val="2"/>
            <c:bubble3D val="0"/>
            <c:spPr>
              <a:solidFill>
                <a:schemeClr val="accent3"/>
              </a:solidFill>
              <a:ln>
                <a:noFill/>
              </a:ln>
              <a:effectLst/>
            </c:spPr>
            <c:extLst>
              <c:ext xmlns:c16="http://schemas.microsoft.com/office/drawing/2014/chart" uri="{C3380CC4-5D6E-409C-BE32-E72D297353CC}">
                <c16:uniqueId val="{00000005-60E8-4F37-B277-44BE974609D9}"/>
              </c:ext>
            </c:extLst>
          </c:dPt>
          <c:dPt>
            <c:idx val="3"/>
            <c:bubble3D val="0"/>
            <c:spPr>
              <a:solidFill>
                <a:schemeClr val="accent4"/>
              </a:solidFill>
              <a:ln>
                <a:noFill/>
              </a:ln>
              <a:effectLst/>
            </c:spPr>
            <c:extLst>
              <c:ext xmlns:c16="http://schemas.microsoft.com/office/drawing/2014/chart" uri="{C3380CC4-5D6E-409C-BE32-E72D297353CC}">
                <c16:uniqueId val="{00000007-60E8-4F37-B277-44BE974609D9}"/>
              </c:ext>
            </c:extLst>
          </c:dPt>
          <c:dPt>
            <c:idx val="4"/>
            <c:bubble3D val="0"/>
            <c:spPr>
              <a:solidFill>
                <a:schemeClr val="accent5"/>
              </a:solidFill>
              <a:ln>
                <a:noFill/>
              </a:ln>
              <a:effectLst/>
            </c:spPr>
            <c:extLst>
              <c:ext xmlns:c16="http://schemas.microsoft.com/office/drawing/2014/chart" uri="{C3380CC4-5D6E-409C-BE32-E72D297353CC}">
                <c16:uniqueId val="{00000009-60E8-4F37-B277-44BE974609D9}"/>
              </c:ext>
            </c:extLst>
          </c:dPt>
          <c:dPt>
            <c:idx val="5"/>
            <c:bubble3D val="0"/>
            <c:spPr>
              <a:solidFill>
                <a:schemeClr val="accent6"/>
              </a:solidFill>
              <a:ln>
                <a:noFill/>
              </a:ln>
              <a:effectLst/>
            </c:spPr>
            <c:extLst>
              <c:ext xmlns:c16="http://schemas.microsoft.com/office/drawing/2014/chart" uri="{C3380CC4-5D6E-409C-BE32-E72D297353CC}">
                <c16:uniqueId val="{0000000B-60E8-4F37-B277-44BE974609D9}"/>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0D-60E8-4F37-B277-44BE974609D9}"/>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0F-60E8-4F37-B277-44BE974609D9}"/>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11-60E8-4F37-B277-44BE974609D9}"/>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13-60E8-4F37-B277-44BE974609D9}"/>
              </c:ext>
            </c:extLst>
          </c:dPt>
          <c:cat>
            <c:strRef>
              <c:f>'pivot table and 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and chart'!$B$5:$B$15</c:f>
              <c:numCache>
                <c:formatCode>General</c:formatCode>
                <c:ptCount val="10"/>
                <c:pt idx="0">
                  <c:v>327058</c:v>
                </c:pt>
                <c:pt idx="1">
                  <c:v>329119</c:v>
                </c:pt>
                <c:pt idx="2">
                  <c:v>343970</c:v>
                </c:pt>
                <c:pt idx="3">
                  <c:v>345236</c:v>
                </c:pt>
                <c:pt idx="4">
                  <c:v>354796</c:v>
                </c:pt>
                <c:pt idx="5">
                  <c:v>333475</c:v>
                </c:pt>
                <c:pt idx="6">
                  <c:v>361277</c:v>
                </c:pt>
                <c:pt idx="7">
                  <c:v>373359</c:v>
                </c:pt>
                <c:pt idx="8">
                  <c:v>341617</c:v>
                </c:pt>
                <c:pt idx="9">
                  <c:v>351461</c:v>
                </c:pt>
              </c:numCache>
            </c:numRef>
          </c:val>
          <c:extLst>
            <c:ext xmlns:c16="http://schemas.microsoft.com/office/drawing/2014/chart" uri="{C3380CC4-5D6E-409C-BE32-E72D297353CC}">
              <c16:uniqueId val="{00000014-60E8-4F37-B277-44BE974609D9}"/>
            </c:ext>
          </c:extLst>
        </c:ser>
        <c:ser>
          <c:idx val="1"/>
          <c:order val="1"/>
          <c:tx>
            <c:strRef>
              <c:f>'pivot table and chart'!$C$3:$C$4</c:f>
              <c:strCache>
                <c:ptCount val="1"/>
                <c:pt idx="0">
                  <c:v>VERY HIGH</c:v>
                </c:pt>
              </c:strCache>
            </c:strRef>
          </c:tx>
          <c:dPt>
            <c:idx val="0"/>
            <c:bubble3D val="0"/>
            <c:spPr>
              <a:solidFill>
                <a:schemeClr val="accent1"/>
              </a:solidFill>
              <a:ln>
                <a:noFill/>
              </a:ln>
              <a:effectLst/>
            </c:spPr>
            <c:extLst>
              <c:ext xmlns:c16="http://schemas.microsoft.com/office/drawing/2014/chart" uri="{C3380CC4-5D6E-409C-BE32-E72D297353CC}">
                <c16:uniqueId val="{00000016-60E8-4F37-B277-44BE974609D9}"/>
              </c:ext>
            </c:extLst>
          </c:dPt>
          <c:dPt>
            <c:idx val="1"/>
            <c:bubble3D val="0"/>
            <c:spPr>
              <a:solidFill>
                <a:schemeClr val="accent2"/>
              </a:solidFill>
              <a:ln>
                <a:noFill/>
              </a:ln>
              <a:effectLst/>
            </c:spPr>
            <c:extLst>
              <c:ext xmlns:c16="http://schemas.microsoft.com/office/drawing/2014/chart" uri="{C3380CC4-5D6E-409C-BE32-E72D297353CC}">
                <c16:uniqueId val="{00000018-60E8-4F37-B277-44BE974609D9}"/>
              </c:ext>
            </c:extLst>
          </c:dPt>
          <c:dPt>
            <c:idx val="2"/>
            <c:bubble3D val="0"/>
            <c:spPr>
              <a:solidFill>
                <a:schemeClr val="accent3"/>
              </a:solidFill>
              <a:ln>
                <a:noFill/>
              </a:ln>
              <a:effectLst/>
            </c:spPr>
            <c:extLst>
              <c:ext xmlns:c16="http://schemas.microsoft.com/office/drawing/2014/chart" uri="{C3380CC4-5D6E-409C-BE32-E72D297353CC}">
                <c16:uniqueId val="{0000001A-60E8-4F37-B277-44BE974609D9}"/>
              </c:ext>
            </c:extLst>
          </c:dPt>
          <c:dPt>
            <c:idx val="3"/>
            <c:bubble3D val="0"/>
            <c:spPr>
              <a:solidFill>
                <a:schemeClr val="accent4"/>
              </a:solidFill>
              <a:ln>
                <a:noFill/>
              </a:ln>
              <a:effectLst/>
            </c:spPr>
            <c:extLst>
              <c:ext xmlns:c16="http://schemas.microsoft.com/office/drawing/2014/chart" uri="{C3380CC4-5D6E-409C-BE32-E72D297353CC}">
                <c16:uniqueId val="{0000001C-60E8-4F37-B277-44BE974609D9}"/>
              </c:ext>
            </c:extLst>
          </c:dPt>
          <c:dPt>
            <c:idx val="4"/>
            <c:bubble3D val="0"/>
            <c:spPr>
              <a:solidFill>
                <a:schemeClr val="accent5"/>
              </a:solidFill>
              <a:ln>
                <a:noFill/>
              </a:ln>
              <a:effectLst/>
            </c:spPr>
            <c:extLst>
              <c:ext xmlns:c16="http://schemas.microsoft.com/office/drawing/2014/chart" uri="{C3380CC4-5D6E-409C-BE32-E72D297353CC}">
                <c16:uniqueId val="{0000001E-60E8-4F37-B277-44BE974609D9}"/>
              </c:ext>
            </c:extLst>
          </c:dPt>
          <c:dPt>
            <c:idx val="5"/>
            <c:bubble3D val="0"/>
            <c:spPr>
              <a:solidFill>
                <a:schemeClr val="accent6"/>
              </a:solidFill>
              <a:ln>
                <a:noFill/>
              </a:ln>
              <a:effectLst/>
            </c:spPr>
            <c:extLst>
              <c:ext xmlns:c16="http://schemas.microsoft.com/office/drawing/2014/chart" uri="{C3380CC4-5D6E-409C-BE32-E72D297353CC}">
                <c16:uniqueId val="{00000020-60E8-4F37-B277-44BE974609D9}"/>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22-60E8-4F37-B277-44BE974609D9}"/>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24-60E8-4F37-B277-44BE974609D9}"/>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26-60E8-4F37-B277-44BE974609D9}"/>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28-60E8-4F37-B277-44BE974609D9}"/>
              </c:ext>
            </c:extLst>
          </c:dPt>
          <c:cat>
            <c:strRef>
              <c:f>'pivot table and 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and chart'!$C$5:$C$15</c:f>
              <c:numCache>
                <c:formatCode>General</c:formatCode>
                <c:ptCount val="10"/>
                <c:pt idx="0">
                  <c:v>43160</c:v>
                </c:pt>
                <c:pt idx="1">
                  <c:v>43465</c:v>
                </c:pt>
                <c:pt idx="2">
                  <c:v>38789</c:v>
                </c:pt>
                <c:pt idx="3">
                  <c:v>28373</c:v>
                </c:pt>
                <c:pt idx="4">
                  <c:v>42054</c:v>
                </c:pt>
                <c:pt idx="5">
                  <c:v>33471</c:v>
                </c:pt>
                <c:pt idx="6">
                  <c:v>44070</c:v>
                </c:pt>
                <c:pt idx="7">
                  <c:v>42784</c:v>
                </c:pt>
                <c:pt idx="8">
                  <c:v>36301</c:v>
                </c:pt>
                <c:pt idx="9">
                  <c:v>37299</c:v>
                </c:pt>
              </c:numCache>
            </c:numRef>
          </c:val>
          <c:extLst>
            <c:ext xmlns:c16="http://schemas.microsoft.com/office/drawing/2014/chart" uri="{C3380CC4-5D6E-409C-BE32-E72D297353CC}">
              <c16:uniqueId val="{00000029-60E8-4F37-B277-44BE974609D9}"/>
            </c:ext>
          </c:extLst>
        </c:ser>
        <c:ser>
          <c:idx val="2"/>
          <c:order val="2"/>
          <c:tx>
            <c:strRef>
              <c:f>'pivot table and chart'!$D$3:$D$4</c:f>
              <c:strCache>
                <c:ptCount val="1"/>
                <c:pt idx="0">
                  <c:v>(blank)</c:v>
                </c:pt>
              </c:strCache>
            </c:strRef>
          </c:tx>
          <c:dPt>
            <c:idx val="0"/>
            <c:bubble3D val="0"/>
            <c:spPr>
              <a:solidFill>
                <a:schemeClr val="accent1"/>
              </a:solidFill>
              <a:ln>
                <a:noFill/>
              </a:ln>
              <a:effectLst/>
            </c:spPr>
            <c:extLst>
              <c:ext xmlns:c16="http://schemas.microsoft.com/office/drawing/2014/chart" uri="{C3380CC4-5D6E-409C-BE32-E72D297353CC}">
                <c16:uniqueId val="{0000002B-60E8-4F37-B277-44BE974609D9}"/>
              </c:ext>
            </c:extLst>
          </c:dPt>
          <c:dPt>
            <c:idx val="1"/>
            <c:bubble3D val="0"/>
            <c:spPr>
              <a:solidFill>
                <a:schemeClr val="accent2"/>
              </a:solidFill>
              <a:ln>
                <a:noFill/>
              </a:ln>
              <a:effectLst/>
            </c:spPr>
            <c:extLst>
              <c:ext xmlns:c16="http://schemas.microsoft.com/office/drawing/2014/chart" uri="{C3380CC4-5D6E-409C-BE32-E72D297353CC}">
                <c16:uniqueId val="{0000002D-60E8-4F37-B277-44BE974609D9}"/>
              </c:ext>
            </c:extLst>
          </c:dPt>
          <c:dPt>
            <c:idx val="2"/>
            <c:bubble3D val="0"/>
            <c:spPr>
              <a:solidFill>
                <a:schemeClr val="accent3"/>
              </a:solidFill>
              <a:ln>
                <a:noFill/>
              </a:ln>
              <a:effectLst/>
            </c:spPr>
            <c:extLst>
              <c:ext xmlns:c16="http://schemas.microsoft.com/office/drawing/2014/chart" uri="{C3380CC4-5D6E-409C-BE32-E72D297353CC}">
                <c16:uniqueId val="{0000002F-60E8-4F37-B277-44BE974609D9}"/>
              </c:ext>
            </c:extLst>
          </c:dPt>
          <c:dPt>
            <c:idx val="3"/>
            <c:bubble3D val="0"/>
            <c:spPr>
              <a:solidFill>
                <a:schemeClr val="accent4"/>
              </a:solidFill>
              <a:ln>
                <a:noFill/>
              </a:ln>
              <a:effectLst/>
            </c:spPr>
            <c:extLst>
              <c:ext xmlns:c16="http://schemas.microsoft.com/office/drawing/2014/chart" uri="{C3380CC4-5D6E-409C-BE32-E72D297353CC}">
                <c16:uniqueId val="{00000031-60E8-4F37-B277-44BE974609D9}"/>
              </c:ext>
            </c:extLst>
          </c:dPt>
          <c:dPt>
            <c:idx val="4"/>
            <c:bubble3D val="0"/>
            <c:spPr>
              <a:solidFill>
                <a:schemeClr val="accent5"/>
              </a:solidFill>
              <a:ln>
                <a:noFill/>
              </a:ln>
              <a:effectLst/>
            </c:spPr>
            <c:extLst>
              <c:ext xmlns:c16="http://schemas.microsoft.com/office/drawing/2014/chart" uri="{C3380CC4-5D6E-409C-BE32-E72D297353CC}">
                <c16:uniqueId val="{00000033-60E8-4F37-B277-44BE974609D9}"/>
              </c:ext>
            </c:extLst>
          </c:dPt>
          <c:dPt>
            <c:idx val="5"/>
            <c:bubble3D val="0"/>
            <c:spPr>
              <a:solidFill>
                <a:schemeClr val="accent6"/>
              </a:solidFill>
              <a:ln>
                <a:noFill/>
              </a:ln>
              <a:effectLst/>
            </c:spPr>
            <c:extLst>
              <c:ext xmlns:c16="http://schemas.microsoft.com/office/drawing/2014/chart" uri="{C3380CC4-5D6E-409C-BE32-E72D297353CC}">
                <c16:uniqueId val="{00000035-60E8-4F37-B277-44BE974609D9}"/>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37-60E8-4F37-B277-44BE974609D9}"/>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39-60E8-4F37-B277-44BE974609D9}"/>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3B-60E8-4F37-B277-44BE974609D9}"/>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3D-60E8-4F37-B277-44BE974609D9}"/>
              </c:ext>
            </c:extLst>
          </c:dPt>
          <c:cat>
            <c:strRef>
              <c:f>'pivot table and 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and chart'!$D$5:$D$15</c:f>
              <c:numCache>
                <c:formatCode>General</c:formatCode>
                <c:ptCount val="10"/>
                <c:pt idx="0">
                  <c:v>400078</c:v>
                </c:pt>
                <c:pt idx="1">
                  <c:v>386345</c:v>
                </c:pt>
                <c:pt idx="2">
                  <c:v>359108</c:v>
                </c:pt>
                <c:pt idx="3">
                  <c:v>362043</c:v>
                </c:pt>
                <c:pt idx="4">
                  <c:v>364341</c:v>
                </c:pt>
                <c:pt idx="5">
                  <c:v>392876</c:v>
                </c:pt>
                <c:pt idx="6">
                  <c:v>343623</c:v>
                </c:pt>
                <c:pt idx="7">
                  <c:v>338573</c:v>
                </c:pt>
                <c:pt idx="8">
                  <c:v>353901</c:v>
                </c:pt>
                <c:pt idx="9">
                  <c:v>352478</c:v>
                </c:pt>
              </c:numCache>
            </c:numRef>
          </c:val>
          <c:extLst>
            <c:ext xmlns:c16="http://schemas.microsoft.com/office/drawing/2014/chart" uri="{C3380CC4-5D6E-409C-BE32-E72D297353CC}">
              <c16:uniqueId val="{0000003E-60E8-4F37-B277-44BE974609D9}"/>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Mythili S </a:t>
            </a:r>
          </a:p>
          <a:p>
            <a:r>
              <a:rPr lang="en-US" sz="2400" dirty="0"/>
              <a:t>REGISTER NO:312209427</a:t>
            </a:r>
          </a:p>
          <a:p>
            <a:r>
              <a:rPr lang="en-US" sz="2400" dirty="0"/>
              <a:t>DEPARTMENT: b.com accounting and finance</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a:extLst>
              <a:ext uri="{FF2B5EF4-FFF2-40B4-BE49-F238E27FC236}">
                <a16:creationId xmlns:a16="http://schemas.microsoft.com/office/drawing/2014/main" id="{B041AC0C-6C71-580E-F24E-57C4F6F6C273}"/>
              </a:ext>
            </a:extLst>
          </p:cNvPr>
          <p:cNvSpPr/>
          <p:nvPr/>
        </p:nvSpPr>
        <p:spPr>
          <a:xfrm>
            <a:off x="152400" y="982341"/>
            <a:ext cx="3810000" cy="389445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lgn="just">
              <a:buFont typeface="Courier New" panose="02070309020205020404" pitchFamily="49" charset="0"/>
              <a:buChar char="o"/>
            </a:pPr>
            <a:r>
              <a:rPr lang="en-US" dirty="0"/>
              <a:t>Data collection</a:t>
            </a:r>
          </a:p>
          <a:p>
            <a:pPr marL="285750" indent="-285750" algn="just">
              <a:buFont typeface="Courier New" panose="02070309020205020404" pitchFamily="49" charset="0"/>
              <a:buChar char="o"/>
            </a:pPr>
            <a:r>
              <a:rPr lang="en-US" dirty="0"/>
              <a:t>Feature collection</a:t>
            </a:r>
          </a:p>
          <a:p>
            <a:pPr marL="285750" indent="-285750" algn="just">
              <a:buFont typeface="Courier New" panose="02070309020205020404" pitchFamily="49" charset="0"/>
              <a:buChar char="o"/>
            </a:pPr>
            <a:r>
              <a:rPr lang="en-US" dirty="0"/>
              <a:t>Data cleaning</a:t>
            </a:r>
          </a:p>
          <a:p>
            <a:pPr marL="285750" indent="-285750" algn="just">
              <a:buFont typeface="Courier New" panose="02070309020205020404" pitchFamily="49" charset="0"/>
              <a:buChar char="o"/>
            </a:pPr>
            <a:r>
              <a:rPr lang="en-US" dirty="0"/>
              <a:t>Performing  level</a:t>
            </a:r>
          </a:p>
          <a:p>
            <a:pPr marL="285750" indent="-285750" algn="just">
              <a:buFont typeface="Courier New" panose="02070309020205020404" pitchFamily="49" charset="0"/>
              <a:buChar char="o"/>
            </a:pPr>
            <a:r>
              <a:rPr lang="en-US" dirty="0"/>
              <a:t>Pivot table</a:t>
            </a:r>
          </a:p>
          <a:p>
            <a:pPr marL="285750" indent="-285750" algn="just">
              <a:buFont typeface="Courier New" panose="02070309020205020404" pitchFamily="49" charset="0"/>
              <a:buChar char="o"/>
            </a:pPr>
            <a:r>
              <a:rPr lang="en-US" dirty="0"/>
              <a:t>Summary</a:t>
            </a:r>
          </a:p>
          <a:p>
            <a:pPr marL="285750" indent="-285750" algn="just">
              <a:buFont typeface="Courier New" panose="02070309020205020404" pitchFamily="49" charset="0"/>
              <a:buChar char="o"/>
            </a:pPr>
            <a:r>
              <a:rPr lang="en-US" dirty="0"/>
              <a:t>Graph </a:t>
            </a:r>
          </a:p>
          <a:p>
            <a:pPr marL="285750" indent="-285750" algn="just">
              <a:buFont typeface="Courier New" panose="02070309020205020404" pitchFamily="49" charset="0"/>
              <a:buChar char="o"/>
            </a:pPr>
            <a:r>
              <a:rPr lang="en-US" dirty="0"/>
              <a:t>visualization</a:t>
            </a:r>
          </a:p>
          <a:p>
            <a:pPr marL="285750" indent="-285750" algn="just">
              <a:buFont typeface="Courier New" panose="02070309020205020404" pitchFamily="49" charset="0"/>
              <a:buChar char="o"/>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39E2E0D2-CF3F-FCBD-3DE7-180EBED31348}"/>
              </a:ext>
            </a:extLst>
          </p:cNvPr>
          <p:cNvGraphicFramePr>
            <a:graphicFrameLocks/>
          </p:cNvGraphicFramePr>
          <p:nvPr>
            <p:extLst>
              <p:ext uri="{D42A27DB-BD31-4B8C-83A1-F6EECF244321}">
                <p14:modId xmlns:p14="http://schemas.microsoft.com/office/powerpoint/2010/main" val="3480121155"/>
              </p:ext>
            </p:extLst>
          </p:nvPr>
        </p:nvGraphicFramePr>
        <p:xfrm>
          <a:off x="1295400" y="1431607"/>
          <a:ext cx="7324725" cy="399478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39E2E0D2-CF3F-FCBD-3DE7-180EBED31348}"/>
              </a:ext>
            </a:extLst>
          </p:cNvPr>
          <p:cNvGraphicFramePr>
            <a:graphicFrameLocks/>
          </p:cNvGraphicFramePr>
          <p:nvPr>
            <p:extLst>
              <p:ext uri="{D42A27DB-BD31-4B8C-83A1-F6EECF244321}">
                <p14:modId xmlns:p14="http://schemas.microsoft.com/office/powerpoint/2010/main" val="386791719"/>
              </p:ext>
            </p:extLst>
          </p:nvPr>
        </p:nvGraphicFramePr>
        <p:xfrm>
          <a:off x="1447800" y="914400"/>
          <a:ext cx="81534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69578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09DBD7DD-C5CC-5F24-2A5F-10A9AAFC3257}"/>
              </a:ext>
            </a:extLst>
          </p:cNvPr>
          <p:cNvSpPr/>
          <p:nvPr/>
        </p:nvSpPr>
        <p:spPr>
          <a:xfrm>
            <a:off x="762707" y="1371600"/>
            <a:ext cx="7162093" cy="38862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While comparing the performance of the employees , the number of employees are higher in number, high performing level of employees are in high numbers comparing to others . As per this analysis we can give more </a:t>
            </a:r>
            <a:r>
              <a:rPr lang="en-US" dirty="0" err="1"/>
              <a:t>oppourtunity</a:t>
            </a:r>
            <a:r>
              <a:rPr lang="en-US" dirty="0"/>
              <a:t> to the high performing level of employees.</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a:extLst>
              <a:ext uri="{FF2B5EF4-FFF2-40B4-BE49-F238E27FC236}">
                <a16:creationId xmlns:a16="http://schemas.microsoft.com/office/drawing/2014/main" id="{1141827E-7F4D-F0F3-DB8F-5A34678BE458}"/>
              </a:ext>
            </a:extLst>
          </p:cNvPr>
          <p:cNvSpPr/>
          <p:nvPr/>
        </p:nvSpPr>
        <p:spPr>
          <a:xfrm>
            <a:off x="366713" y="1774380"/>
            <a:ext cx="8305800" cy="4171950"/>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dirty="0"/>
          </a:p>
        </p:txBody>
      </p:sp>
      <p:sp>
        <p:nvSpPr>
          <p:cNvPr id="12" name="Rectangle 11">
            <a:extLst>
              <a:ext uri="{FF2B5EF4-FFF2-40B4-BE49-F238E27FC236}">
                <a16:creationId xmlns:a16="http://schemas.microsoft.com/office/drawing/2014/main" id="{348E59CD-A205-584C-C231-ECCFDE08486A}"/>
              </a:ext>
            </a:extLst>
          </p:cNvPr>
          <p:cNvSpPr/>
          <p:nvPr/>
        </p:nvSpPr>
        <p:spPr>
          <a:xfrm>
            <a:off x="676275" y="1232341"/>
            <a:ext cx="7391400" cy="380047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r>
              <a:rPr lang="en-US" dirty="0"/>
              <a:t>"Current employee performance analysis methods are ineffective in distinguishing between high and low performers, leading to misaligned incentives and unclear pathways for development. This inefficiency hampers organizational growth and employee satisfaction. An improved approach is needed to provide clear, actionable insights and support targeted performance enhancements."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8077200" cy="1938992"/>
          </a:xfrm>
          <a:prstGeom prst="rect">
            <a:avLst/>
          </a:prstGeom>
          <a:noFill/>
        </p:spPr>
        <p:txBody>
          <a:bodyPr wrap="square" rtlCol="0">
            <a:spAutoFit/>
          </a:bodyPr>
          <a:lstStyle/>
          <a:p>
            <a:pPr algn="l"/>
            <a:r>
              <a:rPr lang="en-US" sz="2400" dirty="0" err="1">
                <a:solidFill>
                  <a:srgbClr val="0D0D0D"/>
                </a:solidFill>
                <a:latin typeface="Times New Roman" panose="02020603050405020304" pitchFamily="18" charset="0"/>
                <a:cs typeface="Times New Roman" panose="02020603050405020304" pitchFamily="18" charset="0"/>
              </a:rPr>
              <a:t>Analysing</a:t>
            </a:r>
            <a:r>
              <a:rPr lang="en-US" sz="2400" dirty="0">
                <a:solidFill>
                  <a:srgbClr val="0D0D0D"/>
                </a:solidFill>
                <a:latin typeface="Times New Roman" panose="02020603050405020304" pitchFamily="18" charset="0"/>
                <a:cs typeface="Times New Roman" panose="02020603050405020304" pitchFamily="18" charset="0"/>
              </a:rPr>
              <a:t> the performance of the employee by considering various factors like gender, </a:t>
            </a:r>
            <a:r>
              <a:rPr lang="en-US" sz="2400" dirty="0" err="1">
                <a:solidFill>
                  <a:srgbClr val="0D0D0D"/>
                </a:solidFill>
                <a:latin typeface="Times New Roman" panose="02020603050405020304" pitchFamily="18" charset="0"/>
                <a:cs typeface="Times New Roman" panose="02020603050405020304" pitchFamily="18" charset="0"/>
              </a:rPr>
              <a:t>performace</a:t>
            </a:r>
            <a:r>
              <a:rPr lang="en-US" sz="2400" dirty="0">
                <a:solidFill>
                  <a:srgbClr val="0D0D0D"/>
                </a:solidFill>
                <a:latin typeface="Times New Roman" panose="02020603050405020304" pitchFamily="18" charset="0"/>
                <a:cs typeface="Times New Roman" panose="02020603050405020304" pitchFamily="18" charset="0"/>
              </a:rPr>
              <a:t> code, rating and </a:t>
            </a:r>
            <a:r>
              <a:rPr lang="en-US" sz="2400" dirty="0" err="1">
                <a:solidFill>
                  <a:srgbClr val="0D0D0D"/>
                </a:solidFill>
                <a:latin typeface="Times New Roman" panose="02020603050405020304" pitchFamily="18" charset="0"/>
                <a:cs typeface="Times New Roman" panose="02020603050405020304" pitchFamily="18" charset="0"/>
              </a:rPr>
              <a:t>achivements.In</a:t>
            </a:r>
            <a:r>
              <a:rPr lang="en-US" sz="2400" dirty="0">
                <a:solidFill>
                  <a:srgbClr val="0D0D0D"/>
                </a:solidFill>
                <a:latin typeface="Times New Roman" panose="02020603050405020304" pitchFamily="18" charset="0"/>
                <a:cs typeface="Times New Roman" panose="02020603050405020304" pitchFamily="18" charset="0"/>
              </a:rPr>
              <a:t> order to identify the trends and patterns of different categories of employees like very high, high , medium and low.</a:t>
            </a:r>
            <a:endParaRPr lang="en-US" sz="24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Rectangle 9">
            <a:extLst>
              <a:ext uri="{FF2B5EF4-FFF2-40B4-BE49-F238E27FC236}">
                <a16:creationId xmlns:a16="http://schemas.microsoft.com/office/drawing/2014/main" id="{5D6859BE-7613-7071-8A3B-CA786F18842B}"/>
              </a:ext>
            </a:extLst>
          </p:cNvPr>
          <p:cNvSpPr/>
          <p:nvPr/>
        </p:nvSpPr>
        <p:spPr>
          <a:xfrm>
            <a:off x="1676400" y="1600199"/>
            <a:ext cx="3962400" cy="358140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lvl="2"/>
            <a:endParaRPr lang="en-US" dirty="0"/>
          </a:p>
          <a:p>
            <a:pPr marL="285750" indent="-285750">
              <a:buFont typeface="Wingdings" panose="05000000000000000000" pitchFamily="2" charset="2"/>
              <a:buChar char="Ø"/>
            </a:pPr>
            <a:r>
              <a:rPr lang="en-US" dirty="0"/>
              <a:t>HR Managers</a:t>
            </a:r>
          </a:p>
          <a:p>
            <a:pPr marL="285750" indent="-285750">
              <a:buFont typeface="Wingdings" panose="05000000000000000000" pitchFamily="2" charset="2"/>
              <a:buChar char="Ø"/>
            </a:pPr>
            <a:r>
              <a:rPr lang="en-US" dirty="0"/>
              <a:t>professionals</a:t>
            </a:r>
          </a:p>
          <a:p>
            <a:pPr marL="285750" indent="-285750">
              <a:buFont typeface="Wingdings" panose="05000000000000000000" pitchFamily="2" charset="2"/>
              <a:buChar char="Ø"/>
            </a:pPr>
            <a:r>
              <a:rPr lang="en-US" dirty="0"/>
              <a:t>Team leaders</a:t>
            </a:r>
          </a:p>
          <a:p>
            <a:pPr marL="285750" indent="-285750">
              <a:buFont typeface="Wingdings" panose="05000000000000000000" pitchFamily="2" charset="2"/>
              <a:buChar char="Ø"/>
            </a:pPr>
            <a:r>
              <a:rPr lang="en-US" dirty="0"/>
              <a:t>Supervisors</a:t>
            </a:r>
          </a:p>
          <a:p>
            <a:pPr marL="285750" indent="-285750">
              <a:buFont typeface="Wingdings" panose="05000000000000000000" pitchFamily="2" charset="2"/>
              <a:buChar char="Ø"/>
            </a:pPr>
            <a:r>
              <a:rPr lang="en-US" dirty="0"/>
              <a:t>Senior manager</a:t>
            </a:r>
          </a:p>
          <a:p>
            <a:pPr marL="285750" indent="-285750">
              <a:buFont typeface="Wingdings" panose="05000000000000000000" pitchFamily="2" charset="2"/>
              <a:buChar char="Ø"/>
            </a:pPr>
            <a:r>
              <a:rPr lang="en-US" dirty="0"/>
              <a:t>Executives</a:t>
            </a:r>
          </a:p>
          <a:p>
            <a:pPr marL="285750" indent="-285750">
              <a:buFont typeface="Wingdings" panose="05000000000000000000" pitchFamily="2" charset="2"/>
              <a:buChar char="Ø"/>
            </a:pPr>
            <a:r>
              <a:rPr lang="en-US" dirty="0"/>
              <a:t>Employees and </a:t>
            </a:r>
          </a:p>
          <a:p>
            <a:pPr marL="285750" indent="-285750">
              <a:buFont typeface="Wingdings" panose="05000000000000000000" pitchFamily="2" charset="2"/>
              <a:buChar char="Ø"/>
            </a:pPr>
            <a:r>
              <a:rPr lang="en-US" dirty="0"/>
              <a:t>employers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a:extLst>
              <a:ext uri="{FF2B5EF4-FFF2-40B4-BE49-F238E27FC236}">
                <a16:creationId xmlns:a16="http://schemas.microsoft.com/office/drawing/2014/main" id="{FF0382DF-0183-3BE2-F1B7-0A27F83681C7}"/>
              </a:ext>
            </a:extLst>
          </p:cNvPr>
          <p:cNvSpPr/>
          <p:nvPr/>
        </p:nvSpPr>
        <p:spPr>
          <a:xfrm>
            <a:off x="2819400" y="1476375"/>
            <a:ext cx="7465947" cy="333375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marL="400050" indent="-400050" algn="just">
              <a:buFont typeface="+mj-lt"/>
              <a:buAutoNum type="romanLcPeriod"/>
            </a:pPr>
            <a:r>
              <a:rPr lang="en-US" dirty="0"/>
              <a:t>Conditional formatting missing</a:t>
            </a:r>
          </a:p>
          <a:p>
            <a:pPr marL="400050" indent="-400050" algn="just">
              <a:buFont typeface="+mj-lt"/>
              <a:buAutoNum type="romanLcPeriod"/>
            </a:pPr>
            <a:r>
              <a:rPr lang="en-US" dirty="0"/>
              <a:t>Filter- remove</a:t>
            </a:r>
          </a:p>
          <a:p>
            <a:pPr marL="400050" indent="-400050" algn="just">
              <a:buFont typeface="+mj-lt"/>
              <a:buAutoNum type="romanLcPeriod"/>
            </a:pPr>
            <a:r>
              <a:rPr lang="en-US" dirty="0"/>
              <a:t>Formula-performance</a:t>
            </a:r>
          </a:p>
          <a:p>
            <a:pPr marL="400050" indent="-400050" algn="just">
              <a:buFont typeface="+mj-lt"/>
              <a:buAutoNum type="romanLcPeriod"/>
            </a:pPr>
            <a:r>
              <a:rPr lang="en-US" dirty="0"/>
              <a:t>Pivot-summary</a:t>
            </a:r>
          </a:p>
          <a:p>
            <a:pPr marL="400050" indent="-400050" algn="just">
              <a:buFont typeface="+mj-lt"/>
              <a:buAutoNum type="romanLcPeriod"/>
            </a:pPr>
            <a:r>
              <a:rPr lang="en-US" dirty="0"/>
              <a:t>Graph-data visualization</a:t>
            </a:r>
          </a:p>
          <a:p>
            <a:pPr algn="just"/>
            <a:endParaRPr lang="en-US" dirty="0"/>
          </a:p>
          <a:p>
            <a:pPr algn="just"/>
            <a:endParaRPr lang="en-US" dirty="0"/>
          </a:p>
          <a:p>
            <a:pPr marL="400050" indent="-400050" algn="just">
              <a:buFont typeface="+mj-lt"/>
              <a:buAutoNum type="romanLcPeriod"/>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a:extLst>
              <a:ext uri="{FF2B5EF4-FFF2-40B4-BE49-F238E27FC236}">
                <a16:creationId xmlns:a16="http://schemas.microsoft.com/office/drawing/2014/main" id="{55480453-63C7-EFE5-CCC2-3C1EC2AFCB68}"/>
              </a:ext>
            </a:extLst>
          </p:cNvPr>
          <p:cNvSpPr/>
          <p:nvPr/>
        </p:nvSpPr>
        <p:spPr>
          <a:xfrm>
            <a:off x="685800" y="1447800"/>
            <a:ext cx="8382000" cy="33528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marL="342900" indent="-342900" algn="just">
              <a:buFont typeface="Wingdings" panose="05000000000000000000" pitchFamily="2" charset="2"/>
              <a:buChar char="q"/>
            </a:pPr>
            <a:r>
              <a:rPr lang="en-US" dirty="0"/>
              <a:t>Employee-Kaggle</a:t>
            </a:r>
          </a:p>
          <a:p>
            <a:pPr marL="342900" indent="-342900" algn="just">
              <a:buFont typeface="Wingdings" panose="05000000000000000000" pitchFamily="2" charset="2"/>
              <a:buChar char="q"/>
            </a:pPr>
            <a:r>
              <a:rPr lang="en-US" dirty="0"/>
              <a:t>26-features</a:t>
            </a:r>
          </a:p>
          <a:p>
            <a:pPr marL="342900" indent="-342900" algn="just">
              <a:buFont typeface="Wingdings" panose="05000000000000000000" pitchFamily="2" charset="2"/>
              <a:buChar char="q"/>
            </a:pPr>
            <a:r>
              <a:rPr lang="en-US" dirty="0"/>
              <a:t>9-features</a:t>
            </a:r>
          </a:p>
          <a:p>
            <a:pPr marL="342900" indent="-342900" algn="just">
              <a:buFont typeface="Wingdings" panose="05000000000000000000" pitchFamily="2" charset="2"/>
              <a:buChar char="q"/>
            </a:pPr>
            <a:r>
              <a:rPr lang="en-US" dirty="0"/>
              <a:t>Emp id-num</a:t>
            </a:r>
          </a:p>
          <a:p>
            <a:pPr marL="342900" indent="-342900" algn="just">
              <a:buFont typeface="Wingdings" panose="05000000000000000000" pitchFamily="2" charset="2"/>
              <a:buChar char="q"/>
            </a:pPr>
            <a:r>
              <a:rPr lang="en-US" dirty="0"/>
              <a:t>Name-text</a:t>
            </a:r>
          </a:p>
          <a:p>
            <a:pPr marL="342900" indent="-342900" algn="just">
              <a:buFont typeface="Wingdings" panose="05000000000000000000" pitchFamily="2" charset="2"/>
              <a:buChar char="q"/>
            </a:pPr>
            <a:r>
              <a:rPr lang="en-US" dirty="0"/>
              <a:t>Emp type</a:t>
            </a:r>
          </a:p>
          <a:p>
            <a:pPr marL="342900" indent="-342900" algn="just">
              <a:buFont typeface="Wingdings" panose="05000000000000000000" pitchFamily="2" charset="2"/>
              <a:buChar char="q"/>
            </a:pPr>
            <a:r>
              <a:rPr lang="en-US" dirty="0"/>
              <a:t>Performance level</a:t>
            </a:r>
          </a:p>
          <a:p>
            <a:pPr marL="342900" indent="-342900" algn="just">
              <a:buFont typeface="Wingdings" panose="05000000000000000000" pitchFamily="2" charset="2"/>
              <a:buChar char="q"/>
            </a:pPr>
            <a:r>
              <a:rPr lang="en-US" dirty="0"/>
              <a:t>Gender-male female</a:t>
            </a:r>
          </a:p>
          <a:p>
            <a:pPr marL="342900" indent="-342900" algn="just">
              <a:buFont typeface="Wingdings" panose="05000000000000000000" pitchFamily="2" charset="2"/>
              <a:buChar char="q"/>
            </a:pPr>
            <a:r>
              <a:rPr lang="en-US" dirty="0"/>
              <a:t>Employee rating-num</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5EEC8063-F7E6-4E13-4A79-4980CD163BB6}"/>
              </a:ext>
            </a:extLst>
          </p:cNvPr>
          <p:cNvSpPr/>
          <p:nvPr/>
        </p:nvSpPr>
        <p:spPr>
          <a:xfrm>
            <a:off x="2285999" y="1695450"/>
            <a:ext cx="5638801" cy="219075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Performance level-IFS(Z8&gt;=5,”VERY”,HIGH”,Z8&gt;=3,”MED”,”TRUE”,”LOW”)</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299</TotalTime>
  <Words>321</Words>
  <Application>Microsoft Office PowerPoint</Application>
  <PresentationFormat>Widescreen</PresentationFormat>
  <Paragraphs>80</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Courier New</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mythi sandhu</cp:lastModifiedBy>
  <cp:revision>13</cp:revision>
  <dcterms:created xsi:type="dcterms:W3CDTF">2024-03-29T15:07:22Z</dcterms:created>
  <dcterms:modified xsi:type="dcterms:W3CDTF">2024-08-30T17:46:02Z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