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5"/>
  </p:notesMasterIdLst>
  <p:handoutMasterIdLst>
    <p:handoutMasterId r:id="rId17"/>
  </p:handoutMasterIdLst>
  <p:sldIdLst>
    <p:sldId id="264" r:id="rId3"/>
    <p:sldId id="3195" r:id="rId4"/>
    <p:sldId id="3194" r:id="rId6"/>
    <p:sldId id="3196" r:id="rId7"/>
    <p:sldId id="3197" r:id="rId8"/>
    <p:sldId id="3198" r:id="rId9"/>
    <p:sldId id="3172" r:id="rId10"/>
    <p:sldId id="3173" r:id="rId11"/>
    <p:sldId id="3175" r:id="rId12"/>
    <p:sldId id="3177" r:id="rId13"/>
    <p:sldId id="3179" r:id="rId14"/>
    <p:sldId id="3189" r:id="rId15"/>
    <p:sldId id="3199" r:id="rId16"/>
  </p:sldIdLst>
  <p:sldSz cx="12858750" cy="7232650"/>
  <p:notesSz cx="6858000" cy="9144000"/>
  <p:embeddedFontLst>
    <p:embeddedFont>
      <p:font typeface="SimSun" panose="02010600030101010101" pitchFamily="2" charset="-122"/>
      <p:regular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Calibri Light" panose="020F0302020204030204" charset="0"/>
      <p:regular r:id="rId30"/>
      <p:italic r:id="rId31"/>
    </p:embeddedFont>
  </p:embeddedFont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3921" userDrawn="1">
          <p15:clr>
            <a:srgbClr val="A4A3A4"/>
          </p15:clr>
        </p15:guide>
        <p15:guide id="3" pos="557" userDrawn="1">
          <p15:clr>
            <a:srgbClr val="A4A3A4"/>
          </p15:clr>
        </p15:guide>
        <p15:guide id="4" orient="horz" pos="4154" userDrawn="1">
          <p15:clr>
            <a:srgbClr val="A4A3A4"/>
          </p15:clr>
        </p15:guide>
        <p15:guide id="5" pos="7497" userDrawn="1">
          <p15:clr>
            <a:srgbClr val="A4A3A4"/>
          </p15:clr>
        </p15:guide>
        <p15:guide id="6" pos="6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A3B8"/>
    <a:srgbClr val="FED9B9"/>
    <a:srgbClr val="288098"/>
    <a:srgbClr val="C3D3D3"/>
    <a:srgbClr val="186716"/>
    <a:srgbClr val="55A534"/>
    <a:srgbClr val="FFFFFF"/>
    <a:srgbClr val="501622"/>
    <a:srgbClr val="1686C2"/>
    <a:srgbClr val="C21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0" autoAdjust="0"/>
    <p:restoredTop sz="95317" autoAdjust="0"/>
  </p:normalViewPr>
  <p:slideViewPr>
    <p:cSldViewPr showGuides="1">
      <p:cViewPr>
        <p:scale>
          <a:sx n="66" d="100"/>
          <a:sy n="66" d="100"/>
        </p:scale>
        <p:origin x="2370" y="960"/>
      </p:cViewPr>
      <p:guideLst>
        <p:guide orient="horz" pos="328"/>
        <p:guide pos="3921"/>
        <p:guide pos="557"/>
        <p:guide orient="horz" pos="4154"/>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panose="020B0604020202020204" pitchFamily="34" charset="0"/>
              </a:defRPr>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ea typeface="Arial" panose="020B0604020202020204" pitchFamily="34" charset="0"/>
              </a:defRPr>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1pPr>
    <a:lvl2pPr marL="4559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2pPr>
    <a:lvl3pPr marL="9131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3pPr>
    <a:lvl4pPr marL="13703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4pPr>
    <a:lvl5pPr marL="18275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607344" y="1183677"/>
            <a:ext cx="9644063" cy="2518034"/>
          </a:xfrm>
        </p:spPr>
        <p:txBody>
          <a:bodyPr anchor="b"/>
          <a:lstStyle>
            <a:lvl1pPr algn="ctr">
              <a:defRPr sz="6330"/>
            </a:lvl1pPr>
          </a:lstStyle>
          <a:p>
            <a:r>
              <a:rPr lang="zh-CN" altLang="en-US"/>
              <a:t>单击此处编辑母版标题样式</a:t>
            </a:r>
            <a:endParaRPr lang="zh-CN" altLang="en-US"/>
          </a:p>
        </p:txBody>
      </p:sp>
      <p:sp>
        <p:nvSpPr>
          <p:cNvPr id="3" name="副标题 2"/>
          <p:cNvSpPr>
            <a:spLocks noGrp="1"/>
          </p:cNvSpPr>
          <p:nvPr>
            <p:ph type="subTitle" idx="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1E303CA-A366-4AAE-B5F5-A264AC6BBB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620811-97D9-4C5A-9B6B-89C33CCB0B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ea typeface="Arial" panose="020B0604020202020204" pitchFamily="34" charset="0"/>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ea typeface="Arial" panose="020B0604020202020204" pitchFamily="34" charset="0"/>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63930" rtl="0" eaLnBrk="1" latinLnBrk="0" hangingPunct="1">
        <a:lnSpc>
          <a:spcPct val="90000"/>
        </a:lnSpc>
        <a:spcBef>
          <a:spcPct val="0"/>
        </a:spcBef>
        <a:buNone/>
        <a:defRPr sz="4640" kern="1200">
          <a:solidFill>
            <a:schemeClr val="tx1"/>
          </a:solidFill>
          <a:latin typeface="+mj-lt"/>
          <a:ea typeface="Arial" panose="020B0604020202020204" pitchFamily="34" charset="0"/>
          <a:cs typeface="+mj-cs"/>
        </a:defRPr>
      </a:lvl1pPr>
    </p:titleStyle>
    <p:bodyStyle>
      <a:lvl1pPr marL="241300" indent="-241300" algn="l" defTabSz="963930"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Arial" panose="020B0604020202020204" pitchFamily="34" charset="0"/>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Arial" panose="020B0604020202020204" pitchFamily="34" charset="0"/>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Arial" panose="020B0604020202020204" pitchFamily="34" charset="0"/>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038" y="16510"/>
            <a:ext cx="12858044" cy="7232650"/>
          </a:xfrm>
          <a:prstGeom prst="rect">
            <a:avLst/>
          </a:prstGeom>
        </p:spPr>
      </p:pic>
      <p:sp>
        <p:nvSpPr>
          <p:cNvPr id="9" name="文本框 8"/>
          <p:cNvSpPr txBox="1"/>
          <p:nvPr/>
        </p:nvSpPr>
        <p:spPr>
          <a:xfrm>
            <a:off x="1677035" y="2032397"/>
            <a:ext cx="7825740" cy="1076325"/>
          </a:xfrm>
          <a:prstGeom prst="rect">
            <a:avLst/>
          </a:prstGeom>
          <a:noFill/>
          <a:effectLst>
            <a:outerShdw blurRad="50800" dist="50800" dir="5400000" sx="1000" sy="1000" algn="ctr" rotWithShape="0">
              <a:srgbClr val="2B7D1E"/>
            </a:outerShdw>
          </a:effectLst>
        </p:spPr>
        <p:txBody>
          <a:bodyPr wrap="none" rtlCol="0">
            <a:spAutoFit/>
          </a:bodyPr>
          <a:lstStyle/>
          <a:p>
            <a:pPr algn="l"/>
            <a:r>
              <a:rPr lang="en-US" altLang="zh-CN" sz="3200" b="1" dirty="0">
                <a:solidFill>
                  <a:srgbClr val="288098"/>
                </a:solidFill>
                <a:latin typeface="Arial" panose="020B0604020202020204" pitchFamily="34" charset="0"/>
                <a:ea typeface="Arial" panose="020B0604020202020204" pitchFamily="34" charset="0"/>
              </a:rPr>
              <a:t>Employee Performance Analysis Using </a:t>
            </a:r>
            <a:endParaRPr lang="en-US" altLang="zh-CN" sz="3200" b="1" dirty="0">
              <a:solidFill>
                <a:srgbClr val="288098"/>
              </a:solidFill>
              <a:latin typeface="Arial" panose="020B0604020202020204" pitchFamily="34" charset="0"/>
              <a:ea typeface="Arial" panose="020B0604020202020204" pitchFamily="34" charset="0"/>
            </a:endParaRPr>
          </a:p>
          <a:p>
            <a:pPr algn="l"/>
            <a:r>
              <a:rPr lang="en-US" altLang="zh-CN" sz="3200" b="1" dirty="0">
                <a:solidFill>
                  <a:srgbClr val="288098"/>
                </a:solidFill>
                <a:latin typeface="Arial" panose="020B0604020202020204" pitchFamily="34" charset="0"/>
                <a:ea typeface="Arial" panose="020B0604020202020204" pitchFamily="34" charset="0"/>
              </a:rPr>
              <a:t>Excel</a:t>
            </a:r>
            <a:endParaRPr lang="en-US" altLang="zh-CN" sz="3200" b="1" dirty="0">
              <a:solidFill>
                <a:srgbClr val="288098"/>
              </a:solidFill>
              <a:latin typeface="Arial" panose="020B0604020202020204" pitchFamily="34" charset="0"/>
              <a:ea typeface="Arial" panose="020B0604020202020204" pitchFamily="34" charset="0"/>
            </a:endParaRPr>
          </a:p>
        </p:txBody>
      </p:sp>
      <p:sp>
        <p:nvSpPr>
          <p:cNvPr id="10" name="矩形 9"/>
          <p:cNvSpPr/>
          <p:nvPr/>
        </p:nvSpPr>
        <p:spPr>
          <a:xfrm>
            <a:off x="813062" y="4192809"/>
            <a:ext cx="8700247" cy="310515"/>
          </a:xfrm>
          <a:prstGeom prst="rect">
            <a:avLst/>
          </a:prstGeom>
        </p:spPr>
        <p:txBody>
          <a:bodyPr wrap="square">
            <a:spAutoFit/>
          </a:bodyPr>
          <a:lstStyle/>
          <a:p>
            <a:pPr algn="ctr">
              <a:lnSpc>
                <a:spcPct val="150000"/>
              </a:lnSpc>
            </a:pPr>
            <a:endParaRPr lang="zh-CN" altLang="en-US" sz="950" dirty="0">
              <a:solidFill>
                <a:schemeClr val="tx1">
                  <a:lumMod val="50000"/>
                  <a:lumOff val="50000"/>
                </a:schemeClr>
              </a:solidFill>
              <a:ea typeface="Arial" panose="020B0604020202020204" pitchFamily="34" charset="0"/>
            </a:endParaRPr>
          </a:p>
        </p:txBody>
      </p:sp>
      <p:sp>
        <p:nvSpPr>
          <p:cNvPr id="11" name="矩形 10"/>
          <p:cNvSpPr/>
          <p:nvPr/>
        </p:nvSpPr>
        <p:spPr>
          <a:xfrm>
            <a:off x="2416487" y="3875114"/>
            <a:ext cx="8025776" cy="1229360"/>
          </a:xfrm>
          <a:prstGeom prst="rect">
            <a:avLst/>
          </a:prstGeom>
        </p:spPr>
        <p:txBody>
          <a:bodyPr wrap="square">
            <a:spAutoFit/>
          </a:bodyPr>
          <a:lstStyle/>
          <a:p>
            <a:pPr lvl="2" algn="l"/>
            <a:r>
              <a:rPr lang="en-US" altLang="zh-CN" sz="1475" spc="316" dirty="0">
                <a:solidFill>
                  <a:schemeClr val="tx1">
                    <a:lumMod val="50000"/>
                    <a:lumOff val="50000"/>
                  </a:schemeClr>
                </a:solidFill>
                <a:latin typeface="Arial" panose="020B0604020202020204" pitchFamily="34" charset="0"/>
                <a:ea typeface="Arial" panose="020B0604020202020204" pitchFamily="34" charset="0"/>
              </a:rPr>
              <a:t>PRESENTED BY: MYTHILI.K</a:t>
            </a:r>
            <a:endParaRPr lang="en-US" altLang="zh-CN" sz="1475" spc="316" dirty="0">
              <a:solidFill>
                <a:schemeClr val="tx1">
                  <a:lumMod val="50000"/>
                  <a:lumOff val="50000"/>
                </a:schemeClr>
              </a:solidFill>
              <a:latin typeface="Arial" panose="020B0604020202020204" pitchFamily="34" charset="0"/>
              <a:ea typeface="Arial" panose="020B0604020202020204" pitchFamily="34" charset="0"/>
            </a:endParaRPr>
          </a:p>
          <a:p>
            <a:pPr lvl="2" algn="l"/>
            <a:r>
              <a:rPr lang="en-US" altLang="zh-CN" sz="1475" spc="316" dirty="0">
                <a:solidFill>
                  <a:schemeClr val="tx1">
                    <a:lumMod val="50000"/>
                    <a:lumOff val="50000"/>
                  </a:schemeClr>
                </a:solidFill>
                <a:latin typeface="Arial" panose="020B0604020202020204" pitchFamily="34" charset="0"/>
                <a:ea typeface="Arial" panose="020B0604020202020204" pitchFamily="34" charset="0"/>
              </a:rPr>
              <a:t>REGISTER NO: asunm1475312214629</a:t>
            </a:r>
            <a:endParaRPr lang="en-US" altLang="zh-CN" sz="1475" spc="316" dirty="0">
              <a:solidFill>
                <a:schemeClr val="tx1">
                  <a:lumMod val="50000"/>
                  <a:lumOff val="50000"/>
                </a:schemeClr>
              </a:solidFill>
              <a:latin typeface="Arial" panose="020B0604020202020204" pitchFamily="34" charset="0"/>
              <a:ea typeface="Arial" panose="020B0604020202020204" pitchFamily="34" charset="0"/>
            </a:endParaRPr>
          </a:p>
          <a:p>
            <a:pPr lvl="2" algn="l"/>
            <a:r>
              <a:rPr lang="en-US" altLang="zh-CN" sz="1475" spc="316" dirty="0">
                <a:solidFill>
                  <a:schemeClr val="tx1">
                    <a:lumMod val="50000"/>
                    <a:lumOff val="50000"/>
                  </a:schemeClr>
                </a:solidFill>
                <a:latin typeface="Arial" panose="020B0604020202020204" pitchFamily="34" charset="0"/>
                <a:ea typeface="Arial" panose="020B0604020202020204" pitchFamily="34" charset="0"/>
              </a:rPr>
              <a:t>DEPARTMENT: COMMERCE</a:t>
            </a:r>
            <a:endParaRPr lang="en-US" altLang="zh-CN" sz="1475" spc="316" dirty="0">
              <a:solidFill>
                <a:schemeClr val="tx1">
                  <a:lumMod val="50000"/>
                  <a:lumOff val="50000"/>
                </a:schemeClr>
              </a:solidFill>
              <a:latin typeface="Arial" panose="020B0604020202020204" pitchFamily="34" charset="0"/>
              <a:ea typeface="Arial" panose="020B0604020202020204" pitchFamily="34" charset="0"/>
            </a:endParaRPr>
          </a:p>
          <a:p>
            <a:pPr lvl="2" algn="l"/>
            <a:r>
              <a:rPr lang="en-US" altLang="zh-CN" sz="1475" spc="316" dirty="0">
                <a:solidFill>
                  <a:schemeClr val="tx1">
                    <a:lumMod val="50000"/>
                    <a:lumOff val="50000"/>
                  </a:schemeClr>
                </a:solidFill>
                <a:latin typeface="Arial" panose="020B0604020202020204" pitchFamily="34" charset="0"/>
                <a:ea typeface="Arial" panose="020B0604020202020204" pitchFamily="34" charset="0"/>
              </a:rPr>
              <a:t>COLLEGE: SRI KANYAKA PARAMESWARI ARTS &amp; </a:t>
            </a:r>
            <a:endParaRPr lang="en-US" altLang="zh-CN" sz="1475" spc="316" dirty="0">
              <a:solidFill>
                <a:schemeClr val="tx1">
                  <a:lumMod val="50000"/>
                  <a:lumOff val="50000"/>
                </a:schemeClr>
              </a:solidFill>
              <a:latin typeface="Arial" panose="020B0604020202020204" pitchFamily="34" charset="0"/>
              <a:ea typeface="Arial" panose="020B0604020202020204" pitchFamily="34" charset="0"/>
            </a:endParaRPr>
          </a:p>
          <a:p>
            <a:pPr lvl="2" algn="l"/>
            <a:r>
              <a:rPr lang="en-US" altLang="zh-CN" sz="1475" spc="316" dirty="0">
                <a:solidFill>
                  <a:schemeClr val="tx1">
                    <a:lumMod val="50000"/>
                    <a:lumOff val="50000"/>
                  </a:schemeClr>
                </a:solidFill>
                <a:latin typeface="Arial" panose="020B0604020202020204" pitchFamily="34" charset="0"/>
                <a:ea typeface="Arial" panose="020B0604020202020204" pitchFamily="34" charset="0"/>
              </a:rPr>
              <a:t>SCIENCE FOR WOMEN</a:t>
            </a:r>
            <a:endParaRPr lang="en-US" altLang="zh-CN" sz="1475" spc="316" dirty="0">
              <a:solidFill>
                <a:schemeClr val="tx1">
                  <a:lumMod val="50000"/>
                  <a:lumOff val="50000"/>
                </a:schemeClr>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037" y="-55880"/>
            <a:ext cx="12858397" cy="7232650"/>
          </a:xfrm>
          <a:prstGeom prst="rect">
            <a:avLst/>
          </a:prstGeom>
        </p:spPr>
      </p:pic>
      <p:sp>
        <p:nvSpPr>
          <p:cNvPr id="20509" name="AutoShape 29"/>
          <p:cNvSpPr/>
          <p:nvPr/>
        </p:nvSpPr>
        <p:spPr bwMode="auto">
          <a:xfrm>
            <a:off x="6334693" y="5644929"/>
            <a:ext cx="223249" cy="2212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a:noFill/>
          </a:ln>
          <a:effectLst/>
        </p:spPr>
        <p:txBody>
          <a:bodyPr lIns="0" tIns="0" rIns="0" bIns="0"/>
          <a:lstStyle/>
          <a:p>
            <a:pPr>
              <a:lnSpc>
                <a:spcPct val="150000"/>
              </a:lnSpc>
              <a:defRPr/>
            </a:pPr>
            <a:endParaRPr lang="es-ES" sz="2670">
              <a:latin typeface="Arial" panose="020B060402020202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20510" name="AutoShape 30"/>
          <p:cNvSpPr/>
          <p:nvPr/>
        </p:nvSpPr>
        <p:spPr bwMode="auto">
          <a:xfrm>
            <a:off x="6402465" y="1993203"/>
            <a:ext cx="61793" cy="617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a:noFill/>
          </a:ln>
          <a:effectLst/>
        </p:spPr>
        <p:txBody>
          <a:bodyPr lIns="0" tIns="0" rIns="0" bIns="0"/>
          <a:lstStyle/>
          <a:p>
            <a:pPr>
              <a:lnSpc>
                <a:spcPct val="150000"/>
              </a:lnSpc>
              <a:defRPr/>
            </a:pPr>
            <a:endParaRPr lang="es-ES" sz="2670">
              <a:latin typeface="Arial" panose="020B060402020202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59" name="文本框 58"/>
          <p:cNvSpPr txBox="1"/>
          <p:nvPr/>
        </p:nvSpPr>
        <p:spPr>
          <a:xfrm>
            <a:off x="4900752" y="599247"/>
            <a:ext cx="1796415" cy="521970"/>
          </a:xfrm>
          <a:prstGeom prst="rect">
            <a:avLst/>
          </a:prstGeom>
          <a:noFill/>
        </p:spPr>
        <p:txBody>
          <a:bodyPr wrap="none">
            <a:spAutoFit/>
            <a:scene3d>
              <a:camera prst="orthographicFront"/>
              <a:lightRig rig="threePt" dir="t"/>
            </a:scene3d>
            <a:sp3d contourW="12700"/>
          </a:bodyPr>
          <a:lstStyle/>
          <a:p>
            <a:pPr algn="l">
              <a:defRPr/>
            </a:pPr>
            <a:r>
              <a:rPr lang="zh-CN" altLang="en-US" sz="2800" dirty="0">
                <a:solidFill>
                  <a:srgbClr val="494849"/>
                </a:solidFill>
                <a:latin typeface="Arial" panose="020B0604020202020204" pitchFamily="34" charset="0"/>
                <a:ea typeface="Arial" panose="020B0604020202020204" pitchFamily="34" charset="0"/>
              </a:rPr>
              <a:t>RESULTS</a:t>
            </a:r>
            <a:endParaRPr lang="zh-CN" altLang="en-US"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39" name="矩形 38"/>
          <p:cNvSpPr/>
          <p:nvPr/>
        </p:nvSpPr>
        <p:spPr>
          <a:xfrm>
            <a:off x="1460500" y="1384300"/>
            <a:ext cx="2326005" cy="460375"/>
          </a:xfrm>
          <a:prstGeom prst="rect">
            <a:avLst/>
          </a:prstGeom>
        </p:spPr>
        <p:txBody>
          <a:bodyPr wrap="square">
            <a:spAutoFit/>
            <a:scene3d>
              <a:camera prst="orthographicFront"/>
              <a:lightRig rig="threePt" dir="t"/>
            </a:scene3d>
            <a:sp3d contourW="12700"/>
          </a:bodyPr>
          <a:lstStyle/>
          <a:p>
            <a:pPr algn="ct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sp>
        <p:nvSpPr>
          <p:cNvPr id="62" name="文本框 61"/>
          <p:cNvSpPr txBox="1"/>
          <p:nvPr/>
        </p:nvSpPr>
        <p:spPr>
          <a:xfrm>
            <a:off x="4900752" y="599247"/>
            <a:ext cx="2553335" cy="521970"/>
          </a:xfrm>
          <a:prstGeom prst="rect">
            <a:avLst/>
          </a:prstGeom>
          <a:noFill/>
        </p:spPr>
        <p:txBody>
          <a:bodyPr wrap="none">
            <a:spAutoFit/>
            <a:scene3d>
              <a:camera prst="orthographicFront"/>
              <a:lightRig rig="threePt" dir="t"/>
            </a:scene3d>
            <a:sp3d contourW="12700"/>
          </a:bodyPr>
          <a:lstStyle/>
          <a:p>
            <a:pPr algn="l">
              <a:defRPr/>
            </a:pPr>
            <a:r>
              <a:rPr lang="zh-CN" altLang="en-US" sz="2800" dirty="0">
                <a:solidFill>
                  <a:srgbClr val="494849"/>
                </a:solidFill>
                <a:latin typeface="Arial" panose="020B0604020202020204" pitchFamily="34" charset="0"/>
                <a:ea typeface="Arial" panose="020B0604020202020204" pitchFamily="34" charset="0"/>
              </a:rPr>
              <a:t>CONCLUSION</a:t>
            </a:r>
            <a:endParaRPr lang="zh-CN" altLang="en-US" sz="2800" dirty="0">
              <a:solidFill>
                <a:srgbClr val="494849"/>
              </a:solidFill>
              <a:latin typeface="Arial" panose="020B0604020202020204" pitchFamily="34" charset="0"/>
              <a:ea typeface="Arial" panose="020B0604020202020204" pitchFamily="34" charset="0"/>
            </a:endParaRPr>
          </a:p>
        </p:txBody>
      </p:sp>
      <p:sp>
        <p:nvSpPr>
          <p:cNvPr id="2" name="Text Box 1"/>
          <p:cNvSpPr txBox="1"/>
          <p:nvPr/>
        </p:nvSpPr>
        <p:spPr>
          <a:xfrm>
            <a:off x="788035" y="1971040"/>
            <a:ext cx="11257915" cy="2861310"/>
          </a:xfrm>
          <a:prstGeom prst="rect">
            <a:avLst/>
          </a:prstGeom>
          <a:noFill/>
        </p:spPr>
        <p:txBody>
          <a:bodyPr wrap="square" rtlCol="0">
            <a:spAutoFit/>
          </a:bodyPr>
          <a:p>
            <a:r>
              <a:rPr lang="en-US"/>
              <a:t>In conclusion, conducting an employee performance analysis using Excel </a:t>
            </a:r>
            <a:endParaRPr lang="en-US"/>
          </a:p>
          <a:p>
            <a:r>
              <a:rPr lang="en-US"/>
              <a:t>provides a structured and efficient way to evaluate and track performance </a:t>
            </a:r>
            <a:endParaRPr lang="en-US"/>
          </a:p>
          <a:p>
            <a:r>
              <a:rPr lang="en-US"/>
              <a:t>metrics. Excel's versatile functions and tools, such as pivot tables, charts, </a:t>
            </a:r>
            <a:endParaRPr lang="en-US"/>
          </a:p>
          <a:p>
            <a:r>
              <a:rPr lang="en-US"/>
              <a:t>and conditional formatting, allow for clear data visualization and analysis, </a:t>
            </a:r>
            <a:endParaRPr lang="en-US"/>
          </a:p>
          <a:p>
            <a:r>
              <a:rPr lang="en-US"/>
              <a:t>facilitating informed decision-making. By systematically analyzing </a:t>
            </a:r>
            <a:endParaRPr lang="en-US"/>
          </a:p>
          <a:p>
            <a:r>
              <a:rPr lang="en-US"/>
              <a:t>performance data, management can identify trends, strengths, and areas for </a:t>
            </a:r>
            <a:endParaRPr lang="en-US"/>
          </a:p>
          <a:p>
            <a:r>
              <a:rPr lang="en-US"/>
              <a:t>improvement, enabling targeted interventions and fostering a culture of </a:t>
            </a:r>
            <a:endParaRPr lang="en-US"/>
          </a:p>
          <a:p>
            <a:r>
              <a:rPr lang="en-US"/>
              <a:t>continuous improvement. Regular updates and reviews of this data ensure </a:t>
            </a:r>
            <a:endParaRPr lang="en-US"/>
          </a:p>
          <a:p>
            <a:r>
              <a:rPr lang="en-US"/>
              <a:t>that performance management remains dynamic and aligned with </a:t>
            </a:r>
            <a:endParaRPr lang="en-US"/>
          </a:p>
          <a:p>
            <a:r>
              <a:rPr lang="en-US"/>
              <a:t>organizational goals</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037" y="16510"/>
            <a:ext cx="12858397" cy="7232650"/>
          </a:xfrm>
          <a:prstGeom prst="rect">
            <a:avLst/>
          </a:prstGeom>
        </p:spPr>
      </p:pic>
      <p:grpSp>
        <p:nvGrpSpPr>
          <p:cNvPr id="7" name="组合 6"/>
          <p:cNvGrpSpPr/>
          <p:nvPr/>
        </p:nvGrpSpPr>
        <p:grpSpPr>
          <a:xfrm>
            <a:off x="1172850" y="2049540"/>
            <a:ext cx="10105380" cy="3613722"/>
            <a:chOff x="1175049" y="1806491"/>
            <a:chExt cx="10105380" cy="3613722"/>
          </a:xfrm>
        </p:grpSpPr>
        <p:grpSp>
          <p:nvGrpSpPr>
            <p:cNvPr id="6" name="组合 5"/>
            <p:cNvGrpSpPr/>
            <p:nvPr/>
          </p:nvGrpSpPr>
          <p:grpSpPr>
            <a:xfrm>
              <a:off x="2591780" y="1806491"/>
              <a:ext cx="7658130" cy="3613722"/>
              <a:chOff x="2555322" y="1707458"/>
              <a:chExt cx="7658130" cy="3613722"/>
            </a:xfrm>
          </p:grpSpPr>
          <p:sp>
            <p:nvSpPr>
              <p:cNvPr id="36" name="AutoShape 29"/>
              <p:cNvSpPr/>
              <p:nvPr/>
            </p:nvSpPr>
            <p:spPr bwMode="auto">
              <a:xfrm>
                <a:off x="2555322" y="5025773"/>
                <a:ext cx="330379" cy="295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42836" tIns="142836" rIns="142836" bIns="142836" anchor="ctr"/>
              <a:lstStyle/>
              <a:p>
                <a:pPr algn="just" defTabSz="1285240">
                  <a:lnSpc>
                    <a:spcPct val="120000"/>
                  </a:lnSpc>
                  <a:spcBef>
                    <a:spcPts val="0"/>
                  </a:spcBef>
                  <a:spcAft>
                    <a:spcPts val="0"/>
                  </a:spcAft>
                  <a:defRPr/>
                </a:pPr>
                <a:endParaRPr lang="es-ES" sz="900" dirty="0">
                  <a:solidFill>
                    <a:srgbClr val="44CEB9"/>
                  </a:solidFill>
                  <a:effectLst>
                    <a:outerShdw blurRad="38100" dist="38100" dir="2700000" algn="tl">
                      <a:srgbClr val="000000"/>
                    </a:outerShdw>
                  </a:effectLst>
                  <a:latin typeface="Arial" panose="020B0604020202020204" pitchFamily="34" charset="0"/>
                  <a:ea typeface="Arial" panose="020B0604020202020204" pitchFamily="34" charset="0"/>
                  <a:cs typeface="+mn-ea"/>
                  <a:sym typeface="Arial" panose="020B0604020202020204" pitchFamily="34" charset="0"/>
                </a:endParaRPr>
              </a:p>
            </p:txBody>
          </p:sp>
          <p:sp>
            <p:nvSpPr>
              <p:cNvPr id="48" name="AutoShape 115"/>
              <p:cNvSpPr/>
              <p:nvPr/>
            </p:nvSpPr>
            <p:spPr bwMode="auto">
              <a:xfrm>
                <a:off x="5032540" y="3917471"/>
                <a:ext cx="303767" cy="303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142836" tIns="142836" rIns="142836" bIns="142836" anchor="ctr"/>
              <a:lstStyle/>
              <a:p>
                <a:pPr algn="just" defTabSz="1285240">
                  <a:lnSpc>
                    <a:spcPct val="120000"/>
                  </a:lnSpc>
                  <a:spcBef>
                    <a:spcPts val="0"/>
                  </a:spcBef>
                  <a:spcAft>
                    <a:spcPts val="0"/>
                  </a:spcAft>
                  <a:defRPr/>
                </a:pPr>
                <a:endParaRPr lang="es-ES" sz="900" dirty="0">
                  <a:solidFill>
                    <a:srgbClr val="44CEB9"/>
                  </a:solidFill>
                  <a:effectLst>
                    <a:outerShdw blurRad="38100" dist="38100" dir="2700000" algn="tl">
                      <a:srgbClr val="000000"/>
                    </a:outerShdw>
                  </a:effectLst>
                  <a:latin typeface="Arial" panose="020B0604020202020204" pitchFamily="34" charset="0"/>
                  <a:ea typeface="Arial" panose="020B0604020202020204" pitchFamily="34" charset="0"/>
                  <a:cs typeface="+mn-ea"/>
                  <a:sym typeface="Arial" panose="020B0604020202020204" pitchFamily="34" charset="0"/>
                </a:endParaRPr>
              </a:p>
            </p:txBody>
          </p:sp>
          <p:sp>
            <p:nvSpPr>
              <p:cNvPr id="49" name="Freeform 78"/>
              <p:cNvSpPr>
                <a:spLocks noEditPoints="1"/>
              </p:cNvSpPr>
              <p:nvPr/>
            </p:nvSpPr>
            <p:spPr bwMode="auto">
              <a:xfrm>
                <a:off x="7448503" y="2800977"/>
                <a:ext cx="337100" cy="328509"/>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257109" tIns="128555" rIns="257109" bIns="128555"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grpSp>
            <p:nvGrpSpPr>
              <p:cNvPr id="50" name="Group 55"/>
              <p:cNvGrpSpPr/>
              <p:nvPr/>
            </p:nvGrpSpPr>
            <p:grpSpPr>
              <a:xfrm rot="0">
                <a:off x="9917198" y="1707458"/>
                <a:ext cx="296254" cy="307301"/>
                <a:chOff x="998489" y="2241774"/>
                <a:chExt cx="256404" cy="239742"/>
              </a:xfrm>
              <a:solidFill>
                <a:schemeClr val="bg1"/>
              </a:solidFill>
            </p:grpSpPr>
            <p:sp>
              <p:nvSpPr>
                <p:cNvPr id="51"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2"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3"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4"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5"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6"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7"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8"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sp>
              <p:nvSpPr>
                <p:cNvPr id="59"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900">
                    <a:latin typeface="Arial" panose="020B0604020202020204" pitchFamily="34" charset="0"/>
                    <a:ea typeface="Arial" panose="020B0604020202020204" pitchFamily="34" charset="0"/>
                    <a:cs typeface="+mn-ea"/>
                    <a:sym typeface="Arial" panose="020B0604020202020204" pitchFamily="34" charset="0"/>
                  </a:endParaRPr>
                </a:p>
              </p:txBody>
            </p:sp>
          </p:grpSp>
        </p:grpSp>
        <p:sp>
          <p:nvSpPr>
            <p:cNvPr id="42" name="矩形 41"/>
            <p:cNvSpPr/>
            <p:nvPr/>
          </p:nvSpPr>
          <p:spPr>
            <a:xfrm>
              <a:off x="1175049" y="3008984"/>
              <a:ext cx="2348496" cy="460375"/>
            </a:xfrm>
            <a:prstGeom prst="rect">
              <a:avLst/>
            </a:prstGeom>
          </p:spPr>
          <p:txBody>
            <a:bodyPr wrap="square">
              <a:spAutoFit/>
              <a:scene3d>
                <a:camera prst="orthographicFront"/>
                <a:lightRig rig="threePt" dir="t"/>
              </a:scene3d>
              <a:sp3d contourW="12700"/>
            </a:bodyPr>
            <a:lstStyle/>
            <a:p>
              <a:pPr>
                <a:lnSpc>
                  <a:spcPct val="200000"/>
                </a:lnSpc>
              </a:pP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sp>
          <p:nvSpPr>
            <p:cNvPr id="44" name="矩形 43"/>
            <p:cNvSpPr/>
            <p:nvPr/>
          </p:nvSpPr>
          <p:spPr>
            <a:xfrm>
              <a:off x="4046633" y="1960141"/>
              <a:ext cx="2348496" cy="460375"/>
            </a:xfrm>
            <a:prstGeom prst="rect">
              <a:avLst/>
            </a:prstGeom>
          </p:spPr>
          <p:txBody>
            <a:bodyPr wrap="square">
              <a:spAutoFit/>
              <a:scene3d>
                <a:camera prst="orthographicFront"/>
                <a:lightRig rig="threePt" dir="t"/>
              </a:scene3d>
              <a:sp3d contourW="12700"/>
            </a:bodyPr>
            <a:lstStyle/>
            <a:p>
              <a:pPr>
                <a:lnSpc>
                  <a:spcPct val="200000"/>
                </a:lnSpc>
              </a:pP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sp>
          <p:nvSpPr>
            <p:cNvPr id="46" name="矩形 45"/>
            <p:cNvSpPr/>
            <p:nvPr/>
          </p:nvSpPr>
          <p:spPr>
            <a:xfrm>
              <a:off x="6483661" y="3563300"/>
              <a:ext cx="2348496" cy="460375"/>
            </a:xfrm>
            <a:prstGeom prst="rect">
              <a:avLst/>
            </a:prstGeom>
          </p:spPr>
          <p:txBody>
            <a:bodyPr wrap="square">
              <a:spAutoFit/>
              <a:scene3d>
                <a:camera prst="orthographicFront"/>
                <a:lightRig rig="threePt" dir="t"/>
              </a:scene3d>
              <a:sp3d contourW="12700"/>
            </a:bodyPr>
            <a:lstStyle/>
            <a:p>
              <a:pPr>
                <a:lnSpc>
                  <a:spcPct val="200000"/>
                </a:lnSpc>
              </a:pP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sp>
          <p:nvSpPr>
            <p:cNvPr id="47" name="矩形 46"/>
            <p:cNvSpPr/>
            <p:nvPr/>
          </p:nvSpPr>
          <p:spPr>
            <a:xfrm>
              <a:off x="8931933" y="2488559"/>
              <a:ext cx="2348496" cy="460375"/>
            </a:xfrm>
            <a:prstGeom prst="rect">
              <a:avLst/>
            </a:prstGeom>
          </p:spPr>
          <p:txBody>
            <a:bodyPr wrap="square">
              <a:spAutoFit/>
              <a:scene3d>
                <a:camera prst="orthographicFront"/>
                <a:lightRig rig="threePt" dir="t"/>
              </a:scene3d>
              <a:sp3d contourW="12700"/>
            </a:bodyPr>
            <a:lstStyle/>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grpSp>
      <p:sp>
        <p:nvSpPr>
          <p:cNvPr id="65" name="文本框 64"/>
          <p:cNvSpPr txBox="1"/>
          <p:nvPr/>
        </p:nvSpPr>
        <p:spPr>
          <a:xfrm>
            <a:off x="1060957" y="751655"/>
            <a:ext cx="2376170" cy="521970"/>
          </a:xfrm>
          <a:prstGeom prst="rect">
            <a:avLst/>
          </a:prstGeom>
          <a:noFill/>
        </p:spPr>
        <p:txBody>
          <a:bodyPr wrap="none">
            <a:spAutoFit/>
            <a:scene3d>
              <a:camera prst="orthographicFront"/>
              <a:lightRig rig="threePt" dir="t"/>
            </a:scene3d>
            <a:sp3d contourW="12700"/>
          </a:bodyPr>
          <a:lstStyle/>
          <a:p>
            <a:pPr algn="l">
              <a:defRPr/>
            </a:pPr>
            <a:r>
              <a:rPr lang="en-US" altLang="zh-CN" sz="2800" dirty="0">
                <a:solidFill>
                  <a:srgbClr val="494849"/>
                </a:solidFill>
                <a:latin typeface="Arial" panose="020B0604020202020204" pitchFamily="34" charset="0"/>
                <a:ea typeface="Arial" panose="020B0604020202020204" pitchFamily="34" charset="0"/>
              </a:rPr>
              <a:t>REFERENCE</a:t>
            </a:r>
            <a:endParaRPr lang="en-US" altLang="zh-CN" sz="2800" dirty="0">
              <a:solidFill>
                <a:srgbClr val="494849"/>
              </a:solidFill>
              <a:latin typeface="Arial" panose="020B0604020202020204" pitchFamily="34" charset="0"/>
              <a:ea typeface="Arial" panose="020B0604020202020204" pitchFamily="34" charset="0"/>
            </a:endParaRPr>
          </a:p>
        </p:txBody>
      </p:sp>
      <p:sp>
        <p:nvSpPr>
          <p:cNvPr id="8" name="Text Box 7"/>
          <p:cNvSpPr txBox="1"/>
          <p:nvPr/>
        </p:nvSpPr>
        <p:spPr>
          <a:xfrm>
            <a:off x="1303655" y="2008505"/>
            <a:ext cx="10022205" cy="1198880"/>
          </a:xfrm>
          <a:prstGeom prst="rect">
            <a:avLst/>
          </a:prstGeom>
          <a:noFill/>
        </p:spPr>
        <p:txBody>
          <a:bodyPr wrap="square" rtlCol="0">
            <a:spAutoFit/>
          </a:bodyPr>
          <a:p>
            <a:r>
              <a:rPr lang="en-US"/>
              <a:t>Dr.MEKALA THIRAVIDAMANI</a:t>
            </a:r>
            <a:endParaRPr lang="en-US"/>
          </a:p>
          <a:p>
            <a:r>
              <a:rPr lang="en-US"/>
              <a:t>Assistant Professor </a:t>
            </a:r>
            <a:endParaRPr lang="en-US"/>
          </a:p>
          <a:p>
            <a:r>
              <a:rPr lang="en-US"/>
              <a:t>Sri Kanyaka Parameswari Arts and Science For </a:t>
            </a:r>
            <a:endParaRPr lang="en-US"/>
          </a:p>
          <a:p>
            <a:r>
              <a:rPr lang="en-US"/>
              <a:t>Women , Chennai, Tamil Nadu</a:t>
            </a:r>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文本框 8"/>
          <p:cNvSpPr txBox="1"/>
          <p:nvPr/>
        </p:nvSpPr>
        <p:spPr>
          <a:xfrm>
            <a:off x="4274503" y="2608213"/>
            <a:ext cx="4601845" cy="1162050"/>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960" b="1" dirty="0">
                <a:solidFill>
                  <a:srgbClr val="288098"/>
                </a:solidFill>
                <a:latin typeface="Arial" panose="020B0604020202020204" pitchFamily="34" charset="0"/>
                <a:ea typeface="Arial" panose="020B0604020202020204" pitchFamily="34" charset="0"/>
              </a:rPr>
              <a:t>Thank you</a:t>
            </a:r>
            <a:endParaRPr lang="en-US" altLang="zh-CN" sz="6960" b="1" dirty="0">
              <a:solidFill>
                <a:srgbClr val="288098"/>
              </a:solidFill>
              <a:latin typeface="Arial" panose="020B0604020202020204" pitchFamily="34" charset="0"/>
              <a:ea typeface="Arial" panose="020B0604020202020204" pitchFamily="34" charset="0"/>
            </a:endParaRPr>
          </a:p>
        </p:txBody>
      </p:sp>
      <p:sp>
        <p:nvSpPr>
          <p:cNvPr id="10" name="矩形 9"/>
          <p:cNvSpPr/>
          <p:nvPr/>
        </p:nvSpPr>
        <p:spPr>
          <a:xfrm>
            <a:off x="2079252" y="4277264"/>
            <a:ext cx="8700247" cy="310515"/>
          </a:xfrm>
          <a:prstGeom prst="rect">
            <a:avLst/>
          </a:prstGeom>
        </p:spPr>
        <p:txBody>
          <a:bodyPr wrap="square">
            <a:spAutoFit/>
          </a:bodyPr>
          <a:lstStyle/>
          <a:p>
            <a:pPr algn="ctr">
              <a:lnSpc>
                <a:spcPct val="150000"/>
              </a:lnSpc>
            </a:pPr>
            <a:r>
              <a:rPr lang="en-US" altLang="zh-CN" sz="950" dirty="0">
                <a:solidFill>
                  <a:schemeClr val="tx1">
                    <a:lumMod val="50000"/>
                    <a:lumOff val="50000"/>
                  </a:schemeClr>
                </a:solidFill>
                <a:latin typeface="Arial" panose="020B0604020202020204" pitchFamily="34" charset="0"/>
                <a:ea typeface="Arial" panose="020B0604020202020204" pitchFamily="34" charset="0"/>
              </a:rPr>
              <a:t>T</a:t>
            </a:r>
            <a:endParaRPr lang="zh-CN" altLang="en-US" sz="950" dirty="0">
              <a:solidFill>
                <a:schemeClr val="tx1">
                  <a:lumMod val="50000"/>
                  <a:lumOff val="50000"/>
                </a:schemeClr>
              </a:solidFill>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7" name="文本框 6"/>
          <p:cNvSpPr txBox="1"/>
          <p:nvPr/>
        </p:nvSpPr>
        <p:spPr>
          <a:xfrm>
            <a:off x="3078798" y="1212531"/>
            <a:ext cx="6701155" cy="1106805"/>
          </a:xfrm>
          <a:prstGeom prst="rect">
            <a:avLst/>
          </a:prstGeom>
          <a:noFill/>
        </p:spPr>
        <p:txBody>
          <a:bodyPr wrap="none" rtlCol="0">
            <a:spAutoFit/>
          </a:bodyPr>
          <a:lstStyle/>
          <a:p>
            <a:pPr algn="ctr"/>
            <a:r>
              <a:rPr lang="en-US" altLang="zh-CN" sz="6600" b="1" dirty="0">
                <a:solidFill>
                  <a:srgbClr val="288098"/>
                </a:solidFill>
                <a:latin typeface="Arial" panose="020B0604020202020204" pitchFamily="34" charset="0"/>
                <a:ea typeface="Arial" panose="020B0604020202020204" pitchFamily="34" charset="0"/>
              </a:rPr>
              <a:t>PROJECT TITLE</a:t>
            </a:r>
            <a:endParaRPr lang="en-US" altLang="zh-CN" sz="6600" b="1" dirty="0">
              <a:solidFill>
                <a:srgbClr val="288098"/>
              </a:solidFill>
              <a:latin typeface="Arial" panose="020B0604020202020204" pitchFamily="34" charset="0"/>
              <a:ea typeface="Arial" panose="020B0604020202020204" pitchFamily="34" charset="0"/>
            </a:endParaRPr>
          </a:p>
        </p:txBody>
      </p:sp>
      <p:sp>
        <p:nvSpPr>
          <p:cNvPr id="3" name="Text Box 2"/>
          <p:cNvSpPr txBox="1"/>
          <p:nvPr/>
        </p:nvSpPr>
        <p:spPr>
          <a:xfrm>
            <a:off x="1916430" y="3046095"/>
            <a:ext cx="7753350" cy="368300"/>
          </a:xfrm>
          <a:prstGeom prst="rect">
            <a:avLst/>
          </a:prstGeom>
          <a:noFill/>
        </p:spPr>
        <p:txBody>
          <a:bodyPr wrap="square" rtlCol="0">
            <a:spAutoFit/>
          </a:bodyPr>
          <a:p>
            <a:r>
              <a:rPr lang="en-US"/>
              <a:t>Employee Performance Analysis Using Excel</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96938" y="824314"/>
            <a:ext cx="3846195" cy="1106805"/>
          </a:xfrm>
          <a:prstGeom prst="rect">
            <a:avLst/>
          </a:prstGeom>
          <a:noFill/>
        </p:spPr>
        <p:txBody>
          <a:bodyPr wrap="none">
            <a:spAutoFit/>
            <a:scene3d>
              <a:camera prst="orthographicFront"/>
              <a:lightRig rig="threePt" dir="t"/>
            </a:scene3d>
            <a:sp3d contourW="12700"/>
          </a:bodyPr>
          <a:lstStyle/>
          <a:p>
            <a:pPr algn="r">
              <a:defRPr/>
            </a:pPr>
            <a:r>
              <a:rPr lang="zh-CN" altLang="en-US" sz="6600" dirty="0">
                <a:solidFill>
                  <a:srgbClr val="288098"/>
                </a:solidFill>
                <a:latin typeface="Century Gothic" panose="020B0502020202020204" pitchFamily="34" charset="0"/>
                <a:ea typeface="Arial" panose="020B0604020202020204" pitchFamily="34" charset="0"/>
              </a:rPr>
              <a:t>AGENDA</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3693379" y="1600329"/>
            <a:ext cx="7101840" cy="5015865"/>
          </a:xfrm>
          <a:prstGeom prst="rect">
            <a:avLst/>
          </a:prstGeom>
          <a:noFill/>
        </p:spPr>
        <p:txBody>
          <a:bodyPr wrap="none">
            <a:spAutoFit/>
            <a:scene3d>
              <a:camera prst="orthographicFront"/>
              <a:lightRig rig="threePt" dir="t"/>
            </a:scene3d>
            <a:sp3d contourW="12700"/>
          </a:bodyPr>
          <a:lstStyle/>
          <a:p>
            <a:pPr algn="l">
              <a:defRPr/>
            </a:pPr>
            <a:r>
              <a:rPr lang="zh-CN" altLang="en-US" sz="4000" dirty="0">
                <a:solidFill>
                  <a:srgbClr val="494849"/>
                </a:solidFill>
                <a:latin typeface="Arial" panose="020B0604020202020204" pitchFamily="34" charset="0"/>
                <a:ea typeface="Arial" panose="020B0604020202020204" pitchFamily="34" charset="0"/>
              </a:rPr>
              <a:t>1.Problem Statement</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2. Project Overview</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3.End Users</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4.Our Solution and Proposition</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5. Dataset Description</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6. Modelling Approach</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7. Results and Discussion</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8.Conclusion</a:t>
            </a:r>
            <a:endParaRPr lang="zh-CN" altLang="en-US"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96938" y="520149"/>
            <a:ext cx="8632825" cy="1106805"/>
          </a:xfrm>
          <a:prstGeom prst="rect">
            <a:avLst/>
          </a:prstGeom>
          <a:noFill/>
        </p:spPr>
        <p:txBody>
          <a:bodyPr wrap="none">
            <a:spAutoFit/>
            <a:scene3d>
              <a:camera prst="orthographicFront"/>
              <a:lightRig rig="threePt" dir="t"/>
            </a:scene3d>
            <a:sp3d contourW="12700"/>
          </a:bodyPr>
          <a:lstStyle/>
          <a:p>
            <a:pPr algn="r">
              <a:defRPr/>
            </a:pPr>
            <a:r>
              <a:rPr lang="zh-CN" altLang="en-US" sz="6600" dirty="0">
                <a:solidFill>
                  <a:srgbClr val="288098"/>
                </a:solidFill>
                <a:latin typeface="Century Gothic" panose="020B0502020202020204" pitchFamily="34" charset="0"/>
                <a:ea typeface="Arial" panose="020B0604020202020204" pitchFamily="34" charset="0"/>
              </a:rPr>
              <a:t>PROBLEM STATEMENT</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1748790" y="1960245"/>
            <a:ext cx="10155555" cy="3810000"/>
          </a:xfrm>
          <a:prstGeom prst="rect">
            <a:avLst/>
          </a:prstGeom>
          <a:noFill/>
        </p:spPr>
        <p:txBody>
          <a:bodyPr wrap="square">
            <a:noAutofit/>
            <a:scene3d>
              <a:camera prst="orthographicFront"/>
              <a:lightRig rig="threePt" dir="t"/>
            </a:scene3d>
            <a:sp3d contourW="12700"/>
          </a:bodyPr>
          <a:lstStyle/>
          <a:p>
            <a:pPr>
              <a:defRPr/>
            </a:pPr>
            <a:r>
              <a:rPr lang="zh-CN" altLang="en-US" sz="2800" dirty="0">
                <a:solidFill>
                  <a:srgbClr val="494849"/>
                </a:solidFill>
                <a:latin typeface="Arial" panose="020B0604020202020204" pitchFamily="34" charset="0"/>
                <a:ea typeface="Arial" panose="020B0604020202020204" pitchFamily="34" charset="0"/>
              </a:rPr>
              <a:t>The problem is to identify the Human Resources (HR) department</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of XYZ Corporation aims to evaluate and improve employee</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performance across various departments. Currently, performance</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data is collected, but it is not systematically analysed to provide</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actionable insights. The HR team needs a comprehensive analysis of</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employee performance metrics to identify top performers,</a:t>
            </a:r>
            <a:endParaRPr lang="zh-CN" altLang="en-US" sz="2800" dirty="0">
              <a:solidFill>
                <a:srgbClr val="494849"/>
              </a:solidFill>
              <a:latin typeface="Arial" panose="020B0604020202020204" pitchFamily="34" charset="0"/>
              <a:ea typeface="Arial" panose="020B0604020202020204" pitchFamily="34" charset="0"/>
            </a:endParaRPr>
          </a:p>
          <a:p>
            <a:pPr>
              <a:defRPr/>
            </a:pPr>
            <a:r>
              <a:rPr lang="zh-CN" altLang="en-US" sz="2800" dirty="0">
                <a:solidFill>
                  <a:srgbClr val="494849"/>
                </a:solidFill>
                <a:latin typeface="Arial" panose="020B0604020202020204" pitchFamily="34" charset="0"/>
                <a:ea typeface="Arial" panose="020B0604020202020204" pitchFamily="34" charset="0"/>
              </a:rPr>
              <a:t>underperformers, and trends over time.</a:t>
            </a:r>
            <a:endParaRPr lang="zh-CN" altLang="en-US"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668693" y="824314"/>
            <a:ext cx="8346440" cy="1106805"/>
          </a:xfrm>
          <a:prstGeom prst="rect">
            <a:avLst/>
          </a:prstGeom>
          <a:noFill/>
        </p:spPr>
        <p:txBody>
          <a:bodyPr wrap="none">
            <a:spAutoFit/>
            <a:scene3d>
              <a:camera prst="orthographicFront"/>
              <a:lightRig rig="threePt" dir="t"/>
            </a:scene3d>
            <a:sp3d contourW="12700"/>
          </a:bodyPr>
          <a:lstStyle/>
          <a:p>
            <a:pPr algn="r">
              <a:defRPr/>
            </a:pPr>
            <a:r>
              <a:rPr lang="zh-CN" altLang="en-US" sz="6600" dirty="0">
                <a:solidFill>
                  <a:srgbClr val="288098"/>
                </a:solidFill>
                <a:latin typeface="Century Gothic" panose="020B0502020202020204" pitchFamily="34" charset="0"/>
                <a:ea typeface="Arial" panose="020B0604020202020204" pitchFamily="34" charset="0"/>
              </a:rPr>
              <a:t>PROJECT OVERVIEW</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1100455" y="2032635"/>
            <a:ext cx="10864850" cy="4319270"/>
          </a:xfrm>
          <a:prstGeom prst="rect">
            <a:avLst/>
          </a:prstGeom>
          <a:noFill/>
        </p:spPr>
        <p:txBody>
          <a:bodyPr wrap="none">
            <a:noAutofit/>
            <a:scene3d>
              <a:camera prst="orthographicFront"/>
              <a:lightRig rig="threePt" dir="t"/>
            </a:scene3d>
            <a:sp3d contourW="12700"/>
          </a:bodyPr>
          <a:lstStyle/>
          <a:p>
            <a:pPr algn="l">
              <a:defRPr/>
            </a:pPr>
            <a:r>
              <a:rPr lang="zh-CN" altLang="en-US" sz="2400" dirty="0">
                <a:solidFill>
                  <a:srgbClr val="494849"/>
                </a:solidFill>
                <a:latin typeface="Arial" panose="020B0604020202020204" pitchFamily="34" charset="0"/>
                <a:ea typeface="Arial" panose="020B0604020202020204" pitchFamily="34" charset="0"/>
              </a:rPr>
              <a:t>• Analyze employee performance metrics to identify</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strengths, areas for improvement, and overall trends.</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 Implement PivotTables to summarize and categorize</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performance data.</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 Compare individual employee performance against</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benchmarks or targets. </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 Analyze seasonal or project-specific performance</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variations. .</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 Design dashboards for easy visualization of performance</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metrics.</a:t>
            </a:r>
            <a:endParaRPr lang="zh-CN" altLang="en-US" sz="2400" dirty="0">
              <a:solidFill>
                <a:srgbClr val="494849"/>
              </a:solidFill>
              <a:latin typeface="Arial" panose="020B0604020202020204" pitchFamily="34" charset="0"/>
              <a:ea typeface="Arial" panose="020B0604020202020204" pitchFamily="34" charset="0"/>
            </a:endParaRPr>
          </a:p>
          <a:p>
            <a:pPr algn="l">
              <a:defRPr/>
            </a:pPr>
            <a:r>
              <a:rPr lang="zh-CN" altLang="en-US" sz="2400" dirty="0">
                <a:solidFill>
                  <a:srgbClr val="494849"/>
                </a:solidFill>
                <a:latin typeface="Arial" panose="020B0604020202020204" pitchFamily="34" charset="0"/>
                <a:ea typeface="Arial" panose="020B0604020202020204" pitchFamily="34" charset="0"/>
              </a:rPr>
              <a:t>• Share analysis results with management for decision_x0002_making.</a:t>
            </a:r>
            <a:endParaRPr lang="zh-CN" altLang="en-US" sz="24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25183" y="592539"/>
            <a:ext cx="10702290" cy="1106805"/>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WHO ARE THE END USERS?</a:t>
            </a:r>
            <a:endParaRPr lang="en-US" altLang="zh-CN"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1748790" y="2104390"/>
            <a:ext cx="9634855" cy="4090670"/>
          </a:xfrm>
          <a:prstGeom prst="rect">
            <a:avLst/>
          </a:prstGeom>
          <a:noFill/>
        </p:spPr>
        <p:txBody>
          <a:bodyPr wrap="none">
            <a:noAutofit/>
            <a:scene3d>
              <a:camera prst="orthographicFront"/>
              <a:lightRig rig="threePt" dir="t"/>
            </a:scene3d>
            <a:sp3d contourW="12700"/>
          </a:bodyPr>
          <a:lstStyle/>
          <a:p>
            <a:pPr algn="l">
              <a:defRPr/>
            </a:pPr>
            <a:r>
              <a:rPr lang="zh-CN" altLang="en-US" sz="4000" dirty="0">
                <a:solidFill>
                  <a:srgbClr val="494849"/>
                </a:solidFill>
                <a:latin typeface="Arial" panose="020B0604020202020204" pitchFamily="34" charset="0"/>
                <a:ea typeface="Arial" panose="020B0604020202020204" pitchFamily="34" charset="0"/>
              </a:rPr>
              <a:t>1. Human Resources Team</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2. Managers</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3. Executives</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4. Training and Development Teams</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5. Compensation and Benefits Teams </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 </a:t>
            </a:r>
            <a:endParaRPr lang="zh-CN" altLang="en-US" sz="4000" dirty="0">
              <a:solidFill>
                <a:srgbClr val="494849"/>
              </a:solidFill>
              <a:latin typeface="Arial" panose="020B0604020202020204" pitchFamily="34" charset="0"/>
              <a:ea typeface="Arial" panose="020B0604020202020204" pitchFamily="34" charset="0"/>
            </a:endParaRPr>
          </a:p>
          <a:p>
            <a:pPr algn="l">
              <a:defRPr/>
            </a:pPr>
            <a:r>
              <a:rPr lang="zh-CN" altLang="en-US" sz="4000" dirty="0">
                <a:solidFill>
                  <a:srgbClr val="494849"/>
                </a:solidFill>
                <a:latin typeface="Arial" panose="020B0604020202020204" pitchFamily="34" charset="0"/>
                <a:ea typeface="Arial" panose="020B0604020202020204" pitchFamily="34" charset="0"/>
              </a:rPr>
              <a:t>6. Performance Review Committees</a:t>
            </a:r>
            <a:endParaRPr lang="zh-CN" altLang="en-US"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21" name="TextBox 15"/>
          <p:cNvSpPr txBox="1"/>
          <p:nvPr/>
        </p:nvSpPr>
        <p:spPr>
          <a:xfrm>
            <a:off x="812776" y="2253291"/>
            <a:ext cx="5256535" cy="2308225"/>
          </a:xfrm>
          <a:prstGeom prst="rect">
            <a:avLst/>
          </a:prstGeom>
          <a:noFill/>
        </p:spPr>
        <p:txBody>
          <a:bodyPr wrap="square" lIns="0" tIns="0" rIns="0" bIns="0" rtlCol="0">
            <a:spAutoFit/>
          </a:bodyPr>
          <a:lstStyle/>
          <a:p>
            <a:pPr algn="just">
              <a:lnSpc>
                <a:spcPct val="250000"/>
              </a:lnSpc>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extraction of your thought, please explain the point of view succinctly.Your text is already full of words, but the information is complex and needs to be expressed in more words.If you express your views properly, you can often get twice the result with half the effort.</a:t>
            </a:r>
            <a:endPar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5"/>
          <p:cNvSpPr txBox="1"/>
          <p:nvPr/>
        </p:nvSpPr>
        <p:spPr>
          <a:xfrm>
            <a:off x="812800" y="1384300"/>
            <a:ext cx="9770110" cy="3932555"/>
          </a:xfrm>
          <a:prstGeom prst="rect">
            <a:avLst/>
          </a:prstGeom>
          <a:noFill/>
        </p:spPr>
        <p:txBody>
          <a:bodyPr wrap="square" lIns="0" tIns="0" rIns="0" bIns="0" rtlCol="0">
            <a:noAutofit/>
          </a:bodyPr>
          <a:lstStyle/>
          <a:p>
            <a:pPr algn="just">
              <a:lnSpc>
                <a:spcPct val="170000"/>
              </a:lnSpc>
            </a:pPr>
            <a:r>
              <a:rPr lang="zh-CN" altLang="en-US" sz="12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Flexibility to adapt the analysis to different roles, departments, or</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performance criteria, ensuring relevance and accuracy in evaluations</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Solution Data-driven analysis that support performance reviews,</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promotions, compensation decisions, and targeted training.</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Solutions The ability to analyze both current and historical</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performance data, with periodic updates to keep information.</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Value Proposition Saves time and reduces the risk of human error,</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ensuring consistent and reliable reporting across the organization.</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 Value Proposition Ensures the tool evolves with the organization's</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70000"/>
              </a:lnSpc>
            </a:pPr>
            <a:r>
              <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needs, staying relevant and effective in a dynamic work environment.</a:t>
            </a:r>
            <a:endParaRPr lang="zh-CN" altLang="en-US" sz="1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12"/>
          <p:cNvSpPr txBox="1"/>
          <p:nvPr/>
        </p:nvSpPr>
        <p:spPr>
          <a:xfrm>
            <a:off x="596722" y="592262"/>
            <a:ext cx="8181975" cy="521970"/>
          </a:xfrm>
          <a:prstGeom prst="rect">
            <a:avLst/>
          </a:prstGeom>
          <a:noFill/>
        </p:spPr>
        <p:txBody>
          <a:bodyPr wrap="none">
            <a:spAutoFit/>
            <a:scene3d>
              <a:camera prst="orthographicFront"/>
              <a:lightRig rig="threePt" dir="t"/>
            </a:scene3d>
            <a:sp3d contourW="12700"/>
          </a:bodyPr>
          <a:lstStyle/>
          <a:p>
            <a:pPr algn="l">
              <a:defRPr/>
            </a:pPr>
            <a:r>
              <a:rPr lang="zh-CN" altLang="en-US" sz="2800" dirty="0">
                <a:solidFill>
                  <a:srgbClr val="494849"/>
                </a:solidFill>
                <a:latin typeface="Arial" panose="020B0604020202020204" pitchFamily="34" charset="0"/>
                <a:ea typeface="Arial" panose="020B0604020202020204" pitchFamily="34" charset="0"/>
              </a:rPr>
              <a:t>OUR SOLUTION AND ITS VALUE PROPOSITION</a:t>
            </a:r>
            <a:endParaRPr lang="zh-CN" altLang="en-US"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45" name="文本框 44"/>
          <p:cNvSpPr txBox="1"/>
          <p:nvPr/>
        </p:nvSpPr>
        <p:spPr>
          <a:xfrm>
            <a:off x="812379" y="599247"/>
            <a:ext cx="4293235" cy="521970"/>
          </a:xfrm>
          <a:prstGeom prst="rect">
            <a:avLst/>
          </a:prstGeom>
          <a:noFill/>
        </p:spPr>
        <p:txBody>
          <a:bodyPr wrap="none">
            <a:spAutoFit/>
            <a:scene3d>
              <a:camera prst="orthographicFront"/>
              <a:lightRig rig="threePt" dir="t"/>
            </a:scene3d>
            <a:sp3d contourW="12700"/>
          </a:bodyPr>
          <a:lstStyle/>
          <a:p>
            <a:pPr algn="l">
              <a:defRPr/>
            </a:pPr>
            <a:r>
              <a:rPr lang="zh-CN" altLang="en-US" sz="2800" dirty="0">
                <a:solidFill>
                  <a:srgbClr val="494849"/>
                </a:solidFill>
                <a:latin typeface="Arial" panose="020B0604020202020204" pitchFamily="34" charset="0"/>
                <a:ea typeface="Arial" panose="020B0604020202020204" pitchFamily="34" charset="0"/>
              </a:rPr>
              <a:t>DATASET DESCRIPTION</a:t>
            </a:r>
            <a:endParaRPr lang="zh-CN" altLang="en-US" sz="2800" dirty="0">
              <a:solidFill>
                <a:srgbClr val="494849"/>
              </a:solidFill>
              <a:latin typeface="Arial" panose="020B0604020202020204" pitchFamily="34" charset="0"/>
              <a:ea typeface="Arial" panose="020B0604020202020204" pitchFamily="34" charset="0"/>
            </a:endParaRPr>
          </a:p>
        </p:txBody>
      </p:sp>
      <p:sp>
        <p:nvSpPr>
          <p:cNvPr id="3" name="Text Box 2"/>
          <p:cNvSpPr txBox="1"/>
          <p:nvPr/>
        </p:nvSpPr>
        <p:spPr>
          <a:xfrm>
            <a:off x="1041400" y="1538605"/>
            <a:ext cx="9132570" cy="2584450"/>
          </a:xfrm>
          <a:prstGeom prst="rect">
            <a:avLst/>
          </a:prstGeom>
          <a:noFill/>
        </p:spPr>
        <p:txBody>
          <a:bodyPr wrap="square" rtlCol="0">
            <a:spAutoFit/>
          </a:bodyPr>
          <a:p>
            <a:r>
              <a:rPr lang="en-US"/>
              <a:t>EMPLOYEE ID: Unique identifier for each employee in the </a:t>
            </a:r>
            <a:endParaRPr lang="en-US"/>
          </a:p>
          <a:p>
            <a:r>
              <a:rPr lang="en-US"/>
              <a:t>organization.</a:t>
            </a:r>
            <a:endParaRPr lang="en-US"/>
          </a:p>
          <a:p>
            <a:r>
              <a:rPr lang="en-US"/>
              <a:t>FIRST NAME: The first name of the employee.</a:t>
            </a:r>
            <a:endParaRPr lang="en-US"/>
          </a:p>
          <a:p>
            <a:r>
              <a:rPr lang="en-US"/>
              <a:t>PAY ZONE: The pay zone or salary band to which the employee's</a:t>
            </a:r>
            <a:endParaRPr lang="en-US"/>
          </a:p>
          <a:p>
            <a:r>
              <a:rPr lang="en-US"/>
              <a:t>compensation falls.</a:t>
            </a:r>
            <a:endParaRPr lang="en-US"/>
          </a:p>
          <a:p>
            <a:r>
              <a:rPr lang="en-US"/>
              <a:t>DEPARTMENT TYPE: The broader category or type of department the</a:t>
            </a:r>
            <a:endParaRPr lang="en-US"/>
          </a:p>
          <a:p>
            <a:r>
              <a:rPr lang="en-US"/>
              <a:t>employee's work is associated with.</a:t>
            </a:r>
            <a:endParaRPr lang="en-US"/>
          </a:p>
          <a:p>
            <a:r>
              <a:rPr lang="en-US"/>
              <a:t>CURRENT EMPLOYEE RATING: The current rating or evaluation of</a:t>
            </a:r>
            <a:endParaRPr lang="en-US"/>
          </a:p>
          <a:p>
            <a:r>
              <a:rPr lang="en-US"/>
              <a:t>the employee's overall performance.</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4150" name="Freeform 2357"/>
          <p:cNvSpPr/>
          <p:nvPr/>
        </p:nvSpPr>
        <p:spPr bwMode="auto">
          <a:xfrm>
            <a:off x="4565223" y="5863570"/>
            <a:ext cx="206364" cy="273035"/>
          </a:xfrm>
          <a:custGeom>
            <a:avLst/>
            <a:gdLst>
              <a:gd name="T0" fmla="*/ 132 w 262"/>
              <a:gd name="T1" fmla="*/ 0 h 344"/>
              <a:gd name="T2" fmla="*/ 149 w 262"/>
              <a:gd name="T3" fmla="*/ 1 h 344"/>
              <a:gd name="T4" fmla="*/ 96 w 262"/>
              <a:gd name="T5" fmla="*/ 54 h 344"/>
              <a:gd name="T6" fmla="*/ 120 w 262"/>
              <a:gd name="T7" fmla="*/ 138 h 344"/>
              <a:gd name="T8" fmla="*/ 204 w 262"/>
              <a:gd name="T9" fmla="*/ 162 h 344"/>
              <a:gd name="T10" fmla="*/ 260 w 262"/>
              <a:gd name="T11" fmla="*/ 106 h 344"/>
              <a:gd name="T12" fmla="*/ 262 w 262"/>
              <a:gd name="T13" fmla="*/ 118 h 344"/>
              <a:gd name="T14" fmla="*/ 262 w 262"/>
              <a:gd name="T15" fmla="*/ 131 h 344"/>
              <a:gd name="T16" fmla="*/ 258 w 262"/>
              <a:gd name="T17" fmla="*/ 162 h 344"/>
              <a:gd name="T18" fmla="*/ 248 w 262"/>
              <a:gd name="T19" fmla="*/ 190 h 344"/>
              <a:gd name="T20" fmla="*/ 231 w 262"/>
              <a:gd name="T21" fmla="*/ 216 h 344"/>
              <a:gd name="T22" fmla="*/ 209 w 262"/>
              <a:gd name="T23" fmla="*/ 236 h 344"/>
              <a:gd name="T24" fmla="*/ 184 w 262"/>
              <a:gd name="T25" fmla="*/ 251 h 344"/>
              <a:gd name="T26" fmla="*/ 154 w 262"/>
              <a:gd name="T27" fmla="*/ 260 h 344"/>
              <a:gd name="T28" fmla="*/ 154 w 262"/>
              <a:gd name="T29" fmla="*/ 344 h 344"/>
              <a:gd name="T30" fmla="*/ 46 w 262"/>
              <a:gd name="T31" fmla="*/ 344 h 344"/>
              <a:gd name="T32" fmla="*/ 46 w 262"/>
              <a:gd name="T33" fmla="*/ 231 h 344"/>
              <a:gd name="T34" fmla="*/ 27 w 262"/>
              <a:gd name="T35" fmla="*/ 211 h 344"/>
              <a:gd name="T36" fmla="*/ 14 w 262"/>
              <a:gd name="T37" fmla="*/ 187 h 344"/>
              <a:gd name="T38" fmla="*/ 3 w 262"/>
              <a:gd name="T39" fmla="*/ 160 h 344"/>
              <a:gd name="T40" fmla="*/ 0 w 262"/>
              <a:gd name="T41" fmla="*/ 131 h 344"/>
              <a:gd name="T42" fmla="*/ 5 w 262"/>
              <a:gd name="T43" fmla="*/ 96 h 344"/>
              <a:gd name="T44" fmla="*/ 19 w 262"/>
              <a:gd name="T45" fmla="*/ 65 h 344"/>
              <a:gd name="T46" fmla="*/ 39 w 262"/>
              <a:gd name="T47" fmla="*/ 38 h 344"/>
              <a:gd name="T48" fmla="*/ 66 w 262"/>
              <a:gd name="T49" fmla="*/ 18 h 344"/>
              <a:gd name="T50" fmla="*/ 96 w 262"/>
              <a:gd name="T51" fmla="*/ 5 h 344"/>
              <a:gd name="T52" fmla="*/ 132 w 262"/>
              <a:gd name="T5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344">
                <a:moveTo>
                  <a:pt x="132" y="0"/>
                </a:moveTo>
                <a:lnTo>
                  <a:pt x="149" y="1"/>
                </a:lnTo>
                <a:lnTo>
                  <a:pt x="96" y="54"/>
                </a:lnTo>
                <a:lnTo>
                  <a:pt x="120" y="138"/>
                </a:lnTo>
                <a:lnTo>
                  <a:pt x="204" y="162"/>
                </a:lnTo>
                <a:lnTo>
                  <a:pt x="260" y="106"/>
                </a:lnTo>
                <a:lnTo>
                  <a:pt x="262" y="118"/>
                </a:lnTo>
                <a:lnTo>
                  <a:pt x="262" y="131"/>
                </a:lnTo>
                <a:lnTo>
                  <a:pt x="258" y="162"/>
                </a:lnTo>
                <a:lnTo>
                  <a:pt x="248" y="190"/>
                </a:lnTo>
                <a:lnTo>
                  <a:pt x="231" y="216"/>
                </a:lnTo>
                <a:lnTo>
                  <a:pt x="209" y="236"/>
                </a:lnTo>
                <a:lnTo>
                  <a:pt x="184" y="251"/>
                </a:lnTo>
                <a:lnTo>
                  <a:pt x="154" y="260"/>
                </a:lnTo>
                <a:lnTo>
                  <a:pt x="154" y="344"/>
                </a:lnTo>
                <a:lnTo>
                  <a:pt x="46" y="344"/>
                </a:lnTo>
                <a:lnTo>
                  <a:pt x="46" y="231"/>
                </a:lnTo>
                <a:lnTo>
                  <a:pt x="27" y="211"/>
                </a:lnTo>
                <a:lnTo>
                  <a:pt x="14" y="187"/>
                </a:lnTo>
                <a:lnTo>
                  <a:pt x="3" y="160"/>
                </a:lnTo>
                <a:lnTo>
                  <a:pt x="0" y="131"/>
                </a:lnTo>
                <a:lnTo>
                  <a:pt x="5" y="96"/>
                </a:lnTo>
                <a:lnTo>
                  <a:pt x="19" y="65"/>
                </a:lnTo>
                <a:lnTo>
                  <a:pt x="39" y="38"/>
                </a:lnTo>
                <a:lnTo>
                  <a:pt x="66" y="18"/>
                </a:lnTo>
                <a:lnTo>
                  <a:pt x="96" y="5"/>
                </a:lnTo>
                <a:lnTo>
                  <a:pt x="132" y="0"/>
                </a:lnTo>
                <a:close/>
              </a:path>
            </a:pathLst>
          </a:custGeom>
          <a:solidFill>
            <a:schemeClr val="bg1"/>
          </a:solidFill>
          <a:ln w="0">
            <a:noFill/>
            <a:prstDash val="solid"/>
            <a:round/>
          </a:ln>
        </p:spPr>
        <p:txBody>
          <a:bodyPr vert="horz" wrap="square" lIns="91435" tIns="45717" rIns="91435" bIns="45717" numCol="1" anchor="t" anchorCtr="0" compatLnSpc="1"/>
          <a:lstStyle/>
          <a:p>
            <a:pPr>
              <a:lnSpc>
                <a:spcPct val="120000"/>
              </a:lnSpc>
            </a:pPr>
            <a:endParaRPr lang="zh-CN" altLang="en-US">
              <a:latin typeface="Arial" panose="020B0604020202020204" pitchFamily="34" charset="0"/>
              <a:ea typeface="Arial" panose="020B0604020202020204" pitchFamily="34" charset="0"/>
              <a:cs typeface="+mn-ea"/>
              <a:sym typeface="Arial" panose="020B0604020202020204" pitchFamily="34" charset="0"/>
            </a:endParaRPr>
          </a:p>
        </p:txBody>
      </p:sp>
      <p:sp>
        <p:nvSpPr>
          <p:cNvPr id="2434" name="任意多边形 2433"/>
          <p:cNvSpPr/>
          <p:nvPr/>
        </p:nvSpPr>
        <p:spPr bwMode="auto">
          <a:xfrm>
            <a:off x="4649638" y="4677772"/>
            <a:ext cx="339708" cy="341294"/>
          </a:xfrm>
          <a:custGeom>
            <a:avLst/>
            <a:gdLst>
              <a:gd name="connsiteX0" fmla="*/ 185739 w 339726"/>
              <a:gd name="connsiteY0" fmla="*/ 211138 h 341313"/>
              <a:gd name="connsiteX1" fmla="*/ 189707 w 339726"/>
              <a:gd name="connsiteY1" fmla="*/ 211138 h 341313"/>
              <a:gd name="connsiteX2" fmla="*/ 189707 w 339726"/>
              <a:gd name="connsiteY2" fmla="*/ 212707 h 341313"/>
              <a:gd name="connsiteX3" fmla="*/ 189707 w 339726"/>
              <a:gd name="connsiteY3" fmla="*/ 215059 h 341313"/>
              <a:gd name="connsiteX4" fmla="*/ 189707 w 339726"/>
              <a:gd name="connsiteY4" fmla="*/ 218980 h 341313"/>
              <a:gd name="connsiteX5" fmla="*/ 191295 w 339726"/>
              <a:gd name="connsiteY5" fmla="*/ 226038 h 341313"/>
              <a:gd name="connsiteX6" fmla="*/ 191295 w 339726"/>
              <a:gd name="connsiteY6" fmla="*/ 232311 h 341313"/>
              <a:gd name="connsiteX7" fmla="*/ 191295 w 339726"/>
              <a:gd name="connsiteY7" fmla="*/ 241722 h 341313"/>
              <a:gd name="connsiteX8" fmla="*/ 192089 w 339726"/>
              <a:gd name="connsiteY8" fmla="*/ 251132 h 341313"/>
              <a:gd name="connsiteX9" fmla="*/ 192089 w 339726"/>
              <a:gd name="connsiteY9" fmla="*/ 261326 h 341313"/>
              <a:gd name="connsiteX10" fmla="*/ 192089 w 339726"/>
              <a:gd name="connsiteY10" fmla="*/ 273873 h 341313"/>
              <a:gd name="connsiteX11" fmla="*/ 193676 w 339726"/>
              <a:gd name="connsiteY11" fmla="*/ 285636 h 341313"/>
              <a:gd name="connsiteX12" fmla="*/ 193676 w 339726"/>
              <a:gd name="connsiteY12" fmla="*/ 291909 h 341313"/>
              <a:gd name="connsiteX13" fmla="*/ 193676 w 339726"/>
              <a:gd name="connsiteY13" fmla="*/ 298967 h 341313"/>
              <a:gd name="connsiteX14" fmla="*/ 193676 w 339726"/>
              <a:gd name="connsiteY14" fmla="*/ 313083 h 341313"/>
              <a:gd name="connsiteX15" fmla="*/ 192089 w 339726"/>
              <a:gd name="connsiteY15" fmla="*/ 327982 h 341313"/>
              <a:gd name="connsiteX16" fmla="*/ 192089 w 339726"/>
              <a:gd name="connsiteY16" fmla="*/ 341313 h 341313"/>
              <a:gd name="connsiteX17" fmla="*/ 169863 w 339726"/>
              <a:gd name="connsiteY17" fmla="*/ 341313 h 341313"/>
              <a:gd name="connsiteX18" fmla="*/ 169863 w 339726"/>
              <a:gd name="connsiteY18" fmla="*/ 339745 h 341313"/>
              <a:gd name="connsiteX19" fmla="*/ 172245 w 339726"/>
              <a:gd name="connsiteY19" fmla="*/ 324845 h 341313"/>
              <a:gd name="connsiteX20" fmla="*/ 174626 w 339726"/>
              <a:gd name="connsiteY20" fmla="*/ 312298 h 341313"/>
              <a:gd name="connsiteX21" fmla="*/ 176213 w 339726"/>
              <a:gd name="connsiteY21" fmla="*/ 297399 h 341313"/>
              <a:gd name="connsiteX22" fmla="*/ 178595 w 339726"/>
              <a:gd name="connsiteY22" fmla="*/ 285636 h 341313"/>
              <a:gd name="connsiteX23" fmla="*/ 180182 w 339726"/>
              <a:gd name="connsiteY23" fmla="*/ 272305 h 341313"/>
              <a:gd name="connsiteX24" fmla="*/ 181770 w 339726"/>
              <a:gd name="connsiteY24" fmla="*/ 261326 h 341313"/>
              <a:gd name="connsiteX25" fmla="*/ 183357 w 339726"/>
              <a:gd name="connsiteY25" fmla="*/ 251132 h 341313"/>
              <a:gd name="connsiteX26" fmla="*/ 183357 w 339726"/>
              <a:gd name="connsiteY26" fmla="*/ 240153 h 341313"/>
              <a:gd name="connsiteX27" fmla="*/ 184151 w 339726"/>
              <a:gd name="connsiteY27" fmla="*/ 232311 h 341313"/>
              <a:gd name="connsiteX28" fmla="*/ 184151 w 339726"/>
              <a:gd name="connsiteY28" fmla="*/ 226038 h 341313"/>
              <a:gd name="connsiteX29" fmla="*/ 185739 w 339726"/>
              <a:gd name="connsiteY29" fmla="*/ 218980 h 341313"/>
              <a:gd name="connsiteX30" fmla="*/ 185739 w 339726"/>
              <a:gd name="connsiteY30" fmla="*/ 215059 h 341313"/>
              <a:gd name="connsiteX31" fmla="*/ 185739 w 339726"/>
              <a:gd name="connsiteY31" fmla="*/ 212707 h 341313"/>
              <a:gd name="connsiteX32" fmla="*/ 298218 w 339726"/>
              <a:gd name="connsiteY32" fmla="*/ 173038 h 341313"/>
              <a:gd name="connsiteX33" fmla="*/ 314183 w 339726"/>
              <a:gd name="connsiteY33" fmla="*/ 173038 h 341313"/>
              <a:gd name="connsiteX34" fmla="*/ 327753 w 339726"/>
              <a:gd name="connsiteY34" fmla="*/ 174614 h 341313"/>
              <a:gd name="connsiteX35" fmla="*/ 337332 w 339726"/>
              <a:gd name="connsiteY35" fmla="*/ 175402 h 341313"/>
              <a:gd name="connsiteX36" fmla="*/ 339726 w 339726"/>
              <a:gd name="connsiteY36" fmla="*/ 175402 h 341313"/>
              <a:gd name="connsiteX37" fmla="*/ 339726 w 339726"/>
              <a:gd name="connsiteY37" fmla="*/ 179341 h 341313"/>
              <a:gd name="connsiteX38" fmla="*/ 338130 w 339726"/>
              <a:gd name="connsiteY38" fmla="*/ 188797 h 341313"/>
              <a:gd name="connsiteX39" fmla="*/ 334139 w 339726"/>
              <a:gd name="connsiteY39" fmla="*/ 200616 h 341313"/>
              <a:gd name="connsiteX40" fmla="*/ 329349 w 339726"/>
              <a:gd name="connsiteY40" fmla="*/ 217164 h 341313"/>
              <a:gd name="connsiteX41" fmla="*/ 320569 w 339726"/>
              <a:gd name="connsiteY41" fmla="*/ 234499 h 341313"/>
              <a:gd name="connsiteX42" fmla="*/ 310191 w 339726"/>
              <a:gd name="connsiteY42" fmla="*/ 250258 h 341313"/>
              <a:gd name="connsiteX43" fmla="*/ 294227 w 339726"/>
              <a:gd name="connsiteY43" fmla="*/ 263653 h 341313"/>
              <a:gd name="connsiteX44" fmla="*/ 272674 w 339726"/>
              <a:gd name="connsiteY44" fmla="*/ 273897 h 341313"/>
              <a:gd name="connsiteX45" fmla="*/ 249525 w 339726"/>
              <a:gd name="connsiteY45" fmla="*/ 279412 h 341313"/>
              <a:gd name="connsiteX46" fmla="*/ 229570 w 339726"/>
              <a:gd name="connsiteY46" fmla="*/ 280988 h 341313"/>
              <a:gd name="connsiteX47" fmla="*/ 212008 w 339726"/>
              <a:gd name="connsiteY47" fmla="*/ 279412 h 341313"/>
              <a:gd name="connsiteX48" fmla="*/ 199236 w 339726"/>
              <a:gd name="connsiteY48" fmla="*/ 277048 h 341313"/>
              <a:gd name="connsiteX49" fmla="*/ 206421 w 339726"/>
              <a:gd name="connsiteY49" fmla="*/ 271533 h 341313"/>
              <a:gd name="connsiteX50" fmla="*/ 216798 w 339726"/>
              <a:gd name="connsiteY50" fmla="*/ 262077 h 341313"/>
              <a:gd name="connsiteX51" fmla="*/ 222385 w 339726"/>
              <a:gd name="connsiteY51" fmla="*/ 256562 h 341313"/>
              <a:gd name="connsiteX52" fmla="*/ 227973 w 339726"/>
              <a:gd name="connsiteY52" fmla="*/ 252622 h 341313"/>
              <a:gd name="connsiteX53" fmla="*/ 241543 w 339726"/>
              <a:gd name="connsiteY53" fmla="*/ 242378 h 341313"/>
              <a:gd name="connsiteX54" fmla="*/ 243938 w 339726"/>
              <a:gd name="connsiteY54" fmla="*/ 240802 h 341313"/>
              <a:gd name="connsiteX55" fmla="*/ 247131 w 339726"/>
              <a:gd name="connsiteY55" fmla="*/ 238439 h 341313"/>
              <a:gd name="connsiteX56" fmla="*/ 253517 w 339726"/>
              <a:gd name="connsiteY56" fmla="*/ 232923 h 341313"/>
              <a:gd name="connsiteX57" fmla="*/ 259903 w 339726"/>
              <a:gd name="connsiteY57" fmla="*/ 228983 h 341313"/>
              <a:gd name="connsiteX58" fmla="*/ 265490 w 339726"/>
              <a:gd name="connsiteY58" fmla="*/ 223467 h 341313"/>
              <a:gd name="connsiteX59" fmla="*/ 272674 w 339726"/>
              <a:gd name="connsiteY59" fmla="*/ 219528 h 341313"/>
              <a:gd name="connsiteX60" fmla="*/ 277464 w 339726"/>
              <a:gd name="connsiteY60" fmla="*/ 215588 h 341313"/>
              <a:gd name="connsiteX61" fmla="*/ 288639 w 339726"/>
              <a:gd name="connsiteY61" fmla="*/ 209284 h 341313"/>
              <a:gd name="connsiteX62" fmla="*/ 292630 w 339726"/>
              <a:gd name="connsiteY62" fmla="*/ 206132 h 341313"/>
              <a:gd name="connsiteX63" fmla="*/ 298218 w 339726"/>
              <a:gd name="connsiteY63" fmla="*/ 202192 h 341313"/>
              <a:gd name="connsiteX64" fmla="*/ 300613 w 339726"/>
              <a:gd name="connsiteY64" fmla="*/ 200616 h 341313"/>
              <a:gd name="connsiteX65" fmla="*/ 304604 w 339726"/>
              <a:gd name="connsiteY65" fmla="*/ 198252 h 341313"/>
              <a:gd name="connsiteX66" fmla="*/ 307797 w 339726"/>
              <a:gd name="connsiteY66" fmla="*/ 196676 h 341313"/>
              <a:gd name="connsiteX67" fmla="*/ 310191 w 339726"/>
              <a:gd name="connsiteY67" fmla="*/ 195888 h 341313"/>
              <a:gd name="connsiteX68" fmla="*/ 311788 w 339726"/>
              <a:gd name="connsiteY68" fmla="*/ 194313 h 341313"/>
              <a:gd name="connsiteX69" fmla="*/ 310191 w 339726"/>
              <a:gd name="connsiteY69" fmla="*/ 194313 h 341313"/>
              <a:gd name="connsiteX70" fmla="*/ 307797 w 339726"/>
              <a:gd name="connsiteY70" fmla="*/ 195888 h 341313"/>
              <a:gd name="connsiteX71" fmla="*/ 304604 w 339726"/>
              <a:gd name="connsiteY71" fmla="*/ 198252 h 341313"/>
              <a:gd name="connsiteX72" fmla="*/ 300613 w 339726"/>
              <a:gd name="connsiteY72" fmla="*/ 199828 h 341313"/>
              <a:gd name="connsiteX73" fmla="*/ 296621 w 339726"/>
              <a:gd name="connsiteY73" fmla="*/ 202192 h 341313"/>
              <a:gd name="connsiteX74" fmla="*/ 292630 w 339726"/>
              <a:gd name="connsiteY74" fmla="*/ 204556 h 341313"/>
              <a:gd name="connsiteX75" fmla="*/ 287043 w 339726"/>
              <a:gd name="connsiteY75" fmla="*/ 207708 h 341313"/>
              <a:gd name="connsiteX76" fmla="*/ 276666 w 339726"/>
              <a:gd name="connsiteY76" fmla="*/ 213224 h 341313"/>
              <a:gd name="connsiteX77" fmla="*/ 269481 w 339726"/>
              <a:gd name="connsiteY77" fmla="*/ 217164 h 341313"/>
              <a:gd name="connsiteX78" fmla="*/ 264692 w 339726"/>
              <a:gd name="connsiteY78" fmla="*/ 221104 h 341313"/>
              <a:gd name="connsiteX79" fmla="*/ 257508 w 339726"/>
              <a:gd name="connsiteY79" fmla="*/ 225043 h 341313"/>
              <a:gd name="connsiteX80" fmla="*/ 251122 w 339726"/>
              <a:gd name="connsiteY80" fmla="*/ 228983 h 341313"/>
              <a:gd name="connsiteX81" fmla="*/ 243938 w 339726"/>
              <a:gd name="connsiteY81" fmla="*/ 232923 h 341313"/>
              <a:gd name="connsiteX82" fmla="*/ 239947 w 339726"/>
              <a:gd name="connsiteY82" fmla="*/ 235287 h 341313"/>
              <a:gd name="connsiteX83" fmla="*/ 237552 w 339726"/>
              <a:gd name="connsiteY83" fmla="*/ 238439 h 341313"/>
              <a:gd name="connsiteX84" fmla="*/ 223982 w 339726"/>
              <a:gd name="connsiteY84" fmla="*/ 246318 h 341313"/>
              <a:gd name="connsiteX85" fmla="*/ 216798 w 339726"/>
              <a:gd name="connsiteY85" fmla="*/ 251834 h 341313"/>
              <a:gd name="connsiteX86" fmla="*/ 212008 w 339726"/>
              <a:gd name="connsiteY86" fmla="*/ 255774 h 341313"/>
              <a:gd name="connsiteX87" fmla="*/ 199236 w 339726"/>
              <a:gd name="connsiteY87" fmla="*/ 264441 h 341313"/>
              <a:gd name="connsiteX88" fmla="*/ 198438 w 339726"/>
              <a:gd name="connsiteY88" fmla="*/ 266017 h 341313"/>
              <a:gd name="connsiteX89" fmla="*/ 200833 w 339726"/>
              <a:gd name="connsiteY89" fmla="*/ 252622 h 341313"/>
              <a:gd name="connsiteX90" fmla="*/ 206421 w 339726"/>
              <a:gd name="connsiteY90" fmla="*/ 236863 h 341313"/>
              <a:gd name="connsiteX91" fmla="*/ 214403 w 339726"/>
              <a:gd name="connsiteY91" fmla="*/ 219528 h 341313"/>
              <a:gd name="connsiteX92" fmla="*/ 226377 w 339726"/>
              <a:gd name="connsiteY92" fmla="*/ 203768 h 341313"/>
              <a:gd name="connsiteX93" fmla="*/ 241543 w 339726"/>
              <a:gd name="connsiteY93" fmla="*/ 188797 h 341313"/>
              <a:gd name="connsiteX94" fmla="*/ 259903 w 339726"/>
              <a:gd name="connsiteY94" fmla="*/ 179341 h 341313"/>
              <a:gd name="connsiteX95" fmla="*/ 279060 w 339726"/>
              <a:gd name="connsiteY95" fmla="*/ 174614 h 341313"/>
              <a:gd name="connsiteX96" fmla="*/ 54523 w 339726"/>
              <a:gd name="connsiteY96" fmla="*/ 128588 h 341313"/>
              <a:gd name="connsiteX97" fmla="*/ 73488 w 339726"/>
              <a:gd name="connsiteY97" fmla="*/ 128588 h 341313"/>
              <a:gd name="connsiteX98" fmla="*/ 93243 w 339726"/>
              <a:gd name="connsiteY98" fmla="*/ 131763 h 341313"/>
              <a:gd name="connsiteX99" fmla="*/ 112207 w 339726"/>
              <a:gd name="connsiteY99" fmla="*/ 138113 h 341313"/>
              <a:gd name="connsiteX100" fmla="*/ 131172 w 339726"/>
              <a:gd name="connsiteY100" fmla="*/ 151607 h 341313"/>
              <a:gd name="connsiteX101" fmla="*/ 145395 w 339726"/>
              <a:gd name="connsiteY101" fmla="*/ 167482 h 341313"/>
              <a:gd name="connsiteX102" fmla="*/ 157248 w 339726"/>
              <a:gd name="connsiteY102" fmla="*/ 183357 h 341313"/>
              <a:gd name="connsiteX103" fmla="*/ 166730 w 339726"/>
              <a:gd name="connsiteY103" fmla="*/ 200819 h 341313"/>
              <a:gd name="connsiteX104" fmla="*/ 172262 w 339726"/>
              <a:gd name="connsiteY104" fmla="*/ 214314 h 341313"/>
              <a:gd name="connsiteX105" fmla="*/ 176213 w 339726"/>
              <a:gd name="connsiteY105" fmla="*/ 225426 h 341313"/>
              <a:gd name="connsiteX106" fmla="*/ 166730 w 339726"/>
              <a:gd name="connsiteY106" fmla="*/ 221457 h 341313"/>
              <a:gd name="connsiteX107" fmla="*/ 152507 w 339726"/>
              <a:gd name="connsiteY107" fmla="*/ 215901 h 341313"/>
              <a:gd name="connsiteX108" fmla="*/ 144605 w 339726"/>
              <a:gd name="connsiteY108" fmla="*/ 213520 h 341313"/>
              <a:gd name="connsiteX109" fmla="*/ 135913 w 339726"/>
              <a:gd name="connsiteY109" fmla="*/ 209551 h 341313"/>
              <a:gd name="connsiteX110" fmla="*/ 120109 w 339726"/>
              <a:gd name="connsiteY110" fmla="*/ 202407 h 341313"/>
              <a:gd name="connsiteX111" fmla="*/ 116158 w 339726"/>
              <a:gd name="connsiteY111" fmla="*/ 200819 h 341313"/>
              <a:gd name="connsiteX112" fmla="*/ 110627 w 339726"/>
              <a:gd name="connsiteY112" fmla="*/ 198438 h 341313"/>
              <a:gd name="connsiteX113" fmla="*/ 102725 w 339726"/>
              <a:gd name="connsiteY113" fmla="*/ 196057 h 341313"/>
              <a:gd name="connsiteX114" fmla="*/ 96403 w 339726"/>
              <a:gd name="connsiteY114" fmla="*/ 192088 h 341313"/>
              <a:gd name="connsiteX115" fmla="*/ 88501 w 339726"/>
              <a:gd name="connsiteY115" fmla="*/ 187326 h 341313"/>
              <a:gd name="connsiteX116" fmla="*/ 80599 w 339726"/>
              <a:gd name="connsiteY116" fmla="*/ 183357 h 341313"/>
              <a:gd name="connsiteX117" fmla="*/ 73488 w 339726"/>
              <a:gd name="connsiteY117" fmla="*/ 180975 h 341313"/>
              <a:gd name="connsiteX118" fmla="*/ 67166 w 339726"/>
              <a:gd name="connsiteY118" fmla="*/ 177007 h 341313"/>
              <a:gd name="connsiteX119" fmla="*/ 60054 w 339726"/>
              <a:gd name="connsiteY119" fmla="*/ 174625 h 341313"/>
              <a:gd name="connsiteX120" fmla="*/ 54523 w 339726"/>
              <a:gd name="connsiteY120" fmla="*/ 170657 h 341313"/>
              <a:gd name="connsiteX121" fmla="*/ 49782 w 339726"/>
              <a:gd name="connsiteY121" fmla="*/ 167482 h 341313"/>
              <a:gd name="connsiteX122" fmla="*/ 45831 w 339726"/>
              <a:gd name="connsiteY122" fmla="*/ 165100 h 341313"/>
              <a:gd name="connsiteX123" fmla="*/ 41880 w 339726"/>
              <a:gd name="connsiteY123" fmla="*/ 163513 h 341313"/>
              <a:gd name="connsiteX124" fmla="*/ 45831 w 339726"/>
              <a:gd name="connsiteY124" fmla="*/ 165894 h 341313"/>
              <a:gd name="connsiteX125" fmla="*/ 49782 w 339726"/>
              <a:gd name="connsiteY125" fmla="*/ 169069 h 341313"/>
              <a:gd name="connsiteX126" fmla="*/ 53733 w 339726"/>
              <a:gd name="connsiteY126" fmla="*/ 173038 h 341313"/>
              <a:gd name="connsiteX127" fmla="*/ 60054 w 339726"/>
              <a:gd name="connsiteY127" fmla="*/ 175419 h 341313"/>
              <a:gd name="connsiteX128" fmla="*/ 65586 w 339726"/>
              <a:gd name="connsiteY128" fmla="*/ 179388 h 341313"/>
              <a:gd name="connsiteX129" fmla="*/ 71907 w 339726"/>
              <a:gd name="connsiteY129" fmla="*/ 183357 h 341313"/>
              <a:gd name="connsiteX130" fmla="*/ 79019 w 339726"/>
              <a:gd name="connsiteY130" fmla="*/ 187326 h 341313"/>
              <a:gd name="connsiteX131" fmla="*/ 85341 w 339726"/>
              <a:gd name="connsiteY131" fmla="*/ 192088 h 341313"/>
              <a:gd name="connsiteX132" fmla="*/ 93243 w 339726"/>
              <a:gd name="connsiteY132" fmla="*/ 196057 h 341313"/>
              <a:gd name="connsiteX133" fmla="*/ 100354 w 339726"/>
              <a:gd name="connsiteY133" fmla="*/ 200819 h 341313"/>
              <a:gd name="connsiteX134" fmla="*/ 108256 w 339726"/>
              <a:gd name="connsiteY134" fmla="*/ 204788 h 341313"/>
              <a:gd name="connsiteX135" fmla="*/ 112207 w 339726"/>
              <a:gd name="connsiteY135" fmla="*/ 206376 h 341313"/>
              <a:gd name="connsiteX136" fmla="*/ 116158 w 339726"/>
              <a:gd name="connsiteY136" fmla="*/ 209551 h 341313"/>
              <a:gd name="connsiteX137" fmla="*/ 131962 w 339726"/>
              <a:gd name="connsiteY137" fmla="*/ 217489 h 341313"/>
              <a:gd name="connsiteX138" fmla="*/ 140654 w 339726"/>
              <a:gd name="connsiteY138" fmla="*/ 221457 h 341313"/>
              <a:gd name="connsiteX139" fmla="*/ 148556 w 339726"/>
              <a:gd name="connsiteY139" fmla="*/ 225426 h 341313"/>
              <a:gd name="connsiteX140" fmla="*/ 162779 w 339726"/>
              <a:gd name="connsiteY140" fmla="*/ 231776 h 341313"/>
              <a:gd name="connsiteX141" fmla="*/ 165940 w 339726"/>
              <a:gd name="connsiteY141" fmla="*/ 233364 h 341313"/>
              <a:gd name="connsiteX142" fmla="*/ 150927 w 339726"/>
              <a:gd name="connsiteY142" fmla="*/ 237332 h 341313"/>
              <a:gd name="connsiteX143" fmla="*/ 131962 w 339726"/>
              <a:gd name="connsiteY143" fmla="*/ 239714 h 341313"/>
              <a:gd name="connsiteX144" fmla="*/ 110627 w 339726"/>
              <a:gd name="connsiteY144" fmla="*/ 241301 h 341313"/>
              <a:gd name="connsiteX145" fmla="*/ 88501 w 339726"/>
              <a:gd name="connsiteY145" fmla="*/ 238920 h 341313"/>
              <a:gd name="connsiteX146" fmla="*/ 65586 w 339726"/>
              <a:gd name="connsiteY146" fmla="*/ 230982 h 341313"/>
              <a:gd name="connsiteX147" fmla="*/ 46621 w 339726"/>
              <a:gd name="connsiteY147" fmla="*/ 217489 h 341313"/>
              <a:gd name="connsiteX148" fmla="*/ 32398 w 339726"/>
              <a:gd name="connsiteY148" fmla="*/ 200819 h 341313"/>
              <a:gd name="connsiteX149" fmla="*/ 20545 w 339726"/>
              <a:gd name="connsiteY149" fmla="*/ 184944 h 341313"/>
              <a:gd name="connsiteX150" fmla="*/ 11062 w 339726"/>
              <a:gd name="connsiteY150" fmla="*/ 167482 h 341313"/>
              <a:gd name="connsiteX151" fmla="*/ 5531 w 339726"/>
              <a:gd name="connsiteY151" fmla="*/ 153988 h 341313"/>
              <a:gd name="connsiteX152" fmla="*/ 1580 w 339726"/>
              <a:gd name="connsiteY152" fmla="*/ 143669 h 341313"/>
              <a:gd name="connsiteX153" fmla="*/ 0 w 339726"/>
              <a:gd name="connsiteY153" fmla="*/ 139700 h 341313"/>
              <a:gd name="connsiteX154" fmla="*/ 3161 w 339726"/>
              <a:gd name="connsiteY154" fmla="*/ 139700 h 341313"/>
              <a:gd name="connsiteX155" fmla="*/ 11062 w 339726"/>
              <a:gd name="connsiteY155" fmla="*/ 136525 h 341313"/>
              <a:gd name="connsiteX156" fmla="*/ 22915 w 339726"/>
              <a:gd name="connsiteY156" fmla="*/ 132557 h 341313"/>
              <a:gd name="connsiteX157" fmla="*/ 37139 w 339726"/>
              <a:gd name="connsiteY157" fmla="*/ 130175 h 341313"/>
              <a:gd name="connsiteX158" fmla="*/ 191688 w 339726"/>
              <a:gd name="connsiteY158" fmla="*/ 0 h 341313"/>
              <a:gd name="connsiteX159" fmla="*/ 194052 w 339726"/>
              <a:gd name="connsiteY159" fmla="*/ 2381 h 341313"/>
              <a:gd name="connsiteX160" fmla="*/ 200357 w 339726"/>
              <a:gd name="connsiteY160" fmla="*/ 7937 h 341313"/>
              <a:gd name="connsiteX161" fmla="*/ 209025 w 339726"/>
              <a:gd name="connsiteY161" fmla="*/ 19050 h 341313"/>
              <a:gd name="connsiteX162" fmla="*/ 219270 w 339726"/>
              <a:gd name="connsiteY162" fmla="*/ 30956 h 341313"/>
              <a:gd name="connsiteX163" fmla="*/ 228726 w 339726"/>
              <a:gd name="connsiteY163" fmla="*/ 46831 h 341313"/>
              <a:gd name="connsiteX164" fmla="*/ 238183 w 339726"/>
              <a:gd name="connsiteY164" fmla="*/ 64294 h 341313"/>
              <a:gd name="connsiteX165" fmla="*/ 243699 w 339726"/>
              <a:gd name="connsiteY165" fmla="*/ 84137 h 341313"/>
              <a:gd name="connsiteX166" fmla="*/ 246063 w 339726"/>
              <a:gd name="connsiteY166" fmla="*/ 105569 h 341313"/>
              <a:gd name="connsiteX167" fmla="*/ 243699 w 339726"/>
              <a:gd name="connsiteY167" fmla="*/ 130175 h 341313"/>
              <a:gd name="connsiteX168" fmla="*/ 235031 w 339726"/>
              <a:gd name="connsiteY168" fmla="*/ 153194 h 341313"/>
              <a:gd name="connsiteX169" fmla="*/ 224786 w 339726"/>
              <a:gd name="connsiteY169" fmla="*/ 171450 h 341313"/>
              <a:gd name="connsiteX170" fmla="*/ 212965 w 339726"/>
              <a:gd name="connsiteY170" fmla="*/ 188912 h 341313"/>
              <a:gd name="connsiteX171" fmla="*/ 203509 w 339726"/>
              <a:gd name="connsiteY171" fmla="*/ 200819 h 341313"/>
              <a:gd name="connsiteX172" fmla="*/ 195628 w 339726"/>
              <a:gd name="connsiteY172" fmla="*/ 209550 h 341313"/>
              <a:gd name="connsiteX173" fmla="*/ 194052 w 339726"/>
              <a:gd name="connsiteY173" fmla="*/ 198437 h 341313"/>
              <a:gd name="connsiteX174" fmla="*/ 191688 w 339726"/>
              <a:gd name="connsiteY174" fmla="*/ 182562 h 341313"/>
              <a:gd name="connsiteX175" fmla="*/ 191688 w 339726"/>
              <a:gd name="connsiteY175" fmla="*/ 173037 h 341313"/>
              <a:gd name="connsiteX176" fmla="*/ 190112 w 339726"/>
              <a:gd name="connsiteY176" fmla="*/ 163512 h 341313"/>
              <a:gd name="connsiteX177" fmla="*/ 188536 w 339726"/>
              <a:gd name="connsiteY177" fmla="*/ 144462 h 341313"/>
              <a:gd name="connsiteX178" fmla="*/ 188536 w 339726"/>
              <a:gd name="connsiteY178" fmla="*/ 139700 h 341313"/>
              <a:gd name="connsiteX179" fmla="*/ 188536 w 339726"/>
              <a:gd name="connsiteY179" fmla="*/ 135731 h 341313"/>
              <a:gd name="connsiteX180" fmla="*/ 188536 w 339726"/>
              <a:gd name="connsiteY180" fmla="*/ 124619 h 341313"/>
              <a:gd name="connsiteX181" fmla="*/ 188536 w 339726"/>
              <a:gd name="connsiteY181" fmla="*/ 116681 h 341313"/>
              <a:gd name="connsiteX182" fmla="*/ 187748 w 339726"/>
              <a:gd name="connsiteY182" fmla="*/ 107156 h 341313"/>
              <a:gd name="connsiteX183" fmla="*/ 187748 w 339726"/>
              <a:gd name="connsiteY183" fmla="*/ 97631 h 341313"/>
              <a:gd name="connsiteX184" fmla="*/ 187748 w 339726"/>
              <a:gd name="connsiteY184" fmla="*/ 89694 h 341313"/>
              <a:gd name="connsiteX185" fmla="*/ 188536 w 339726"/>
              <a:gd name="connsiteY185" fmla="*/ 81756 h 341313"/>
              <a:gd name="connsiteX186" fmla="*/ 188536 w 339726"/>
              <a:gd name="connsiteY186" fmla="*/ 73819 h 341313"/>
              <a:gd name="connsiteX187" fmla="*/ 188536 w 339726"/>
              <a:gd name="connsiteY187" fmla="*/ 66675 h 341313"/>
              <a:gd name="connsiteX188" fmla="*/ 188536 w 339726"/>
              <a:gd name="connsiteY188" fmla="*/ 60325 h 341313"/>
              <a:gd name="connsiteX189" fmla="*/ 188536 w 339726"/>
              <a:gd name="connsiteY189" fmla="*/ 54769 h 341313"/>
              <a:gd name="connsiteX190" fmla="*/ 188536 w 339726"/>
              <a:gd name="connsiteY190" fmla="*/ 50800 h 341313"/>
              <a:gd name="connsiteX191" fmla="*/ 190112 w 339726"/>
              <a:gd name="connsiteY191" fmla="*/ 45244 h 341313"/>
              <a:gd name="connsiteX192" fmla="*/ 190112 w 339726"/>
              <a:gd name="connsiteY192" fmla="*/ 42862 h 341313"/>
              <a:gd name="connsiteX193" fmla="*/ 188536 w 339726"/>
              <a:gd name="connsiteY193" fmla="*/ 45244 h 341313"/>
              <a:gd name="connsiteX194" fmla="*/ 188536 w 339726"/>
              <a:gd name="connsiteY194" fmla="*/ 50800 h 341313"/>
              <a:gd name="connsiteX195" fmla="*/ 187748 w 339726"/>
              <a:gd name="connsiteY195" fmla="*/ 54769 h 341313"/>
              <a:gd name="connsiteX196" fmla="*/ 187748 w 339726"/>
              <a:gd name="connsiteY196" fmla="*/ 60325 h 341313"/>
              <a:gd name="connsiteX197" fmla="*/ 186172 w 339726"/>
              <a:gd name="connsiteY197" fmla="*/ 66675 h 341313"/>
              <a:gd name="connsiteX198" fmla="*/ 186172 w 339726"/>
              <a:gd name="connsiteY198" fmla="*/ 73819 h 341313"/>
              <a:gd name="connsiteX199" fmla="*/ 184596 w 339726"/>
              <a:gd name="connsiteY199" fmla="*/ 81756 h 341313"/>
              <a:gd name="connsiteX200" fmla="*/ 184596 w 339726"/>
              <a:gd name="connsiteY200" fmla="*/ 89694 h 341313"/>
              <a:gd name="connsiteX201" fmla="*/ 183808 w 339726"/>
              <a:gd name="connsiteY201" fmla="*/ 97631 h 341313"/>
              <a:gd name="connsiteX202" fmla="*/ 183808 w 339726"/>
              <a:gd name="connsiteY202" fmla="*/ 107156 h 341313"/>
              <a:gd name="connsiteX203" fmla="*/ 183808 w 339726"/>
              <a:gd name="connsiteY203" fmla="*/ 115094 h 341313"/>
              <a:gd name="connsiteX204" fmla="*/ 182232 w 339726"/>
              <a:gd name="connsiteY204" fmla="*/ 124619 h 341313"/>
              <a:gd name="connsiteX205" fmla="*/ 182232 w 339726"/>
              <a:gd name="connsiteY205" fmla="*/ 135731 h 341313"/>
              <a:gd name="connsiteX206" fmla="*/ 182232 w 339726"/>
              <a:gd name="connsiteY206" fmla="*/ 139700 h 341313"/>
              <a:gd name="connsiteX207" fmla="*/ 182232 w 339726"/>
              <a:gd name="connsiteY207" fmla="*/ 144462 h 341313"/>
              <a:gd name="connsiteX208" fmla="*/ 182232 w 339726"/>
              <a:gd name="connsiteY208" fmla="*/ 163512 h 341313"/>
              <a:gd name="connsiteX209" fmla="*/ 182232 w 339726"/>
              <a:gd name="connsiteY209" fmla="*/ 173037 h 341313"/>
              <a:gd name="connsiteX210" fmla="*/ 182232 w 339726"/>
              <a:gd name="connsiteY210" fmla="*/ 182562 h 341313"/>
              <a:gd name="connsiteX211" fmla="*/ 182232 w 339726"/>
              <a:gd name="connsiteY211" fmla="*/ 192087 h 341313"/>
              <a:gd name="connsiteX212" fmla="*/ 182232 w 339726"/>
              <a:gd name="connsiteY212" fmla="*/ 200025 h 341313"/>
              <a:gd name="connsiteX213" fmla="*/ 182232 w 339726"/>
              <a:gd name="connsiteY213" fmla="*/ 202406 h 341313"/>
              <a:gd name="connsiteX214" fmla="*/ 171199 w 339726"/>
              <a:gd name="connsiteY214" fmla="*/ 190500 h 341313"/>
              <a:gd name="connsiteX215" fmla="*/ 159378 w 339726"/>
              <a:gd name="connsiteY215" fmla="*/ 174625 h 341313"/>
              <a:gd name="connsiteX216" fmla="*/ 149133 w 339726"/>
              <a:gd name="connsiteY216" fmla="*/ 153987 h 341313"/>
              <a:gd name="connsiteX217" fmla="*/ 141253 w 339726"/>
              <a:gd name="connsiteY217" fmla="*/ 131762 h 341313"/>
              <a:gd name="connsiteX218" fmla="*/ 136525 w 339726"/>
              <a:gd name="connsiteY218" fmla="*/ 105569 h 341313"/>
              <a:gd name="connsiteX219" fmla="*/ 139677 w 339726"/>
              <a:gd name="connsiteY219" fmla="*/ 84137 h 341313"/>
              <a:gd name="connsiteX220" fmla="*/ 145981 w 339726"/>
              <a:gd name="connsiteY220" fmla="*/ 64294 h 341313"/>
              <a:gd name="connsiteX221" fmla="*/ 153862 w 339726"/>
              <a:gd name="connsiteY221" fmla="*/ 46831 h 341313"/>
              <a:gd name="connsiteX222" fmla="*/ 164894 w 339726"/>
              <a:gd name="connsiteY222" fmla="*/ 30956 h 341313"/>
              <a:gd name="connsiteX223" fmla="*/ 174351 w 339726"/>
              <a:gd name="connsiteY223" fmla="*/ 19050 h 341313"/>
              <a:gd name="connsiteX224" fmla="*/ 183808 w 339726"/>
              <a:gd name="connsiteY224" fmla="*/ 7937 h 341313"/>
              <a:gd name="connsiteX225" fmla="*/ 188536 w 339726"/>
              <a:gd name="connsiteY225" fmla="*/ 2381 h 34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39726" h="341313">
                <a:moveTo>
                  <a:pt x="185739" y="211138"/>
                </a:moveTo>
                <a:lnTo>
                  <a:pt x="189707" y="211138"/>
                </a:lnTo>
                <a:lnTo>
                  <a:pt x="189707" y="212707"/>
                </a:lnTo>
                <a:lnTo>
                  <a:pt x="189707" y="215059"/>
                </a:lnTo>
                <a:lnTo>
                  <a:pt x="189707" y="218980"/>
                </a:lnTo>
                <a:lnTo>
                  <a:pt x="191295" y="226038"/>
                </a:lnTo>
                <a:lnTo>
                  <a:pt x="191295" y="232311"/>
                </a:lnTo>
                <a:lnTo>
                  <a:pt x="191295" y="241722"/>
                </a:lnTo>
                <a:lnTo>
                  <a:pt x="192089" y="251132"/>
                </a:lnTo>
                <a:lnTo>
                  <a:pt x="192089" y="261326"/>
                </a:lnTo>
                <a:lnTo>
                  <a:pt x="192089" y="273873"/>
                </a:lnTo>
                <a:lnTo>
                  <a:pt x="193676" y="285636"/>
                </a:lnTo>
                <a:lnTo>
                  <a:pt x="193676" y="291909"/>
                </a:lnTo>
                <a:lnTo>
                  <a:pt x="193676" y="298967"/>
                </a:lnTo>
                <a:lnTo>
                  <a:pt x="193676" y="313083"/>
                </a:lnTo>
                <a:lnTo>
                  <a:pt x="192089" y="327982"/>
                </a:lnTo>
                <a:lnTo>
                  <a:pt x="192089" y="341313"/>
                </a:lnTo>
                <a:lnTo>
                  <a:pt x="169863" y="341313"/>
                </a:lnTo>
                <a:lnTo>
                  <a:pt x="169863" y="339745"/>
                </a:lnTo>
                <a:lnTo>
                  <a:pt x="172245" y="324845"/>
                </a:lnTo>
                <a:lnTo>
                  <a:pt x="174626" y="312298"/>
                </a:lnTo>
                <a:lnTo>
                  <a:pt x="176213" y="297399"/>
                </a:lnTo>
                <a:lnTo>
                  <a:pt x="178595" y="285636"/>
                </a:lnTo>
                <a:lnTo>
                  <a:pt x="180182" y="272305"/>
                </a:lnTo>
                <a:lnTo>
                  <a:pt x="181770" y="261326"/>
                </a:lnTo>
                <a:lnTo>
                  <a:pt x="183357" y="251132"/>
                </a:lnTo>
                <a:lnTo>
                  <a:pt x="183357" y="240153"/>
                </a:lnTo>
                <a:lnTo>
                  <a:pt x="184151" y="232311"/>
                </a:lnTo>
                <a:lnTo>
                  <a:pt x="184151" y="226038"/>
                </a:lnTo>
                <a:lnTo>
                  <a:pt x="185739" y="218980"/>
                </a:lnTo>
                <a:lnTo>
                  <a:pt x="185739" y="215059"/>
                </a:lnTo>
                <a:lnTo>
                  <a:pt x="185739" y="212707"/>
                </a:lnTo>
                <a:close/>
                <a:moveTo>
                  <a:pt x="298218" y="173038"/>
                </a:moveTo>
                <a:lnTo>
                  <a:pt x="314183" y="173038"/>
                </a:lnTo>
                <a:lnTo>
                  <a:pt x="327753" y="174614"/>
                </a:lnTo>
                <a:lnTo>
                  <a:pt x="337332" y="175402"/>
                </a:lnTo>
                <a:lnTo>
                  <a:pt x="339726" y="175402"/>
                </a:lnTo>
                <a:lnTo>
                  <a:pt x="339726" y="179341"/>
                </a:lnTo>
                <a:lnTo>
                  <a:pt x="338130" y="188797"/>
                </a:lnTo>
                <a:lnTo>
                  <a:pt x="334139" y="200616"/>
                </a:lnTo>
                <a:lnTo>
                  <a:pt x="329349" y="217164"/>
                </a:lnTo>
                <a:lnTo>
                  <a:pt x="320569" y="234499"/>
                </a:lnTo>
                <a:lnTo>
                  <a:pt x="310191" y="250258"/>
                </a:lnTo>
                <a:lnTo>
                  <a:pt x="294227" y="263653"/>
                </a:lnTo>
                <a:lnTo>
                  <a:pt x="272674" y="273897"/>
                </a:lnTo>
                <a:lnTo>
                  <a:pt x="249525" y="279412"/>
                </a:lnTo>
                <a:lnTo>
                  <a:pt x="229570" y="280988"/>
                </a:lnTo>
                <a:lnTo>
                  <a:pt x="212008" y="279412"/>
                </a:lnTo>
                <a:lnTo>
                  <a:pt x="199236" y="277048"/>
                </a:lnTo>
                <a:lnTo>
                  <a:pt x="206421" y="271533"/>
                </a:lnTo>
                <a:lnTo>
                  <a:pt x="216798" y="262077"/>
                </a:lnTo>
                <a:lnTo>
                  <a:pt x="222385" y="256562"/>
                </a:lnTo>
                <a:lnTo>
                  <a:pt x="227973" y="252622"/>
                </a:lnTo>
                <a:lnTo>
                  <a:pt x="241543" y="242378"/>
                </a:lnTo>
                <a:lnTo>
                  <a:pt x="243938" y="240802"/>
                </a:lnTo>
                <a:lnTo>
                  <a:pt x="247131" y="238439"/>
                </a:lnTo>
                <a:lnTo>
                  <a:pt x="253517" y="232923"/>
                </a:lnTo>
                <a:lnTo>
                  <a:pt x="259903" y="228983"/>
                </a:lnTo>
                <a:lnTo>
                  <a:pt x="265490" y="223467"/>
                </a:lnTo>
                <a:lnTo>
                  <a:pt x="272674" y="219528"/>
                </a:lnTo>
                <a:lnTo>
                  <a:pt x="277464" y="215588"/>
                </a:lnTo>
                <a:lnTo>
                  <a:pt x="288639" y="209284"/>
                </a:lnTo>
                <a:lnTo>
                  <a:pt x="292630" y="206132"/>
                </a:lnTo>
                <a:lnTo>
                  <a:pt x="298218" y="202192"/>
                </a:lnTo>
                <a:lnTo>
                  <a:pt x="300613" y="200616"/>
                </a:lnTo>
                <a:lnTo>
                  <a:pt x="304604" y="198252"/>
                </a:lnTo>
                <a:lnTo>
                  <a:pt x="307797" y="196676"/>
                </a:lnTo>
                <a:lnTo>
                  <a:pt x="310191" y="195888"/>
                </a:lnTo>
                <a:lnTo>
                  <a:pt x="311788" y="194313"/>
                </a:lnTo>
                <a:lnTo>
                  <a:pt x="310191" y="194313"/>
                </a:lnTo>
                <a:lnTo>
                  <a:pt x="307797" y="195888"/>
                </a:lnTo>
                <a:lnTo>
                  <a:pt x="304604" y="198252"/>
                </a:lnTo>
                <a:lnTo>
                  <a:pt x="300613" y="199828"/>
                </a:lnTo>
                <a:lnTo>
                  <a:pt x="296621" y="202192"/>
                </a:lnTo>
                <a:lnTo>
                  <a:pt x="292630" y="204556"/>
                </a:lnTo>
                <a:lnTo>
                  <a:pt x="287043" y="207708"/>
                </a:lnTo>
                <a:lnTo>
                  <a:pt x="276666" y="213224"/>
                </a:lnTo>
                <a:lnTo>
                  <a:pt x="269481" y="217164"/>
                </a:lnTo>
                <a:lnTo>
                  <a:pt x="264692" y="221104"/>
                </a:lnTo>
                <a:lnTo>
                  <a:pt x="257508" y="225043"/>
                </a:lnTo>
                <a:lnTo>
                  <a:pt x="251122" y="228983"/>
                </a:lnTo>
                <a:lnTo>
                  <a:pt x="243938" y="232923"/>
                </a:lnTo>
                <a:lnTo>
                  <a:pt x="239947" y="235287"/>
                </a:lnTo>
                <a:lnTo>
                  <a:pt x="237552" y="238439"/>
                </a:lnTo>
                <a:lnTo>
                  <a:pt x="223982" y="246318"/>
                </a:lnTo>
                <a:lnTo>
                  <a:pt x="216798" y="251834"/>
                </a:lnTo>
                <a:lnTo>
                  <a:pt x="212008" y="255774"/>
                </a:lnTo>
                <a:lnTo>
                  <a:pt x="199236" y="264441"/>
                </a:lnTo>
                <a:lnTo>
                  <a:pt x="198438" y="266017"/>
                </a:lnTo>
                <a:lnTo>
                  <a:pt x="200833" y="252622"/>
                </a:lnTo>
                <a:lnTo>
                  <a:pt x="206421" y="236863"/>
                </a:lnTo>
                <a:lnTo>
                  <a:pt x="214403" y="219528"/>
                </a:lnTo>
                <a:lnTo>
                  <a:pt x="226377" y="203768"/>
                </a:lnTo>
                <a:lnTo>
                  <a:pt x="241543" y="188797"/>
                </a:lnTo>
                <a:lnTo>
                  <a:pt x="259903" y="179341"/>
                </a:lnTo>
                <a:lnTo>
                  <a:pt x="279060" y="174614"/>
                </a:lnTo>
                <a:close/>
                <a:moveTo>
                  <a:pt x="54523" y="128588"/>
                </a:moveTo>
                <a:lnTo>
                  <a:pt x="73488" y="128588"/>
                </a:lnTo>
                <a:lnTo>
                  <a:pt x="93243" y="131763"/>
                </a:lnTo>
                <a:lnTo>
                  <a:pt x="112207" y="138113"/>
                </a:lnTo>
                <a:lnTo>
                  <a:pt x="131172" y="151607"/>
                </a:lnTo>
                <a:lnTo>
                  <a:pt x="145395" y="167482"/>
                </a:lnTo>
                <a:lnTo>
                  <a:pt x="157248" y="183357"/>
                </a:lnTo>
                <a:lnTo>
                  <a:pt x="166730" y="200819"/>
                </a:lnTo>
                <a:lnTo>
                  <a:pt x="172262" y="214314"/>
                </a:lnTo>
                <a:lnTo>
                  <a:pt x="176213" y="225426"/>
                </a:lnTo>
                <a:lnTo>
                  <a:pt x="166730" y="221457"/>
                </a:lnTo>
                <a:lnTo>
                  <a:pt x="152507" y="215901"/>
                </a:lnTo>
                <a:lnTo>
                  <a:pt x="144605" y="213520"/>
                </a:lnTo>
                <a:lnTo>
                  <a:pt x="135913" y="209551"/>
                </a:lnTo>
                <a:lnTo>
                  <a:pt x="120109" y="202407"/>
                </a:lnTo>
                <a:lnTo>
                  <a:pt x="116158" y="200819"/>
                </a:lnTo>
                <a:lnTo>
                  <a:pt x="110627" y="198438"/>
                </a:lnTo>
                <a:lnTo>
                  <a:pt x="102725" y="196057"/>
                </a:lnTo>
                <a:lnTo>
                  <a:pt x="96403" y="192088"/>
                </a:lnTo>
                <a:lnTo>
                  <a:pt x="88501" y="187326"/>
                </a:lnTo>
                <a:lnTo>
                  <a:pt x="80599" y="183357"/>
                </a:lnTo>
                <a:lnTo>
                  <a:pt x="73488" y="180975"/>
                </a:lnTo>
                <a:lnTo>
                  <a:pt x="67166" y="177007"/>
                </a:lnTo>
                <a:lnTo>
                  <a:pt x="60054" y="174625"/>
                </a:lnTo>
                <a:lnTo>
                  <a:pt x="54523" y="170657"/>
                </a:lnTo>
                <a:lnTo>
                  <a:pt x="49782" y="167482"/>
                </a:lnTo>
                <a:lnTo>
                  <a:pt x="45831" y="165100"/>
                </a:lnTo>
                <a:lnTo>
                  <a:pt x="41880" y="163513"/>
                </a:lnTo>
                <a:lnTo>
                  <a:pt x="45831" y="165894"/>
                </a:lnTo>
                <a:lnTo>
                  <a:pt x="49782" y="169069"/>
                </a:lnTo>
                <a:lnTo>
                  <a:pt x="53733" y="173038"/>
                </a:lnTo>
                <a:lnTo>
                  <a:pt x="60054" y="175419"/>
                </a:lnTo>
                <a:lnTo>
                  <a:pt x="65586" y="179388"/>
                </a:lnTo>
                <a:lnTo>
                  <a:pt x="71907" y="183357"/>
                </a:lnTo>
                <a:lnTo>
                  <a:pt x="79019" y="187326"/>
                </a:lnTo>
                <a:lnTo>
                  <a:pt x="85341" y="192088"/>
                </a:lnTo>
                <a:lnTo>
                  <a:pt x="93243" y="196057"/>
                </a:lnTo>
                <a:lnTo>
                  <a:pt x="100354" y="200819"/>
                </a:lnTo>
                <a:lnTo>
                  <a:pt x="108256" y="204788"/>
                </a:lnTo>
                <a:lnTo>
                  <a:pt x="112207" y="206376"/>
                </a:lnTo>
                <a:lnTo>
                  <a:pt x="116158" y="209551"/>
                </a:lnTo>
                <a:lnTo>
                  <a:pt x="131962" y="217489"/>
                </a:lnTo>
                <a:lnTo>
                  <a:pt x="140654" y="221457"/>
                </a:lnTo>
                <a:lnTo>
                  <a:pt x="148556" y="225426"/>
                </a:lnTo>
                <a:lnTo>
                  <a:pt x="162779" y="231776"/>
                </a:lnTo>
                <a:lnTo>
                  <a:pt x="165940" y="233364"/>
                </a:lnTo>
                <a:lnTo>
                  <a:pt x="150927" y="237332"/>
                </a:lnTo>
                <a:lnTo>
                  <a:pt x="131962" y="239714"/>
                </a:lnTo>
                <a:lnTo>
                  <a:pt x="110627" y="241301"/>
                </a:lnTo>
                <a:lnTo>
                  <a:pt x="88501" y="238920"/>
                </a:lnTo>
                <a:lnTo>
                  <a:pt x="65586" y="230982"/>
                </a:lnTo>
                <a:lnTo>
                  <a:pt x="46621" y="217489"/>
                </a:lnTo>
                <a:lnTo>
                  <a:pt x="32398" y="200819"/>
                </a:lnTo>
                <a:lnTo>
                  <a:pt x="20545" y="184944"/>
                </a:lnTo>
                <a:lnTo>
                  <a:pt x="11062" y="167482"/>
                </a:lnTo>
                <a:lnTo>
                  <a:pt x="5531" y="153988"/>
                </a:lnTo>
                <a:lnTo>
                  <a:pt x="1580" y="143669"/>
                </a:lnTo>
                <a:lnTo>
                  <a:pt x="0" y="139700"/>
                </a:lnTo>
                <a:lnTo>
                  <a:pt x="3161" y="139700"/>
                </a:lnTo>
                <a:lnTo>
                  <a:pt x="11062" y="136525"/>
                </a:lnTo>
                <a:lnTo>
                  <a:pt x="22915" y="132557"/>
                </a:lnTo>
                <a:lnTo>
                  <a:pt x="37139" y="130175"/>
                </a:lnTo>
                <a:close/>
                <a:moveTo>
                  <a:pt x="191688" y="0"/>
                </a:moveTo>
                <a:lnTo>
                  <a:pt x="194052" y="2381"/>
                </a:lnTo>
                <a:lnTo>
                  <a:pt x="200357" y="7937"/>
                </a:lnTo>
                <a:lnTo>
                  <a:pt x="209025" y="19050"/>
                </a:lnTo>
                <a:lnTo>
                  <a:pt x="219270" y="30956"/>
                </a:lnTo>
                <a:lnTo>
                  <a:pt x="228726" y="46831"/>
                </a:lnTo>
                <a:lnTo>
                  <a:pt x="238183" y="64294"/>
                </a:lnTo>
                <a:lnTo>
                  <a:pt x="243699" y="84137"/>
                </a:lnTo>
                <a:lnTo>
                  <a:pt x="246063" y="105569"/>
                </a:lnTo>
                <a:lnTo>
                  <a:pt x="243699" y="130175"/>
                </a:lnTo>
                <a:lnTo>
                  <a:pt x="235031" y="153194"/>
                </a:lnTo>
                <a:lnTo>
                  <a:pt x="224786" y="171450"/>
                </a:lnTo>
                <a:lnTo>
                  <a:pt x="212965" y="188912"/>
                </a:lnTo>
                <a:lnTo>
                  <a:pt x="203509" y="200819"/>
                </a:lnTo>
                <a:lnTo>
                  <a:pt x="195628" y="209550"/>
                </a:lnTo>
                <a:lnTo>
                  <a:pt x="194052" y="198437"/>
                </a:lnTo>
                <a:lnTo>
                  <a:pt x="191688" y="182562"/>
                </a:lnTo>
                <a:lnTo>
                  <a:pt x="191688" y="173037"/>
                </a:lnTo>
                <a:lnTo>
                  <a:pt x="190112" y="163512"/>
                </a:lnTo>
                <a:lnTo>
                  <a:pt x="188536" y="144462"/>
                </a:lnTo>
                <a:lnTo>
                  <a:pt x="188536" y="139700"/>
                </a:lnTo>
                <a:lnTo>
                  <a:pt x="188536" y="135731"/>
                </a:lnTo>
                <a:lnTo>
                  <a:pt x="188536" y="124619"/>
                </a:lnTo>
                <a:lnTo>
                  <a:pt x="188536" y="116681"/>
                </a:lnTo>
                <a:lnTo>
                  <a:pt x="187748" y="107156"/>
                </a:lnTo>
                <a:lnTo>
                  <a:pt x="187748" y="97631"/>
                </a:lnTo>
                <a:lnTo>
                  <a:pt x="187748" y="89694"/>
                </a:lnTo>
                <a:lnTo>
                  <a:pt x="188536" y="81756"/>
                </a:lnTo>
                <a:lnTo>
                  <a:pt x="188536" y="73819"/>
                </a:lnTo>
                <a:lnTo>
                  <a:pt x="188536" y="66675"/>
                </a:lnTo>
                <a:lnTo>
                  <a:pt x="188536" y="60325"/>
                </a:lnTo>
                <a:lnTo>
                  <a:pt x="188536" y="54769"/>
                </a:lnTo>
                <a:lnTo>
                  <a:pt x="188536" y="50800"/>
                </a:lnTo>
                <a:lnTo>
                  <a:pt x="190112" y="45244"/>
                </a:lnTo>
                <a:lnTo>
                  <a:pt x="190112" y="42862"/>
                </a:lnTo>
                <a:lnTo>
                  <a:pt x="188536" y="45244"/>
                </a:lnTo>
                <a:lnTo>
                  <a:pt x="188536" y="50800"/>
                </a:lnTo>
                <a:lnTo>
                  <a:pt x="187748" y="54769"/>
                </a:lnTo>
                <a:lnTo>
                  <a:pt x="187748" y="60325"/>
                </a:lnTo>
                <a:lnTo>
                  <a:pt x="186172" y="66675"/>
                </a:lnTo>
                <a:lnTo>
                  <a:pt x="186172" y="73819"/>
                </a:lnTo>
                <a:lnTo>
                  <a:pt x="184596" y="81756"/>
                </a:lnTo>
                <a:lnTo>
                  <a:pt x="184596" y="89694"/>
                </a:lnTo>
                <a:lnTo>
                  <a:pt x="183808" y="97631"/>
                </a:lnTo>
                <a:lnTo>
                  <a:pt x="183808" y="107156"/>
                </a:lnTo>
                <a:lnTo>
                  <a:pt x="183808" y="115094"/>
                </a:lnTo>
                <a:lnTo>
                  <a:pt x="182232" y="124619"/>
                </a:lnTo>
                <a:lnTo>
                  <a:pt x="182232" y="135731"/>
                </a:lnTo>
                <a:lnTo>
                  <a:pt x="182232" y="139700"/>
                </a:lnTo>
                <a:lnTo>
                  <a:pt x="182232" y="144462"/>
                </a:lnTo>
                <a:lnTo>
                  <a:pt x="182232" y="163512"/>
                </a:lnTo>
                <a:lnTo>
                  <a:pt x="182232" y="173037"/>
                </a:lnTo>
                <a:lnTo>
                  <a:pt x="182232" y="182562"/>
                </a:lnTo>
                <a:lnTo>
                  <a:pt x="182232" y="192087"/>
                </a:lnTo>
                <a:lnTo>
                  <a:pt x="182232" y="200025"/>
                </a:lnTo>
                <a:lnTo>
                  <a:pt x="182232" y="202406"/>
                </a:lnTo>
                <a:lnTo>
                  <a:pt x="171199" y="190500"/>
                </a:lnTo>
                <a:lnTo>
                  <a:pt x="159378" y="174625"/>
                </a:lnTo>
                <a:lnTo>
                  <a:pt x="149133" y="153987"/>
                </a:lnTo>
                <a:lnTo>
                  <a:pt x="141253" y="131762"/>
                </a:lnTo>
                <a:lnTo>
                  <a:pt x="136525" y="105569"/>
                </a:lnTo>
                <a:lnTo>
                  <a:pt x="139677" y="84137"/>
                </a:lnTo>
                <a:lnTo>
                  <a:pt x="145981" y="64294"/>
                </a:lnTo>
                <a:lnTo>
                  <a:pt x="153862" y="46831"/>
                </a:lnTo>
                <a:lnTo>
                  <a:pt x="164894" y="30956"/>
                </a:lnTo>
                <a:lnTo>
                  <a:pt x="174351" y="19050"/>
                </a:lnTo>
                <a:lnTo>
                  <a:pt x="183808" y="7937"/>
                </a:lnTo>
                <a:lnTo>
                  <a:pt x="188536" y="2381"/>
                </a:lnTo>
                <a:close/>
              </a:path>
            </a:pathLst>
          </a:custGeom>
          <a:solidFill>
            <a:schemeClr val="bg1"/>
          </a:solidFill>
          <a:ln w="0">
            <a:noFill/>
            <a:prstDash val="solid"/>
            <a:round/>
          </a:ln>
        </p:spPr>
        <p:txBody>
          <a:bodyPr vert="horz" wrap="square" lIns="91435" tIns="45717" rIns="91435" bIns="45717" numCol="1" anchor="t" anchorCtr="0" compatLnSpc="1">
            <a:noAutofit/>
          </a:bodyPr>
          <a:lstStyle/>
          <a:p>
            <a:pPr>
              <a:lnSpc>
                <a:spcPct val="120000"/>
              </a:lnSpc>
            </a:pPr>
            <a:endParaRPr lang="zh-CN" altLang="en-US">
              <a:latin typeface="Arial" panose="020B0604020202020204" pitchFamily="34" charset="0"/>
              <a:ea typeface="Arial" panose="020B0604020202020204" pitchFamily="34" charset="0"/>
              <a:cs typeface="+mn-ea"/>
              <a:sym typeface="Arial" panose="020B0604020202020204" pitchFamily="34" charset="0"/>
            </a:endParaRPr>
          </a:p>
        </p:txBody>
      </p:sp>
      <p:sp>
        <p:nvSpPr>
          <p:cNvPr id="25" name="矩形 24"/>
          <p:cNvSpPr/>
          <p:nvPr/>
        </p:nvSpPr>
        <p:spPr>
          <a:xfrm>
            <a:off x="6424230" y="2487447"/>
            <a:ext cx="4963165" cy="3415030"/>
          </a:xfrm>
          <a:prstGeom prst="rect">
            <a:avLst/>
          </a:prstGeom>
        </p:spPr>
        <p:txBody>
          <a:bodyPr wrap="square">
            <a:spAutoFit/>
            <a:scene3d>
              <a:camera prst="orthographicFront"/>
              <a:lightRig rig="threePt" dir="t"/>
            </a:scene3d>
            <a:sp3d contourW="12700"/>
          </a:bodyPr>
          <a:lstStyle/>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DATA SET: Kaggle, Employee dataset</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FEATURE SELECTION: Slicer, Conditional Formatting,</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Designing</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DATA CLEANING Missing values, Irrelevant data, Correct</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Errors, Remove Unnecessary Columns and Rows</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PIVOT TABLE: Employee ID, First Name, Performance</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Score.</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CHART: Report of Employee Performance based on their</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lang="zh-CN" altLang="en-US" sz="1200" dirty="0">
                <a:solidFill>
                  <a:schemeClr val="tx1">
                    <a:lumMod val="65000"/>
                    <a:lumOff val="35000"/>
                  </a:schemeClr>
                </a:solidFill>
                <a:latin typeface="Arial" panose="020B0604020202020204" pitchFamily="34" charset="0"/>
                <a:ea typeface="Arial" panose="020B0604020202020204" pitchFamily="34" charset="0"/>
              </a:rPr>
              <a:t>Current Ratings is resented as Column Chart.</a:t>
            </a:r>
            <a:endParaRPr lang="zh-CN" altLang="en-US" sz="1200" dirty="0">
              <a:solidFill>
                <a:schemeClr val="tx1">
                  <a:lumMod val="65000"/>
                  <a:lumOff val="35000"/>
                </a:schemeClr>
              </a:solidFill>
              <a:latin typeface="Arial" panose="020B0604020202020204" pitchFamily="34" charset="0"/>
              <a:ea typeface="Arial" panose="020B0604020202020204" pitchFamily="34" charset="0"/>
            </a:endParaRPr>
          </a:p>
        </p:txBody>
      </p:sp>
      <p:sp>
        <p:nvSpPr>
          <p:cNvPr id="29" name="任意多边形 2432"/>
          <p:cNvSpPr/>
          <p:nvPr/>
        </p:nvSpPr>
        <p:spPr bwMode="auto">
          <a:xfrm>
            <a:off x="4636146" y="3391174"/>
            <a:ext cx="366693" cy="301608"/>
          </a:xfrm>
          <a:custGeom>
            <a:avLst/>
            <a:gdLst>
              <a:gd name="connsiteX0" fmla="*/ 79375 w 366713"/>
              <a:gd name="connsiteY0" fmla="*/ 201612 h 301625"/>
              <a:gd name="connsiteX1" fmla="*/ 79375 w 366713"/>
              <a:gd name="connsiteY1" fmla="*/ 301625 h 301625"/>
              <a:gd name="connsiteX2" fmla="*/ 14287 w 366713"/>
              <a:gd name="connsiteY2" fmla="*/ 301625 h 301625"/>
              <a:gd name="connsiteX3" fmla="*/ 14287 w 366713"/>
              <a:gd name="connsiteY3" fmla="*/ 250418 h 301625"/>
              <a:gd name="connsiteX4" fmla="*/ 131743 w 366713"/>
              <a:gd name="connsiteY4" fmla="*/ 163512 h 301625"/>
              <a:gd name="connsiteX5" fmla="*/ 161925 w 366713"/>
              <a:gd name="connsiteY5" fmla="*/ 182562 h 301625"/>
              <a:gd name="connsiteX6" fmla="*/ 161925 w 366713"/>
              <a:gd name="connsiteY6" fmla="*/ 301625 h 301625"/>
              <a:gd name="connsiteX7" fmla="*/ 100012 w 366713"/>
              <a:gd name="connsiteY7" fmla="*/ 301625 h 301625"/>
              <a:gd name="connsiteX8" fmla="*/ 100012 w 366713"/>
              <a:gd name="connsiteY8" fmla="*/ 187325 h 301625"/>
              <a:gd name="connsiteX9" fmla="*/ 246062 w 366713"/>
              <a:gd name="connsiteY9" fmla="*/ 139700 h 301625"/>
              <a:gd name="connsiteX10" fmla="*/ 246062 w 366713"/>
              <a:gd name="connsiteY10" fmla="*/ 301625 h 301625"/>
              <a:gd name="connsiteX11" fmla="*/ 182562 w 366713"/>
              <a:gd name="connsiteY11" fmla="*/ 301625 h 301625"/>
              <a:gd name="connsiteX12" fmla="*/ 182562 w 366713"/>
              <a:gd name="connsiteY12" fmla="*/ 192346 h 301625"/>
              <a:gd name="connsiteX13" fmla="*/ 184130 w 366713"/>
              <a:gd name="connsiteY13" fmla="*/ 193941 h 301625"/>
              <a:gd name="connsiteX14" fmla="*/ 330200 w 366713"/>
              <a:gd name="connsiteY14" fmla="*/ 69850 h 301625"/>
              <a:gd name="connsiteX15" fmla="*/ 330200 w 366713"/>
              <a:gd name="connsiteY15" fmla="*/ 301625 h 301625"/>
              <a:gd name="connsiteX16" fmla="*/ 265112 w 366713"/>
              <a:gd name="connsiteY16" fmla="*/ 301625 h 301625"/>
              <a:gd name="connsiteX17" fmla="*/ 265112 w 366713"/>
              <a:gd name="connsiteY17" fmla="*/ 124011 h 301625"/>
              <a:gd name="connsiteX18" fmla="*/ 279211 w 366713"/>
              <a:gd name="connsiteY18" fmla="*/ 0 h 301625"/>
              <a:gd name="connsiteX19" fmla="*/ 366713 w 366713"/>
              <a:gd name="connsiteY19" fmla="*/ 3996 h 301625"/>
              <a:gd name="connsiteX20" fmla="*/ 356372 w 366713"/>
              <a:gd name="connsiteY20" fmla="*/ 90312 h 301625"/>
              <a:gd name="connsiteX21" fmla="*/ 333303 w 366713"/>
              <a:gd name="connsiteY21" fmla="*/ 88714 h 301625"/>
              <a:gd name="connsiteX22" fmla="*/ 338872 w 366713"/>
              <a:gd name="connsiteY22" fmla="*/ 43158 h 301625"/>
              <a:gd name="connsiteX23" fmla="*/ 184550 w 366713"/>
              <a:gd name="connsiteY23" fmla="*/ 174231 h 301625"/>
              <a:gd name="connsiteX24" fmla="*/ 132049 w 366713"/>
              <a:gd name="connsiteY24" fmla="*/ 143860 h 301625"/>
              <a:gd name="connsiteX25" fmla="*/ 15114 w 366713"/>
              <a:gd name="connsiteY25" fmla="*/ 231775 h 301625"/>
              <a:gd name="connsiteX26" fmla="*/ 0 w 366713"/>
              <a:gd name="connsiteY26" fmla="*/ 213393 h 301625"/>
              <a:gd name="connsiteX27" fmla="*/ 130458 w 366713"/>
              <a:gd name="connsiteY27" fmla="*/ 114289 h 301625"/>
              <a:gd name="connsiteX28" fmla="*/ 181368 w 366713"/>
              <a:gd name="connsiteY28" fmla="*/ 143860 h 301625"/>
              <a:gd name="connsiteX29" fmla="*/ 322167 w 366713"/>
              <a:gd name="connsiteY29" fmla="*/ 25575 h 301625"/>
              <a:gd name="connsiteX30" fmla="*/ 278416 w 366713"/>
              <a:gd name="connsiteY30" fmla="*/ 22378 h 30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66713" h="301625">
                <a:moveTo>
                  <a:pt x="79375" y="201612"/>
                </a:moveTo>
                <a:lnTo>
                  <a:pt x="79375" y="301625"/>
                </a:lnTo>
                <a:lnTo>
                  <a:pt x="14287" y="301625"/>
                </a:lnTo>
                <a:lnTo>
                  <a:pt x="14287" y="250418"/>
                </a:lnTo>
                <a:close/>
                <a:moveTo>
                  <a:pt x="131743" y="163512"/>
                </a:moveTo>
                <a:lnTo>
                  <a:pt x="161925" y="182562"/>
                </a:lnTo>
                <a:lnTo>
                  <a:pt x="161925" y="301625"/>
                </a:lnTo>
                <a:lnTo>
                  <a:pt x="100012" y="301625"/>
                </a:lnTo>
                <a:lnTo>
                  <a:pt x="100012" y="187325"/>
                </a:lnTo>
                <a:close/>
                <a:moveTo>
                  <a:pt x="246062" y="139700"/>
                </a:moveTo>
                <a:lnTo>
                  <a:pt x="246062" y="301625"/>
                </a:lnTo>
                <a:lnTo>
                  <a:pt x="182562" y="301625"/>
                </a:lnTo>
                <a:lnTo>
                  <a:pt x="182562" y="192346"/>
                </a:lnTo>
                <a:lnTo>
                  <a:pt x="184130" y="193941"/>
                </a:lnTo>
                <a:close/>
                <a:moveTo>
                  <a:pt x="330200" y="69850"/>
                </a:moveTo>
                <a:lnTo>
                  <a:pt x="330200" y="301625"/>
                </a:lnTo>
                <a:lnTo>
                  <a:pt x="265112" y="301625"/>
                </a:lnTo>
                <a:lnTo>
                  <a:pt x="265112" y="124011"/>
                </a:lnTo>
                <a:close/>
                <a:moveTo>
                  <a:pt x="279211" y="0"/>
                </a:moveTo>
                <a:lnTo>
                  <a:pt x="366713" y="3996"/>
                </a:lnTo>
                <a:lnTo>
                  <a:pt x="356372" y="90312"/>
                </a:lnTo>
                <a:lnTo>
                  <a:pt x="333303" y="88714"/>
                </a:lnTo>
                <a:lnTo>
                  <a:pt x="338872" y="43158"/>
                </a:lnTo>
                <a:lnTo>
                  <a:pt x="184550" y="174231"/>
                </a:lnTo>
                <a:lnTo>
                  <a:pt x="132049" y="143860"/>
                </a:lnTo>
                <a:lnTo>
                  <a:pt x="15114" y="231775"/>
                </a:lnTo>
                <a:lnTo>
                  <a:pt x="0" y="213393"/>
                </a:lnTo>
                <a:lnTo>
                  <a:pt x="130458" y="114289"/>
                </a:lnTo>
                <a:lnTo>
                  <a:pt x="181368" y="143860"/>
                </a:lnTo>
                <a:lnTo>
                  <a:pt x="322167" y="25575"/>
                </a:lnTo>
                <a:lnTo>
                  <a:pt x="278416" y="22378"/>
                </a:lnTo>
                <a:close/>
              </a:path>
            </a:pathLst>
          </a:custGeom>
          <a:solidFill>
            <a:schemeClr val="bg1"/>
          </a:solidFill>
          <a:ln w="0">
            <a:noFill/>
            <a:prstDash val="solid"/>
            <a:round/>
          </a:ln>
        </p:spPr>
        <p:txBody>
          <a:bodyPr vert="horz" wrap="square" lIns="91435" tIns="45717" rIns="91435" bIns="45717" numCol="1" anchor="t" anchorCtr="0" compatLnSpc="1">
            <a:noAutofit/>
          </a:bodyPr>
          <a:lstStyle/>
          <a:p>
            <a:pPr>
              <a:lnSpc>
                <a:spcPct val="120000"/>
              </a:lnSpc>
            </a:pPr>
            <a:endParaRPr lang="zh-CN" altLang="en-US">
              <a:latin typeface="Arial" panose="020B0604020202020204" pitchFamily="34" charset="0"/>
              <a:ea typeface="Arial" panose="020B0604020202020204" pitchFamily="34" charset="0"/>
              <a:cs typeface="+mn-ea"/>
              <a:sym typeface="Arial" panose="020B0604020202020204" pitchFamily="34" charset="0"/>
            </a:endParaRPr>
          </a:p>
        </p:txBody>
      </p:sp>
      <p:sp>
        <p:nvSpPr>
          <p:cNvPr id="30" name="文本框 29"/>
          <p:cNvSpPr txBox="1"/>
          <p:nvPr/>
        </p:nvSpPr>
        <p:spPr>
          <a:xfrm>
            <a:off x="1244422" y="736407"/>
            <a:ext cx="2277110" cy="521970"/>
          </a:xfrm>
          <a:prstGeom prst="rect">
            <a:avLst/>
          </a:prstGeom>
          <a:noFill/>
        </p:spPr>
        <p:txBody>
          <a:bodyPr wrap="none">
            <a:spAutoFit/>
            <a:scene3d>
              <a:camera prst="orthographicFront"/>
              <a:lightRig rig="threePt" dir="t"/>
            </a:scene3d>
            <a:sp3d contourW="12700"/>
          </a:bodyPr>
          <a:lstStyle/>
          <a:p>
            <a:pPr algn="l">
              <a:defRPr/>
            </a:pPr>
            <a:r>
              <a:rPr lang="zh-CN" altLang="en-US" sz="2800" dirty="0">
                <a:solidFill>
                  <a:srgbClr val="494849"/>
                </a:solidFill>
                <a:latin typeface="Arial" panose="020B0604020202020204" pitchFamily="34" charset="0"/>
                <a:ea typeface="Arial" panose="020B0604020202020204" pitchFamily="34" charset="0"/>
              </a:rPr>
              <a:t>MODELLING</a:t>
            </a:r>
            <a:endParaRPr lang="zh-CN" altLang="en-US"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tags/tag1.xml><?xml version="1.0" encoding="utf-8"?>
<p:tagLst xmlns:p="http://schemas.openxmlformats.org/presentationml/2006/main">
  <p:tag name="TİMİNG" val="|1.4|1.5|1.4"/>
</p:tagLst>
</file>

<file path=ppt/theme/theme1.xml><?xml version="1.0" encoding="utf-8"?>
<a:theme xmlns:a="http://schemas.openxmlformats.org/drawingml/2006/main" name="Office Theme">
  <a:themeElements>
    <a:clrScheme name="自定义 182">
      <a:dk1>
        <a:sysClr val="windowText" lastClr="000000"/>
      </a:dk1>
      <a:lt1>
        <a:sysClr val="window" lastClr="FFFFFF"/>
      </a:lt1>
      <a:dk2>
        <a:srgbClr val="44546A"/>
      </a:dk2>
      <a:lt2>
        <a:srgbClr val="E7E6E6"/>
      </a:lt2>
      <a:accent1>
        <a:srgbClr val="2B8303"/>
      </a:accent1>
      <a:accent2>
        <a:srgbClr val="96D624"/>
      </a:accent2>
      <a:accent3>
        <a:srgbClr val="2B8303"/>
      </a:accent3>
      <a:accent4>
        <a:srgbClr val="96D624"/>
      </a:accent4>
      <a:accent5>
        <a:srgbClr val="2B8303"/>
      </a:accent5>
      <a:accent6>
        <a:srgbClr val="96D624"/>
      </a:accent6>
      <a:hlink>
        <a:srgbClr val="2B8303"/>
      </a:hlink>
      <a:folHlink>
        <a:srgbClr val="96D624"/>
      </a:folHlink>
    </a:clrScheme>
    <a:fontScheme name="Office 主题">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4021</Words>
  <Application>WPS Presentation</Application>
  <PresentationFormat>自定义</PresentationFormat>
  <Paragraphs>127</Paragraphs>
  <Slides>13</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Calibri</vt:lpstr>
      <vt:lpstr>Century Gothic</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bt505</dc:title>
  <dc:creator/>
  <cp:lastModifiedBy>Admin</cp:lastModifiedBy>
  <cp:revision>5</cp:revision>
  <dcterms:created xsi:type="dcterms:W3CDTF">2016-12-29T13:10:00Z</dcterms:created>
  <dcterms:modified xsi:type="dcterms:W3CDTF">2024-08-29T02:58:08Z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1033-12.2.0.13472</vt:lpwstr>
  </property>
  <property fmtid="{D5CDD505-2E9C-101B-9397-08002B2CF9AE}" pid="4" name="ICV">
    <vt:lpwstr>58117DF5B9854D98A60FBCEF0194C10A_13</vt:lpwstr>
  </property>
</Properties>
</file>