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70" r:id="rId7"/>
    <p:sldId id="271" r:id="rId8"/>
    <p:sldId id="269" r:id="rId9"/>
    <p:sldId id="263" r:id="rId10"/>
    <p:sldId id="272"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'[Naan Mudhalvan.xlsx]Sheet1'!$U$4</c:f>
              <c:strCache>
                <c:ptCount val="1"/>
                <c:pt idx="0">
                  <c:v>CURENT EMPLOYEE RATING</c:v>
                </c:pt>
              </c:strCache>
            </c:strRef>
          </c:tx>
          <c:spPr>
            <a:solidFill>
              <a:schemeClr val="accent1"/>
            </a:solidFill>
            <a:ln>
              <a:noFill/>
            </a:ln>
            <a:effectLst/>
          </c:spPr>
          <c:invertIfNegative val="0"/>
          <c:cat>
            <c:multiLvlStrRef>
              <c:f>'[Naan Mudhalvan.xlsx]Sheet1'!$S$5:$T$24</c:f>
              <c:multiLvlStrCache>
                <c:ptCount val="20"/>
                <c:lvl>
                  <c:pt idx="1">
                    <c:v>Zone A</c:v>
                  </c:pt>
                  <c:pt idx="2">
                    <c:v>Zone B</c:v>
                  </c:pt>
                  <c:pt idx="3">
                    <c:v>Zone C</c:v>
                  </c:pt>
                  <c:pt idx="4">
                    <c:v>Zone C</c:v>
                  </c:pt>
                  <c:pt idx="5">
                    <c:v>Zone C</c:v>
                  </c:pt>
                  <c:pt idx="6">
                    <c:v>Zone A</c:v>
                  </c:pt>
                  <c:pt idx="7">
                    <c:v>Zone D</c:v>
                  </c:pt>
                  <c:pt idx="8">
                    <c:v>Zone B</c:v>
                  </c:pt>
                  <c:pt idx="9">
                    <c:v>Zone C</c:v>
                  </c:pt>
                  <c:pt idx="10">
                    <c:v>Zone A</c:v>
                  </c:pt>
                  <c:pt idx="11">
                    <c:v>Zone A</c:v>
                  </c:pt>
                  <c:pt idx="12">
                    <c:v>Zone A</c:v>
                  </c:pt>
                  <c:pt idx="13">
                    <c:v>Zone B</c:v>
                  </c:pt>
                  <c:pt idx="14">
                    <c:v>Zone A</c:v>
                  </c:pt>
                  <c:pt idx="15">
                    <c:v>Zone A</c:v>
                  </c:pt>
                  <c:pt idx="16">
                    <c:v>Zone C</c:v>
                  </c:pt>
                  <c:pt idx="17">
                    <c:v>Zone C</c:v>
                  </c:pt>
                  <c:pt idx="18">
                    <c:v>Zone A</c:v>
                  </c:pt>
                  <c:pt idx="19">
                    <c:v>Zone B</c:v>
                  </c:pt>
                </c:lvl>
                <c:lvl>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pt idx="14">
                    <c:v>3441</c:v>
                  </c:pt>
                  <c:pt idx="15">
                    <c:v>3442</c:v>
                  </c:pt>
                  <c:pt idx="16">
                    <c:v>3443</c:v>
                  </c:pt>
                  <c:pt idx="17">
                    <c:v>3444</c:v>
                  </c:pt>
                  <c:pt idx="18">
                    <c:v>3445</c:v>
                  </c:pt>
                  <c:pt idx="19">
                    <c:v>3446</c:v>
                  </c:pt>
                </c:lvl>
              </c:multiLvlStrCache>
            </c:multiLvlStrRef>
          </c:cat>
          <c:val>
            <c:numRef>
              <c:f>'[Naan Mudhalvan.xlsx]Sheet1'!$U$5:$U$24</c:f>
              <c:numCache>
                <c:formatCode>General</c:formatCode>
                <c:ptCount val="20"/>
                <c:pt idx="1">
                  <c:v>4</c:v>
                </c:pt>
                <c:pt idx="2">
                  <c:v>3</c:v>
                </c:pt>
                <c:pt idx="3">
                  <c:v>2</c:v>
                </c:pt>
                <c:pt idx="4">
                  <c:v>5</c:v>
                </c:pt>
                <c:pt idx="5">
                  <c:v>8</c:v>
                </c:pt>
                <c:pt idx="6">
                  <c:v>4</c:v>
                </c:pt>
                <c:pt idx="7">
                  <c:v>3</c:v>
                </c:pt>
                <c:pt idx="8">
                  <c:v>5</c:v>
                </c:pt>
                <c:pt idx="9">
                  <c:v>4</c:v>
                </c:pt>
                <c:pt idx="10">
                  <c:v>2</c:v>
                </c:pt>
                <c:pt idx="11">
                  <c:v>4</c:v>
                </c:pt>
                <c:pt idx="12">
                  <c:v>8</c:v>
                </c:pt>
                <c:pt idx="13">
                  <c:v>4</c:v>
                </c:pt>
                <c:pt idx="14">
                  <c:v>3</c:v>
                </c:pt>
                <c:pt idx="15">
                  <c:v>4</c:v>
                </c:pt>
                <c:pt idx="16">
                  <c:v>5</c:v>
                </c:pt>
                <c:pt idx="17">
                  <c:v>3</c:v>
                </c:pt>
                <c:pt idx="18">
                  <c:v>5</c:v>
                </c:pt>
                <c:pt idx="19">
                  <c:v>4</c:v>
                </c:pt>
              </c:numCache>
            </c:numRef>
          </c:val>
          <c:extLst>
            <c:ext xmlns:c16="http://schemas.microsoft.com/office/drawing/2014/chart" uri="{C3380CC4-5D6E-409C-BE32-E72D297353CC}">
              <c16:uniqueId val="{00000000-FFFB-CA44-BD09-DFB5B043D342}"/>
            </c:ext>
          </c:extLst>
        </c:ser>
        <c:dLbls>
          <c:showLegendKey val="0"/>
          <c:showVal val="0"/>
          <c:showCatName val="0"/>
          <c:showSerName val="0"/>
          <c:showPercent val="0"/>
          <c:showBubbleSize val="0"/>
        </c:dLbls>
        <c:gapWidth val="219"/>
        <c:overlap val="-27"/>
        <c:axId val="887210176"/>
        <c:axId val="887220480"/>
      </c:barChart>
      <c:catAx>
        <c:axId val="887210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7220480"/>
        <c:crosses val="autoZero"/>
        <c:auto val="1"/>
        <c:lblAlgn val="ctr"/>
        <c:lblOffset val="100"/>
        <c:noMultiLvlLbl val="0"/>
      </c:catAx>
      <c:valAx>
        <c:axId val="887220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72101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'[Naan Mudhalvan.xlsx]Sheet1'!$U$4</c:f>
              <c:strCache>
                <c:ptCount val="1"/>
                <c:pt idx="0">
                  <c:v>CURENT EMPLOYEE RATING</c:v>
                </c:pt>
              </c:strCache>
            </c:strRef>
          </c:tx>
          <c:spPr>
            <a:solidFill>
              <a:schemeClr val="accent1"/>
            </a:solidFill>
            <a:ln>
              <a:noFill/>
            </a:ln>
            <a:effectLst/>
          </c:spPr>
          <c:invertIfNegative val="0"/>
          <c:cat>
            <c:multiLvlStrRef>
              <c:f>'[Naan Mudhalvan.xlsx]Sheet1'!$S$5:$T$24</c:f>
              <c:multiLvlStrCache>
                <c:ptCount val="20"/>
                <c:lvl>
                  <c:pt idx="1">
                    <c:v>Zone A</c:v>
                  </c:pt>
                  <c:pt idx="2">
                    <c:v>Zone B</c:v>
                  </c:pt>
                  <c:pt idx="3">
                    <c:v>Zone C</c:v>
                  </c:pt>
                  <c:pt idx="4">
                    <c:v>Zone C</c:v>
                  </c:pt>
                  <c:pt idx="5">
                    <c:v>Zone C</c:v>
                  </c:pt>
                  <c:pt idx="6">
                    <c:v>Zone A</c:v>
                  </c:pt>
                  <c:pt idx="7">
                    <c:v>Zone D</c:v>
                  </c:pt>
                  <c:pt idx="8">
                    <c:v>Zone B</c:v>
                  </c:pt>
                  <c:pt idx="9">
                    <c:v>Zone C</c:v>
                  </c:pt>
                  <c:pt idx="10">
                    <c:v>Zone A</c:v>
                  </c:pt>
                  <c:pt idx="11">
                    <c:v>Zone A</c:v>
                  </c:pt>
                  <c:pt idx="12">
                    <c:v>Zone A</c:v>
                  </c:pt>
                  <c:pt idx="13">
                    <c:v>Zone B</c:v>
                  </c:pt>
                  <c:pt idx="14">
                    <c:v>Zone A</c:v>
                  </c:pt>
                  <c:pt idx="15">
                    <c:v>Zone A</c:v>
                  </c:pt>
                  <c:pt idx="16">
                    <c:v>Zone C</c:v>
                  </c:pt>
                  <c:pt idx="17">
                    <c:v>Zone C</c:v>
                  </c:pt>
                  <c:pt idx="18">
                    <c:v>Zone A</c:v>
                  </c:pt>
                  <c:pt idx="19">
                    <c:v>Zone B</c:v>
                  </c:pt>
                </c:lvl>
                <c:lvl>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pt idx="14">
                    <c:v>3441</c:v>
                  </c:pt>
                  <c:pt idx="15">
                    <c:v>3442</c:v>
                  </c:pt>
                  <c:pt idx="16">
                    <c:v>3443</c:v>
                  </c:pt>
                  <c:pt idx="17">
                    <c:v>3444</c:v>
                  </c:pt>
                  <c:pt idx="18">
                    <c:v>3445</c:v>
                  </c:pt>
                  <c:pt idx="19">
                    <c:v>3446</c:v>
                  </c:pt>
                </c:lvl>
              </c:multiLvlStrCache>
            </c:multiLvlStrRef>
          </c:cat>
          <c:val>
            <c:numRef>
              <c:f>'[Naan Mudhalvan.xlsx]Sheet1'!$U$5:$U$24</c:f>
              <c:numCache>
                <c:formatCode>General</c:formatCode>
                <c:ptCount val="20"/>
                <c:pt idx="1">
                  <c:v>4</c:v>
                </c:pt>
                <c:pt idx="2">
                  <c:v>3</c:v>
                </c:pt>
                <c:pt idx="3">
                  <c:v>2</c:v>
                </c:pt>
                <c:pt idx="4">
                  <c:v>5</c:v>
                </c:pt>
                <c:pt idx="5">
                  <c:v>8</c:v>
                </c:pt>
                <c:pt idx="6">
                  <c:v>4</c:v>
                </c:pt>
                <c:pt idx="7">
                  <c:v>3</c:v>
                </c:pt>
                <c:pt idx="8">
                  <c:v>5</c:v>
                </c:pt>
                <c:pt idx="9">
                  <c:v>4</c:v>
                </c:pt>
                <c:pt idx="10">
                  <c:v>2</c:v>
                </c:pt>
                <c:pt idx="11">
                  <c:v>4</c:v>
                </c:pt>
                <c:pt idx="12">
                  <c:v>8</c:v>
                </c:pt>
                <c:pt idx="13">
                  <c:v>4</c:v>
                </c:pt>
                <c:pt idx="14">
                  <c:v>3</c:v>
                </c:pt>
                <c:pt idx="15">
                  <c:v>4</c:v>
                </c:pt>
                <c:pt idx="16">
                  <c:v>5</c:v>
                </c:pt>
                <c:pt idx="17">
                  <c:v>3</c:v>
                </c:pt>
                <c:pt idx="18">
                  <c:v>5</c:v>
                </c:pt>
                <c:pt idx="19">
                  <c:v>4</c:v>
                </c:pt>
              </c:numCache>
            </c:numRef>
          </c:val>
          <c:extLst>
            <c:ext xmlns:c16="http://schemas.microsoft.com/office/drawing/2014/chart" uri="{C3380CC4-5D6E-409C-BE32-E72D297353CC}">
              <c16:uniqueId val="{00000000-BA82-0046-B77F-60522E8548AE}"/>
            </c:ext>
          </c:extLst>
        </c:ser>
        <c:dLbls>
          <c:showLegendKey val="0"/>
          <c:showVal val="0"/>
          <c:showCatName val="0"/>
          <c:showSerName val="0"/>
          <c:showPercent val="0"/>
          <c:showBubbleSize val="0"/>
        </c:dLbls>
        <c:gapWidth val="219"/>
        <c:overlap val="-27"/>
        <c:axId val="887210176"/>
        <c:axId val="887220480"/>
      </c:barChart>
      <c:catAx>
        <c:axId val="887210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7220480"/>
        <c:crosses val="autoZero"/>
        <c:auto val="1"/>
        <c:lblAlgn val="ctr"/>
        <c:lblOffset val="100"/>
        <c:noMultiLvlLbl val="0"/>
      </c:catAx>
      <c:valAx>
        <c:axId val="887220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72101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a:p>
            <a:r>
              <a:rPr lang="en-GB" dirty="0"/>
              <a:t>The current employee rating system faces several challenges that hinder its effectiveness in accurately assessing employee performance and driving organizational growth and to improve the accuracy and fairness of employee evaluations, there is a need to redesign the current rating system to ensure it is aligned with both individual and organizational goals. </a:t>
            </a:r>
          </a:p>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635479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The project scope is to a</a:t>
            </a:r>
            <a:r>
              <a:rPr lang="en-GB" dirty="0"/>
              <a:t>ssess and analyse the current rating system effectiveness through employee and manager feedback and to develop a new rating framework with clear, measurable benchmarks.</a:t>
            </a:r>
          </a:p>
          <a:p>
            <a:endParaRPr lang="en-GB" dirty="0"/>
          </a:p>
          <a:p>
            <a:r>
              <a:rPr lang="en-GB" b="1" dirty="0"/>
              <a:t>DEPARTMENTS: </a:t>
            </a:r>
            <a:r>
              <a:rPr lang="en-GB" b="0" dirty="0"/>
              <a:t>Production and sales</a:t>
            </a:r>
          </a:p>
          <a:p>
            <a:endParaRPr lang="en-GB" b="0" dirty="0"/>
          </a:p>
          <a:p>
            <a:r>
              <a:rPr lang="en-GB" b="1" dirty="0"/>
              <a:t>EMPLOYEE TYPE: </a:t>
            </a:r>
            <a:r>
              <a:rPr lang="en-GB" b="0" dirty="0"/>
              <a:t>Full –time, contract and part-time</a:t>
            </a:r>
          </a:p>
          <a:p>
            <a:endParaRPr lang="en-GB" b="1" dirty="0"/>
          </a:p>
          <a:p>
            <a:r>
              <a:rPr lang="en-GB" b="1" dirty="0"/>
              <a:t>PERFORMANCE: </a:t>
            </a:r>
            <a:r>
              <a:rPr lang="en-GB" b="0" dirty="0"/>
              <a:t>Fully meets and exceeds</a:t>
            </a:r>
            <a:endParaRPr lang="en-GB" b="1" dirty="0"/>
          </a:p>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5</a:t>
            </a:fld>
            <a:endParaRPr lang="en-IN"/>
          </a:p>
        </p:txBody>
      </p:sp>
    </p:spTree>
    <p:extLst>
      <p:ext uri="{BB962C8B-B14F-4D97-AF65-F5344CB8AC3E}">
        <p14:creationId xmlns:p14="http://schemas.microsoft.com/office/powerpoint/2010/main" val="3030883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HR Managers:</a:t>
            </a:r>
            <a:r>
              <a:rPr lang="en-GB" dirty="0"/>
              <a:t> To assess overall employee performance trends, identify training needs and use case metrics for recruitment and retention strategies.</a:t>
            </a:r>
          </a:p>
          <a:p>
            <a:endParaRPr lang="en-GB" dirty="0"/>
          </a:p>
          <a:p>
            <a:r>
              <a:rPr lang="en-GB" b="1" dirty="0"/>
              <a:t>Department Heads: </a:t>
            </a:r>
            <a:r>
              <a:rPr lang="en-GB" dirty="0"/>
              <a:t>Use performance data to set goals.</a:t>
            </a:r>
          </a:p>
          <a:p>
            <a:endParaRPr lang="en-GB" dirty="0"/>
          </a:p>
          <a:p>
            <a:r>
              <a:rPr lang="en-GB" b="1" dirty="0"/>
              <a:t>Performance Analysts:</a:t>
            </a:r>
            <a:r>
              <a:rPr lang="en-GB" dirty="0"/>
              <a:t> Generate reports and recommendations for optimising the performance management process.</a:t>
            </a:r>
          </a:p>
        </p:txBody>
      </p:sp>
      <p:sp>
        <p:nvSpPr>
          <p:cNvPr id="4" name="Slide Number Placeholder 3"/>
          <p:cNvSpPr>
            <a:spLocks noGrp="1"/>
          </p:cNvSpPr>
          <p:nvPr>
            <p:ph type="sldNum" sz="quarter" idx="5"/>
          </p:nvPr>
        </p:nvSpPr>
        <p:spPr/>
        <p:txBody>
          <a:bodyPr/>
          <a:lstStyle/>
          <a:p>
            <a:fld id="{F7F439ED-1E90-4106-847A-8EF19031FE2F}" type="slidenum">
              <a:rPr lang="en-IN" smtClean="0"/>
              <a:t>6</a:t>
            </a:fld>
            <a:endParaRPr lang="en-IN"/>
          </a:p>
        </p:txBody>
      </p:sp>
    </p:spTree>
    <p:extLst>
      <p:ext uri="{BB962C8B-B14F-4D97-AF65-F5344CB8AC3E}">
        <p14:creationId xmlns:p14="http://schemas.microsoft.com/office/powerpoint/2010/main" val="2169093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EMPLOYEE ID:</a:t>
            </a:r>
            <a:r>
              <a:rPr lang="en-GB" dirty="0"/>
              <a:t> 3428 to 3446</a:t>
            </a:r>
          </a:p>
          <a:p>
            <a:endParaRPr lang="en-GB" dirty="0"/>
          </a:p>
          <a:p>
            <a:r>
              <a:rPr lang="en-GB" b="1" dirty="0"/>
              <a:t>EMPLOYEE TITLES</a:t>
            </a:r>
            <a:r>
              <a:rPr lang="en-GB" dirty="0"/>
              <a:t>: Production managers and Area sales managers</a:t>
            </a:r>
          </a:p>
          <a:p>
            <a:endParaRPr lang="en-GB" dirty="0"/>
          </a:p>
          <a:p>
            <a:r>
              <a:rPr lang="en-GB" b="1" dirty="0"/>
              <a:t>PAY ZONE:</a:t>
            </a:r>
            <a:r>
              <a:rPr lang="en-GB" dirty="0"/>
              <a:t> Zone A, Zone B, Zone C and Zone D</a:t>
            </a:r>
          </a:p>
          <a:p>
            <a:endParaRPr lang="en-GB" dirty="0"/>
          </a:p>
          <a:p>
            <a:r>
              <a:rPr lang="en-GB" b="1" dirty="0"/>
              <a:t>GENDER CODE</a:t>
            </a:r>
            <a:r>
              <a:rPr lang="en-GB" dirty="0"/>
              <a:t>: Female and male </a:t>
            </a:r>
          </a:p>
          <a:p>
            <a:endParaRPr lang="en-GB" dirty="0"/>
          </a:p>
          <a:p>
            <a:r>
              <a:rPr lang="en-GB" b="1" dirty="0"/>
              <a:t>PERFORMANCE SCORE: </a:t>
            </a:r>
          </a:p>
          <a:p>
            <a:pPr marL="171450" indent="-171450">
              <a:buFont typeface="Arial" panose="020B0604020202020204" pitchFamily="34" charset="0"/>
              <a:buChar char="•"/>
            </a:pPr>
            <a:r>
              <a:rPr lang="en-GB" dirty="0"/>
              <a:t>Fully meets – 14 employees</a:t>
            </a:r>
          </a:p>
          <a:p>
            <a:pPr marL="171450" indent="-171450">
              <a:buFont typeface="Arial" panose="020B0604020202020204" pitchFamily="34" charset="0"/>
              <a:buChar char="•"/>
            </a:pPr>
            <a:r>
              <a:rPr lang="en-GB" dirty="0"/>
              <a:t>Exceeds – 5 employees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663581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Is employees with high performance ratings.</a:t>
            </a:r>
            <a:endParaRPr lang="en-US" b="1" dirty="0"/>
          </a:p>
        </p:txBody>
      </p:sp>
      <p:sp>
        <p:nvSpPr>
          <p:cNvPr id="4" name="Slide Number Placeholder 3"/>
          <p:cNvSpPr>
            <a:spLocks noGrp="1"/>
          </p:cNvSpPr>
          <p:nvPr>
            <p:ph type="sldNum" sz="quarter" idx="5"/>
          </p:nvPr>
        </p:nvSpPr>
        <p:spPr/>
        <p:txBody>
          <a:bodyPr/>
          <a:lstStyle/>
          <a:p>
            <a:fld id="{F7F439ED-1E90-4106-847A-8EF19031FE2F}" type="slidenum">
              <a:rPr lang="en-IN" smtClean="0"/>
              <a:t>9</a:t>
            </a:fld>
            <a:endParaRPr lang="en-IN"/>
          </a:p>
        </p:txBody>
      </p:sp>
    </p:spTree>
    <p:extLst>
      <p:ext uri="{BB962C8B-B14F-4D97-AF65-F5344CB8AC3E}">
        <p14:creationId xmlns:p14="http://schemas.microsoft.com/office/powerpoint/2010/main" val="3643247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3.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6.xml" /><Relationship Id="rId1" Type="http://schemas.openxmlformats.org/officeDocument/2006/relationships/slideLayout" Target="../slideLayouts/slideLayout4.xml" /><Relationship Id="rId4" Type="http://schemas.openxmlformats.org/officeDocument/2006/relationships/chart" Target="../charts/char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819400" y="3126313"/>
            <a:ext cx="7971678" cy="1938992"/>
          </a:xfrm>
          <a:prstGeom prst="rect">
            <a:avLst/>
          </a:prstGeom>
          <a:noFill/>
        </p:spPr>
        <p:txBody>
          <a:bodyPr wrap="square" rtlCol="0">
            <a:spAutoFit/>
          </a:bodyPr>
          <a:lstStyle/>
          <a:p>
            <a:r>
              <a:rPr lang="en-US" sz="2400" b="1" dirty="0"/>
              <a:t>STUDENT NAME:</a:t>
            </a:r>
            <a:r>
              <a:rPr lang="en-GB" sz="2400" b="1" dirty="0"/>
              <a:t> MYTHILI S</a:t>
            </a:r>
            <a:endParaRPr lang="en-US" sz="2400" b="1" dirty="0"/>
          </a:p>
          <a:p>
            <a:r>
              <a:rPr lang="en-US" sz="2400" b="1" dirty="0"/>
              <a:t>REGISTER NO:</a:t>
            </a:r>
            <a:r>
              <a:rPr lang="en-GB" sz="2400" b="1" dirty="0"/>
              <a:t> 312210025</a:t>
            </a:r>
            <a:endParaRPr lang="en-US" sz="2400" b="1" dirty="0"/>
          </a:p>
          <a:p>
            <a:r>
              <a:rPr lang="en-US" sz="2400" b="1" dirty="0"/>
              <a:t>DEPARTMENT:</a:t>
            </a:r>
            <a:r>
              <a:rPr lang="en-GB" sz="2400" b="1" dirty="0"/>
              <a:t> BCOM GENERAL</a:t>
            </a:r>
            <a:endParaRPr lang="en-US" sz="2400" b="1" dirty="0"/>
          </a:p>
          <a:p>
            <a:r>
              <a:rPr lang="en-US" sz="2400" b="1" dirty="0"/>
              <a:t>COLLEGE</a:t>
            </a:r>
            <a:r>
              <a:rPr lang="en-GB" sz="2400" b="1" dirty="0"/>
              <a:t>: VALLIAMMAL COLLEGE FOR WOMEN </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55E61827-673E-4C84-15AA-0638C831D188}"/>
              </a:ext>
            </a:extLst>
          </p:cNvPr>
          <p:cNvSpPr txBox="1"/>
          <p:nvPr/>
        </p:nvSpPr>
        <p:spPr>
          <a:xfrm>
            <a:off x="739775" y="1332838"/>
            <a:ext cx="5436439" cy="3693319"/>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Data Set:</a:t>
            </a:r>
            <a:r>
              <a:rPr lang="en-IN" dirty="0">
                <a:latin typeface="Times New Roman" panose="02020603050405020304" pitchFamily="18" charset="0"/>
                <a:cs typeface="Times New Roman" panose="02020603050405020304" pitchFamily="18" charset="0"/>
              </a:rPr>
              <a:t> employee dataset</a:t>
            </a:r>
            <a:endParaRPr lang="en-GB"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Feature selection: </a:t>
            </a:r>
            <a:r>
              <a:rPr lang="en-IN" dirty="0">
                <a:latin typeface="Times New Roman" panose="02020603050405020304" pitchFamily="18" charset="0"/>
                <a:cs typeface="Times New Roman" panose="02020603050405020304" pitchFamily="18" charset="0"/>
              </a:rPr>
              <a:t>work location</a:t>
            </a:r>
            <a:endParaRPr lang="en-GB"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Data Cleaning:</a:t>
            </a:r>
            <a:r>
              <a:rPr lang="en-IN" dirty="0">
                <a:latin typeface="Times New Roman" panose="02020603050405020304" pitchFamily="18" charset="0"/>
                <a:cs typeface="Times New Roman" panose="02020603050405020304" pitchFamily="18" charset="0"/>
              </a:rPr>
              <a:t> missing value, irrelevant</a:t>
            </a:r>
            <a:endParaRPr lang="en-GB"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Formula-</a:t>
            </a:r>
            <a:r>
              <a:rPr lang="en-IN" dirty="0">
                <a:latin typeface="Times New Roman" panose="02020603050405020304" pitchFamily="18" charset="0"/>
                <a:cs typeface="Times New Roman" panose="02020603050405020304" pitchFamily="18" charset="0"/>
              </a:rPr>
              <a:t>performance calculation, low, medium, high, sum</a:t>
            </a:r>
            <a:endParaRPr lang="en-GB"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Pivot table and chart:</a:t>
            </a:r>
            <a:r>
              <a:rPr lang="en-IN" dirty="0">
                <a:latin typeface="Times New Roman" panose="02020603050405020304" pitchFamily="18" charset="0"/>
                <a:cs typeface="Times New Roman" panose="02020603050405020304" pitchFamily="18" charset="0"/>
              </a:rPr>
              <a:t>  summary, </a:t>
            </a:r>
            <a:r>
              <a:rPr lang="en-GB" dirty="0">
                <a:latin typeface="Times New Roman" panose="02020603050405020304" pitchFamily="18" charset="0"/>
                <a:cs typeface="Times New Roman" panose="02020603050405020304" pitchFamily="18" charset="0"/>
              </a:rPr>
              <a:t>division, pay zone, </a:t>
            </a:r>
            <a:r>
              <a:rPr lang="en-IN" dirty="0">
                <a:latin typeface="Times New Roman" panose="02020603050405020304" pitchFamily="18" charset="0"/>
                <a:cs typeface="Times New Roman" panose="02020603050405020304" pitchFamily="18" charset="0"/>
              </a:rPr>
              <a:t>gender, employee type, employee ID, performance.</a:t>
            </a:r>
          </a:p>
          <a:p>
            <a:r>
              <a:rPr lang="en-IN"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Chart : </a:t>
            </a:r>
            <a:r>
              <a:rPr lang="en-IN" dirty="0">
                <a:latin typeface="Times New Roman" panose="02020603050405020304" pitchFamily="18" charset="0"/>
                <a:cs typeface="Times New Roman" panose="02020603050405020304" pitchFamily="18" charset="0"/>
              </a:rPr>
              <a:t>Pie, Bar, Line, Pivot chart.</a:t>
            </a:r>
          </a:p>
        </p:txBody>
      </p:sp>
    </p:spTree>
    <p:extLst>
      <p:ext uri="{BB962C8B-B14F-4D97-AF65-F5344CB8AC3E}">
        <p14:creationId xmlns:p14="http://schemas.microsoft.com/office/powerpoint/2010/main" val="3056962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CE80D4A3-01FC-90EB-DC44-4ADEF2A1806C}"/>
              </a:ext>
            </a:extLst>
          </p:cNvPr>
          <p:cNvGraphicFramePr>
            <a:graphicFrameLocks/>
          </p:cNvGraphicFramePr>
          <p:nvPr>
            <p:extLst>
              <p:ext uri="{D42A27DB-BD31-4B8C-83A1-F6EECF244321}">
                <p14:modId xmlns:p14="http://schemas.microsoft.com/office/powerpoint/2010/main" val="3030772880"/>
              </p:ext>
            </p:extLst>
          </p:nvPr>
        </p:nvGraphicFramePr>
        <p:xfrm>
          <a:off x="270926" y="1208616"/>
          <a:ext cx="7931146" cy="444076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9BB89A2-7FE6-01AE-5DCF-8B879C8BD8A0}"/>
              </a:ext>
            </a:extLst>
          </p:cNvPr>
          <p:cNvSpPr txBox="1"/>
          <p:nvPr/>
        </p:nvSpPr>
        <p:spPr>
          <a:xfrm>
            <a:off x="948054" y="1579626"/>
            <a:ext cx="5728676" cy="1477328"/>
          </a:xfrm>
          <a:prstGeom prst="rect">
            <a:avLst/>
          </a:prstGeom>
          <a:noFill/>
        </p:spPr>
        <p:txBody>
          <a:bodyPr wrap="square">
            <a:spAutoFit/>
          </a:bodyPr>
          <a:lstStyle/>
          <a:p>
            <a:r>
              <a:rPr lang="en-GB" dirty="0"/>
              <a:t>• The data suggests a balanced performance distribution among the employees, with opportunities for further development and recognition. Continuous monitoring and targeted interventions can help improve overall employee performance and satisfaction.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081C6FE8-EFB1-92DD-3632-F619056F5365}"/>
              </a:ext>
            </a:extLst>
          </p:cNvPr>
          <p:cNvSpPr txBox="1"/>
          <p:nvPr/>
        </p:nvSpPr>
        <p:spPr>
          <a:xfrm>
            <a:off x="1004071" y="1695450"/>
            <a:ext cx="5636895" cy="2041067"/>
          </a:xfrm>
          <a:prstGeom prst="rect">
            <a:avLst/>
          </a:prstGeom>
          <a:noFill/>
        </p:spPr>
        <p:txBody>
          <a:bodyPr wrap="square">
            <a:spAutoFit/>
          </a:bodyPr>
          <a:lstStyle/>
          <a:p>
            <a:r>
              <a:rPr lang="en-GB" dirty="0"/>
              <a:t>•The current employee rating system faces several challenges that hinder its effectiveness in accurately assessing employee performance and driving organizational growth and to improve the accuracy and fairness of employee evaluations, there is a need to redesign the current rating system to ensure it is aligned with both individual and organizational goals.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76275" y="1695450"/>
            <a:ext cx="5551180" cy="2554545"/>
          </a:xfrm>
          <a:prstGeom prst="rect">
            <a:avLst/>
          </a:prstGeom>
          <a:noFill/>
        </p:spPr>
        <p:txBody>
          <a:bodyPr wrap="square" rtlCol="0">
            <a:spAutoFit/>
          </a:bodyPr>
          <a:lstStyle/>
          <a:p>
            <a:r>
              <a:rPr lang="en-GB" sz="1600" b="0"/>
              <a:t>The project scope is to a</a:t>
            </a:r>
            <a:r>
              <a:rPr lang="en-GB" sz="1600"/>
              <a:t>ssess and analyse the current rating system effectiveness through employee and manager feedback and to develop a new rating framework with clear, measurable benchmarks.</a:t>
            </a:r>
          </a:p>
          <a:p>
            <a:endParaRPr lang="en-GB" sz="1600"/>
          </a:p>
          <a:p>
            <a:r>
              <a:rPr lang="en-GB" sz="1600" b="1"/>
              <a:t>DEPARTMENTS: </a:t>
            </a:r>
            <a:r>
              <a:rPr lang="en-GB" sz="1600" b="0"/>
              <a:t>Production and sales</a:t>
            </a:r>
          </a:p>
          <a:p>
            <a:endParaRPr lang="en-GB" sz="1600" b="0"/>
          </a:p>
          <a:p>
            <a:r>
              <a:rPr lang="en-GB" sz="1600" b="1"/>
              <a:t>EMPLOYEE TYPE: </a:t>
            </a:r>
            <a:r>
              <a:rPr lang="en-GB" sz="1600" b="0"/>
              <a:t>Full –time, contract and part-time</a:t>
            </a:r>
          </a:p>
          <a:p>
            <a:endParaRPr lang="en-GB" sz="1600" b="1"/>
          </a:p>
          <a:p>
            <a:r>
              <a:rPr lang="en-GB" sz="1600" b="1"/>
              <a:t>PERFORMANCE: </a:t>
            </a:r>
            <a:r>
              <a:rPr lang="en-GB" sz="1600" b="0"/>
              <a:t>Fully meets and exceeds</a:t>
            </a:r>
            <a:endParaRPr lang="en-GB" sz="16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F635B9D-62B6-611A-E4EC-B69B429A01D5}"/>
              </a:ext>
            </a:extLst>
          </p:cNvPr>
          <p:cNvSpPr txBox="1"/>
          <p:nvPr/>
        </p:nvSpPr>
        <p:spPr>
          <a:xfrm>
            <a:off x="699452" y="1695450"/>
            <a:ext cx="5346999" cy="2585323"/>
          </a:xfrm>
          <a:prstGeom prst="rect">
            <a:avLst/>
          </a:prstGeom>
          <a:noFill/>
        </p:spPr>
        <p:txBody>
          <a:bodyPr wrap="square">
            <a:spAutoFit/>
          </a:bodyPr>
          <a:lstStyle/>
          <a:p>
            <a:r>
              <a:rPr lang="en-GB" b="1" dirty="0"/>
              <a:t>HR Managers:</a:t>
            </a:r>
            <a:r>
              <a:rPr lang="en-GB" dirty="0"/>
              <a:t> To assess overall employee performance trends, identify training needs and use case metrics for recruitment and retention strategies.</a:t>
            </a:r>
          </a:p>
          <a:p>
            <a:endParaRPr lang="en-GB" dirty="0"/>
          </a:p>
          <a:p>
            <a:r>
              <a:rPr lang="en-GB" b="1" dirty="0"/>
              <a:t>Department Heads: </a:t>
            </a:r>
            <a:r>
              <a:rPr lang="en-GB" dirty="0"/>
              <a:t>Use performance data to set goals.</a:t>
            </a:r>
          </a:p>
          <a:p>
            <a:endParaRPr lang="en-GB" dirty="0"/>
          </a:p>
          <a:p>
            <a:r>
              <a:rPr lang="en-GB" b="1" dirty="0"/>
              <a:t>Performance Analysts:</a:t>
            </a:r>
            <a:r>
              <a:rPr lang="en-GB" dirty="0"/>
              <a:t> Generate reports and recommendations for optimising the performance management process.</a:t>
            </a:r>
            <a:endParaRPr lang="en-US" dirty="0"/>
          </a:p>
        </p:txBody>
      </p:sp>
    </p:spTree>
    <p:extLst>
      <p:ext uri="{BB962C8B-B14F-4D97-AF65-F5344CB8AC3E}">
        <p14:creationId xmlns:p14="http://schemas.microsoft.com/office/powerpoint/2010/main" val="909576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34301" y="15716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B2921C88-AD66-C0AC-FEF5-0B9A0C13B430}"/>
              </a:ext>
            </a:extLst>
          </p:cNvPr>
          <p:cNvSpPr txBox="1"/>
          <p:nvPr/>
        </p:nvSpPr>
        <p:spPr>
          <a:xfrm>
            <a:off x="3261990" y="1895475"/>
            <a:ext cx="4355474" cy="3970318"/>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Sorting-</a:t>
            </a:r>
            <a:r>
              <a:rPr lang="en-IN" dirty="0">
                <a:latin typeface="Times New Roman" panose="02020603050405020304" pitchFamily="18" charset="0"/>
                <a:cs typeface="Times New Roman" panose="02020603050405020304" pitchFamily="18" charset="0"/>
              </a:rPr>
              <a:t> Arrange</a:t>
            </a:r>
            <a:r>
              <a:rPr lang="en-GB" dirty="0">
                <a:latin typeface="Times New Roman" panose="02020603050405020304" pitchFamily="18" charset="0"/>
                <a:cs typeface="Times New Roman" panose="02020603050405020304" pitchFamily="18" charset="0"/>
              </a:rPr>
              <a:t> in the Ascending </a:t>
            </a:r>
            <a:r>
              <a:rPr lang="en-IN" dirty="0">
                <a:latin typeface="Times New Roman" panose="02020603050405020304" pitchFamily="18" charset="0"/>
                <a:cs typeface="Times New Roman" panose="02020603050405020304" pitchFamily="18" charset="0"/>
              </a:rPr>
              <a:t>Order</a:t>
            </a:r>
          </a:p>
          <a:p>
            <a:endParaRPr lang="en-GB"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Filtering-</a:t>
            </a:r>
            <a:r>
              <a:rPr lang="en-IN"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Filling, Adjusting columns </a:t>
            </a:r>
            <a:endParaRPr lang="en-IN" dirty="0">
              <a:latin typeface="Times New Roman" panose="02020603050405020304" pitchFamily="18" charset="0"/>
              <a:cs typeface="Times New Roman" panose="02020603050405020304" pitchFamily="18" charset="0"/>
            </a:endParaRPr>
          </a:p>
          <a:p>
            <a:endParaRPr lang="en-GB"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Conditional Formatting-</a:t>
            </a:r>
            <a:r>
              <a:rPr lang="en-IN" dirty="0">
                <a:latin typeface="Times New Roman" panose="02020603050405020304" pitchFamily="18" charset="0"/>
                <a:cs typeface="Times New Roman" panose="02020603050405020304" pitchFamily="18" charset="0"/>
              </a:rPr>
              <a:t> Highest To Lowest</a:t>
            </a:r>
          </a:p>
          <a:p>
            <a:endParaRPr lang="en-GB"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Pivot Chart- </a:t>
            </a:r>
            <a:r>
              <a:rPr lang="en-IN" dirty="0">
                <a:latin typeface="Times New Roman" panose="02020603050405020304" pitchFamily="18" charset="0"/>
                <a:cs typeface="Times New Roman" panose="02020603050405020304" pitchFamily="18" charset="0"/>
              </a:rPr>
              <a:t>Summary Of Employee Performance</a:t>
            </a:r>
          </a:p>
          <a:p>
            <a:endParaRPr lang="en-GB"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Formulas-</a:t>
            </a:r>
            <a:r>
              <a:rPr lang="en-IN" dirty="0">
                <a:latin typeface="Times New Roman" panose="02020603050405020304" pitchFamily="18" charset="0"/>
                <a:cs typeface="Times New Roman" panose="02020603050405020304" pitchFamily="18" charset="0"/>
              </a:rPr>
              <a:t> Excel Formulas</a:t>
            </a:r>
          </a:p>
          <a:p>
            <a:endParaRPr lang="en-GB"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Graphs-</a:t>
            </a:r>
            <a:r>
              <a:rPr lang="en-IN" dirty="0">
                <a:latin typeface="Times New Roman" panose="02020603050405020304" pitchFamily="18" charset="0"/>
                <a:cs typeface="Times New Roman" panose="02020603050405020304" pitchFamily="18" charset="0"/>
              </a:rPr>
              <a:t> Final Report</a:t>
            </a:r>
          </a:p>
          <a:p>
            <a:endParaRPr lang="en-IN" dirty="0"/>
          </a:p>
        </p:txBody>
      </p:sp>
    </p:spTree>
    <p:extLst>
      <p:ext uri="{BB962C8B-B14F-4D97-AF65-F5344CB8AC3E}">
        <p14:creationId xmlns:p14="http://schemas.microsoft.com/office/powerpoint/2010/main" val="3385198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969CF7A5-D463-D0A2-B56D-90EAFB72F9FE}"/>
              </a:ext>
            </a:extLst>
          </p:cNvPr>
          <p:cNvSpPr txBox="1"/>
          <p:nvPr/>
        </p:nvSpPr>
        <p:spPr>
          <a:xfrm>
            <a:off x="917270" y="1492926"/>
            <a:ext cx="6283613" cy="3416320"/>
          </a:xfrm>
          <a:prstGeom prst="rect">
            <a:avLst/>
          </a:prstGeom>
          <a:noFill/>
        </p:spPr>
        <p:txBody>
          <a:bodyPr wrap="square">
            <a:spAutoFit/>
          </a:bodyPr>
          <a:lstStyle/>
          <a:p>
            <a:r>
              <a:rPr lang="en-GB" b="1" dirty="0"/>
              <a:t>EMPLOYEE ID:</a:t>
            </a:r>
            <a:r>
              <a:rPr lang="en-GB" dirty="0"/>
              <a:t> 3428 to 3446</a:t>
            </a:r>
          </a:p>
          <a:p>
            <a:endParaRPr lang="en-GB" dirty="0"/>
          </a:p>
          <a:p>
            <a:r>
              <a:rPr lang="en-GB" b="1" dirty="0"/>
              <a:t>EMPLOYEE TITLES</a:t>
            </a:r>
            <a:r>
              <a:rPr lang="en-GB" dirty="0"/>
              <a:t>: Production managers and Area sales managers</a:t>
            </a:r>
          </a:p>
          <a:p>
            <a:endParaRPr lang="en-GB" dirty="0"/>
          </a:p>
          <a:p>
            <a:r>
              <a:rPr lang="en-GB" b="1" dirty="0"/>
              <a:t>PAY ZONE:</a:t>
            </a:r>
            <a:r>
              <a:rPr lang="en-GB" dirty="0"/>
              <a:t> Zone A, Zone B, Zone C and Zone D</a:t>
            </a:r>
          </a:p>
          <a:p>
            <a:endParaRPr lang="en-GB" dirty="0"/>
          </a:p>
          <a:p>
            <a:r>
              <a:rPr lang="en-GB" b="1" dirty="0"/>
              <a:t>GENDER CODE</a:t>
            </a:r>
            <a:r>
              <a:rPr lang="en-GB" dirty="0"/>
              <a:t>: Female and male </a:t>
            </a:r>
          </a:p>
          <a:p>
            <a:endParaRPr lang="en-GB" dirty="0"/>
          </a:p>
          <a:p>
            <a:r>
              <a:rPr lang="en-GB" b="1" dirty="0"/>
              <a:t>PERFORMANCE SCORE: </a:t>
            </a:r>
          </a:p>
          <a:p>
            <a:pPr marL="171450" indent="-171450">
              <a:buFont typeface="Arial" panose="020B0604020202020204" pitchFamily="34" charset="0"/>
              <a:buChar char="•"/>
            </a:pPr>
            <a:r>
              <a:rPr lang="en-GB" dirty="0"/>
              <a:t>Fully meets – 14 employees</a:t>
            </a:r>
          </a:p>
          <a:p>
            <a:pPr marL="171450" indent="-171450">
              <a:buFont typeface="Arial" panose="020B0604020202020204" pitchFamily="34" charset="0"/>
              <a:buChar char="•"/>
            </a:pPr>
            <a:r>
              <a:rPr lang="en-GB" dirty="0"/>
              <a:t>Exceeds – 5 employees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7438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graphicFrame>
        <p:nvGraphicFramePr>
          <p:cNvPr id="11" name="Chart 10">
            <a:extLst>
              <a:ext uri="{FF2B5EF4-FFF2-40B4-BE49-F238E27FC236}">
                <a16:creationId xmlns:a16="http://schemas.microsoft.com/office/drawing/2014/main" id="{8C38F812-B13A-3B4B-4BC6-A20EDBCD4203}"/>
              </a:ext>
            </a:extLst>
          </p:cNvPr>
          <p:cNvGraphicFramePr>
            <a:graphicFrameLocks/>
          </p:cNvGraphicFramePr>
          <p:nvPr>
            <p:extLst>
              <p:ext uri="{D42A27DB-BD31-4B8C-83A1-F6EECF244321}">
                <p14:modId xmlns:p14="http://schemas.microsoft.com/office/powerpoint/2010/main" val="1753002279"/>
              </p:ext>
            </p:extLst>
          </p:nvPr>
        </p:nvGraphicFramePr>
        <p:xfrm>
          <a:off x="2783057" y="2219495"/>
          <a:ext cx="6321086" cy="3600280"/>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12">
            <a:extLst>
              <a:ext uri="{FF2B5EF4-FFF2-40B4-BE49-F238E27FC236}">
                <a16:creationId xmlns:a16="http://schemas.microsoft.com/office/drawing/2014/main" id="{77F33EEA-F5E2-C0B4-E99F-2CEF0B380A82}"/>
              </a:ext>
            </a:extLst>
          </p:cNvPr>
          <p:cNvSpPr txBox="1"/>
          <p:nvPr/>
        </p:nvSpPr>
        <p:spPr>
          <a:xfrm>
            <a:off x="752475" y="1341163"/>
            <a:ext cx="10772572" cy="369332"/>
          </a:xfrm>
          <a:prstGeom prst="rect">
            <a:avLst/>
          </a:prstGeom>
          <a:noFill/>
        </p:spPr>
        <p:txBody>
          <a:bodyPr wrap="square">
            <a:spAutoFit/>
          </a:bodyPr>
          <a:lstStyle/>
          <a:p>
            <a:r>
              <a:rPr lang="en-GB" b="1"/>
              <a:t>IS EMPLOYEES WITH HIGH PERFORMANCE RATINGS.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6</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pavit55555@gmail.com</cp:lastModifiedBy>
  <cp:revision>19</cp:revision>
  <dcterms:created xsi:type="dcterms:W3CDTF">2024-03-29T15:07:22Z</dcterms:created>
  <dcterms:modified xsi:type="dcterms:W3CDTF">2024-08-30T13:28:41Z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