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1" r:id="rId4"/>
    <p:sldId id="262" r:id="rId5"/>
    <p:sldId id="258" r:id="rId6"/>
    <p:sldId id="259" r:id="rId7"/>
    <p:sldId id="264" r:id="rId8"/>
    <p:sldId id="263" r:id="rId9"/>
    <p:sldId id="265" r:id="rId10"/>
    <p:sldId id="271"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458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373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6532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1864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4886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9989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098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3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218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971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245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001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254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2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315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34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537406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zone.com/articles/12-great-web-service-testing-too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zone.com/articles/top-12-challenges-of-web-application-testing-the-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7758" y="477982"/>
            <a:ext cx="8915399" cy="2262781"/>
          </a:xfrm>
        </p:spPr>
        <p:txBody>
          <a:bodyPr/>
          <a:lstStyle/>
          <a:p>
            <a:r>
              <a:rPr lang="en-US" dirty="0" smtClean="0"/>
              <a:t>Infrastructure Management</a:t>
            </a:r>
            <a:endParaRPr lang="en-US" dirty="0"/>
          </a:p>
        </p:txBody>
      </p:sp>
      <p:sp>
        <p:nvSpPr>
          <p:cNvPr id="3" name="Subtitle 2"/>
          <p:cNvSpPr>
            <a:spLocks noGrp="1"/>
          </p:cNvSpPr>
          <p:nvPr>
            <p:ph type="subTitle" idx="1"/>
          </p:nvPr>
        </p:nvSpPr>
        <p:spPr>
          <a:xfrm>
            <a:off x="2589213" y="2978727"/>
            <a:ext cx="8915399" cy="3283528"/>
          </a:xfrm>
        </p:spPr>
        <p:txBody>
          <a:bodyPr>
            <a:normAutofit/>
          </a:bodyPr>
          <a:lstStyle/>
          <a:p>
            <a:r>
              <a:rPr lang="en-US" b="1" u="sng" dirty="0"/>
              <a:t>Group </a:t>
            </a:r>
            <a:r>
              <a:rPr lang="en-US" b="1" u="sng" dirty="0" smtClean="0"/>
              <a:t>Members</a:t>
            </a:r>
          </a:p>
          <a:p>
            <a:endParaRPr lang="en-US" b="1" u="sng" dirty="0"/>
          </a:p>
          <a:p>
            <a:r>
              <a:rPr lang="en-US" dirty="0" err="1"/>
              <a:t>Mythily</a:t>
            </a:r>
            <a:r>
              <a:rPr lang="en-US" dirty="0"/>
              <a:t> </a:t>
            </a:r>
            <a:r>
              <a:rPr lang="en-US" dirty="0" smtClean="0"/>
              <a:t>R – 2016HW86057</a:t>
            </a:r>
            <a:endParaRPr lang="en-US" dirty="0" smtClean="0"/>
          </a:p>
          <a:p>
            <a:r>
              <a:rPr lang="en-US" dirty="0" err="1" smtClean="0"/>
              <a:t>Priyadharshini</a:t>
            </a:r>
            <a:r>
              <a:rPr lang="en-US" dirty="0" smtClean="0"/>
              <a:t> </a:t>
            </a:r>
            <a:r>
              <a:rPr lang="en-US" dirty="0" smtClean="0"/>
              <a:t>B -- 2016HW86671</a:t>
            </a:r>
            <a:endParaRPr lang="en-US" dirty="0"/>
          </a:p>
          <a:p>
            <a:r>
              <a:rPr lang="en-US" dirty="0" err="1" smtClean="0"/>
              <a:t>Thirumeni</a:t>
            </a:r>
            <a:r>
              <a:rPr lang="en-US" dirty="0" smtClean="0"/>
              <a:t> </a:t>
            </a:r>
            <a:r>
              <a:rPr lang="en-US" dirty="0" err="1" smtClean="0"/>
              <a:t>Radha</a:t>
            </a:r>
            <a:r>
              <a:rPr lang="en-US" dirty="0" smtClean="0"/>
              <a:t> – 2016HW86392</a:t>
            </a:r>
            <a:endParaRPr lang="en-US" dirty="0" smtClean="0"/>
          </a:p>
          <a:p>
            <a:r>
              <a:rPr lang="en-US" dirty="0" err="1"/>
              <a:t>Pavithra</a:t>
            </a:r>
            <a:r>
              <a:rPr lang="en-US" dirty="0"/>
              <a:t> </a:t>
            </a:r>
            <a:r>
              <a:rPr lang="en-US" dirty="0" smtClean="0"/>
              <a:t>K ---2016HW86588</a:t>
            </a:r>
          </a:p>
          <a:p>
            <a:r>
              <a:rPr lang="en-US" dirty="0" err="1" smtClean="0"/>
              <a:t>Nijaguna</a:t>
            </a:r>
            <a:r>
              <a:rPr lang="en-US" dirty="0" smtClean="0"/>
              <a:t> --- 2016HW86163</a:t>
            </a:r>
            <a:endParaRPr lang="en-US" dirty="0"/>
          </a:p>
          <a:p>
            <a:r>
              <a:rPr lang="en-US" dirty="0" smtClean="0"/>
              <a:t>Pradeep --- 2016HW86131</a:t>
            </a:r>
            <a:endParaRPr lang="en-US" dirty="0"/>
          </a:p>
          <a:p>
            <a:endParaRPr lang="en-US" dirty="0"/>
          </a:p>
          <a:p>
            <a:endParaRPr lang="en-US" dirty="0"/>
          </a:p>
        </p:txBody>
      </p:sp>
    </p:spTree>
    <p:extLst>
      <p:ext uri="{BB962C8B-B14F-4D97-AF65-F5344CB8AC3E}">
        <p14:creationId xmlns:p14="http://schemas.microsoft.com/office/powerpoint/2010/main" val="388065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Monitoring</a:t>
            </a:r>
            <a:br>
              <a:rPr lang="en-US" dirty="0"/>
            </a:br>
            <a:endParaRPr lang="en-US" dirty="0"/>
          </a:p>
        </p:txBody>
      </p:sp>
      <p:sp>
        <p:nvSpPr>
          <p:cNvPr id="3" name="Content Placeholder 2"/>
          <p:cNvSpPr>
            <a:spLocks noGrp="1"/>
          </p:cNvSpPr>
          <p:nvPr>
            <p:ph idx="1"/>
          </p:nvPr>
        </p:nvSpPr>
        <p:spPr>
          <a:xfrm>
            <a:off x="2589212" y="1330037"/>
            <a:ext cx="8915400" cy="5043054"/>
          </a:xfrm>
        </p:spPr>
        <p:txBody>
          <a:bodyPr>
            <a:normAutofit fontScale="85000" lnSpcReduction="20000"/>
          </a:bodyPr>
          <a:lstStyle/>
          <a:p>
            <a:r>
              <a:rPr lang="en-US" b="1" dirty="0"/>
              <a:t>Test progress monitoring</a:t>
            </a:r>
            <a:r>
              <a:rPr lang="en-US" dirty="0"/>
              <a:t/>
            </a:r>
            <a:br>
              <a:rPr lang="en-US" dirty="0"/>
            </a:br>
            <a:r>
              <a:rPr lang="en-US" dirty="0"/>
              <a:t>The purpose of test monitoring is to give feedback and visibility about test activities. Information to be monitored may be collected manually or automatically and may be used to measure exit criteria, such as coverage. Metrics may also be used to assess progress against the planned schedule and budget</a:t>
            </a:r>
            <a:r>
              <a:rPr lang="en-US" dirty="0" smtClean="0"/>
              <a:t>.</a:t>
            </a:r>
          </a:p>
          <a:p>
            <a:endParaRPr lang="en-US" dirty="0"/>
          </a:p>
          <a:p>
            <a:pPr fontAlgn="base"/>
            <a:r>
              <a:rPr lang="en-US" b="1" dirty="0"/>
              <a:t>Common test metrics include:</a:t>
            </a:r>
            <a:endParaRPr lang="en-US" dirty="0"/>
          </a:p>
          <a:p>
            <a:pPr fontAlgn="base"/>
            <a:r>
              <a:rPr lang="en-US" dirty="0"/>
              <a:t>Percentage of work done in test case preparation (or percentage of planned test cases prepared).</a:t>
            </a:r>
          </a:p>
          <a:p>
            <a:pPr fontAlgn="base"/>
            <a:r>
              <a:rPr lang="en-US" dirty="0"/>
              <a:t>Percentage of work done in test environment preparation.</a:t>
            </a:r>
          </a:p>
          <a:p>
            <a:pPr fontAlgn="base"/>
            <a:r>
              <a:rPr lang="en-US" dirty="0"/>
              <a:t>Test case execution (e.g. number of test cases run/not run, and test cases passed/failed).</a:t>
            </a:r>
          </a:p>
          <a:p>
            <a:pPr fontAlgn="base"/>
            <a:r>
              <a:rPr lang="en-US" dirty="0"/>
              <a:t>Defect information (e.g. defect density, defects found and fixed, failure rate, and retest results).</a:t>
            </a:r>
          </a:p>
          <a:p>
            <a:pPr fontAlgn="base"/>
            <a:r>
              <a:rPr lang="en-US" dirty="0"/>
              <a:t>Test coverage of requirements, risks or code.</a:t>
            </a:r>
          </a:p>
          <a:p>
            <a:pPr fontAlgn="base"/>
            <a:r>
              <a:rPr lang="en-US" dirty="0"/>
              <a:t>Subjective confidence of testers in the product.</a:t>
            </a:r>
          </a:p>
          <a:p>
            <a:pPr fontAlgn="base"/>
            <a:r>
              <a:rPr lang="en-US" dirty="0"/>
              <a:t>Dates of test milestones.</a:t>
            </a:r>
          </a:p>
          <a:p>
            <a:pPr fontAlgn="base"/>
            <a:r>
              <a:rPr lang="en-US" dirty="0"/>
              <a:t>Testing costs, including the cost compared to the benefit of finding the next defect or to run the next test.</a:t>
            </a:r>
          </a:p>
          <a:p>
            <a:endParaRPr lang="en-US" dirty="0"/>
          </a:p>
        </p:txBody>
      </p:sp>
    </p:spTree>
    <p:extLst>
      <p:ext uri="{BB962C8B-B14F-4D97-AF65-F5344CB8AC3E}">
        <p14:creationId xmlns:p14="http://schemas.microsoft.com/office/powerpoint/2010/main" val="406774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a:xfrm>
            <a:off x="2589212" y="1510144"/>
            <a:ext cx="8915400" cy="4401077"/>
          </a:xfrm>
        </p:spPr>
        <p:txBody>
          <a:bodyPr/>
          <a:lstStyle/>
          <a:p>
            <a:pPr marL="0" indent="0">
              <a:buNone/>
            </a:pPr>
            <a:r>
              <a:rPr lang="en-US" dirty="0"/>
              <a:t>A </a:t>
            </a:r>
            <a:r>
              <a:rPr lang="en-US" b="1" dirty="0"/>
              <a:t>summary</a:t>
            </a:r>
            <a:r>
              <a:rPr lang="en-US" dirty="0"/>
              <a:t> of test activities and final test results</a:t>
            </a:r>
          </a:p>
          <a:p>
            <a:pPr marL="0" indent="0">
              <a:buNone/>
            </a:pPr>
            <a:r>
              <a:rPr lang="en-US" dirty="0"/>
              <a:t>An </a:t>
            </a:r>
            <a:r>
              <a:rPr lang="en-US" b="1" dirty="0"/>
              <a:t>assessment</a:t>
            </a:r>
            <a:r>
              <a:rPr lang="en-US" dirty="0"/>
              <a:t> of how well the</a:t>
            </a:r>
            <a:r>
              <a:rPr lang="en-US" dirty="0">
                <a:hlinkClick r:id="rId2"/>
              </a:rPr>
              <a:t> Testing </a:t>
            </a:r>
            <a:r>
              <a:rPr lang="en-US" dirty="0"/>
              <a:t>is </a:t>
            </a:r>
            <a:r>
              <a:rPr lang="en-US" dirty="0" smtClean="0"/>
              <a:t>performed</a:t>
            </a:r>
          </a:p>
          <a:p>
            <a:pPr marL="0" indent="0">
              <a:buNone/>
            </a:pPr>
            <a:endParaRPr lang="en-US" dirty="0"/>
          </a:p>
          <a:p>
            <a:pPr marL="0" indent="0">
              <a:buNone/>
            </a:pPr>
            <a:r>
              <a:rPr lang="en-US" dirty="0"/>
              <a:t>Based on the test report, the stakeholders can </a:t>
            </a:r>
          </a:p>
          <a:p>
            <a:pPr marL="0" indent="0">
              <a:buNone/>
            </a:pPr>
            <a:r>
              <a:rPr lang="en-US" b="1" dirty="0"/>
              <a:t>Evaluate</a:t>
            </a:r>
            <a:r>
              <a:rPr lang="en-US" dirty="0"/>
              <a:t> the </a:t>
            </a:r>
            <a:r>
              <a:rPr lang="en-US" b="1" dirty="0"/>
              <a:t>quality</a:t>
            </a:r>
            <a:r>
              <a:rPr lang="en-US" dirty="0"/>
              <a:t> of the tested product</a:t>
            </a:r>
          </a:p>
          <a:p>
            <a:pPr marL="0" indent="0">
              <a:buNone/>
            </a:pPr>
            <a:r>
              <a:rPr lang="en-US" dirty="0"/>
              <a:t>Make a </a:t>
            </a:r>
            <a:r>
              <a:rPr lang="en-US" b="1" dirty="0"/>
              <a:t>decision</a:t>
            </a:r>
            <a:r>
              <a:rPr lang="en-US" dirty="0"/>
              <a:t> on the software release. For example, if the test report informs that there’re many defects remaining in the product, the stakeholder can delay the release until all the defects are fixed</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394532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95504" y="415636"/>
            <a:ext cx="9160423" cy="6414258"/>
          </a:xfrm>
          <a:prstGeom prst="rect">
            <a:avLst/>
          </a:prstGeom>
        </p:spPr>
      </p:pic>
    </p:spTree>
    <p:extLst>
      <p:ext uri="{BB962C8B-B14F-4D97-AF65-F5344CB8AC3E}">
        <p14:creationId xmlns:p14="http://schemas.microsoft.com/office/powerpoint/2010/main" val="340210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a:t>
            </a:r>
            <a:endParaRPr lang="en-US" dirty="0"/>
          </a:p>
        </p:txBody>
      </p:sp>
      <p:sp>
        <p:nvSpPr>
          <p:cNvPr id="3" name="Content Placeholder 2"/>
          <p:cNvSpPr>
            <a:spLocks noGrp="1"/>
          </p:cNvSpPr>
          <p:nvPr>
            <p:ph idx="1"/>
          </p:nvPr>
        </p:nvSpPr>
        <p:spPr>
          <a:xfrm>
            <a:off x="2589212" y="1537855"/>
            <a:ext cx="8915400" cy="4373367"/>
          </a:xfrm>
        </p:spPr>
        <p:txBody>
          <a:bodyPr/>
          <a:lstStyle/>
          <a:p>
            <a:r>
              <a:rPr lang="en-US" dirty="0"/>
              <a:t>A service level agreement is a formal or informal contract between internal or external and the end user of the service. It specifies what the client will receive and clarifies </a:t>
            </a:r>
            <a:r>
              <a:rPr lang="en-US" dirty="0" smtClean="0"/>
              <a:t>what </a:t>
            </a:r>
            <a:r>
              <a:rPr lang="en-US" dirty="0"/>
              <a:t>is expected of the service provider</a:t>
            </a:r>
            <a:r>
              <a:rPr lang="en-US" dirty="0" smtClean="0"/>
              <a:t>.</a:t>
            </a:r>
          </a:p>
          <a:p>
            <a:endParaRPr lang="en-US" dirty="0"/>
          </a:p>
          <a:p>
            <a:pPr marL="0" indent="0">
              <a:buNone/>
            </a:pPr>
            <a:endParaRPr lang="en-US" dirty="0"/>
          </a:p>
        </p:txBody>
      </p:sp>
      <p:pic>
        <p:nvPicPr>
          <p:cNvPr id="3074" name="Picture 2" descr="https://www.servicetonic.com/wp-content/uploads/2016/12/good-sla-example-300x1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578127"/>
            <a:ext cx="7143750" cy="360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80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SLAs</a:t>
            </a:r>
            <a:br>
              <a:rPr lang="en-US" dirty="0"/>
            </a:br>
            <a:endParaRPr lang="en-US" dirty="0"/>
          </a:p>
        </p:txBody>
      </p:sp>
      <p:sp>
        <p:nvSpPr>
          <p:cNvPr id="3" name="Content Placeholder 2"/>
          <p:cNvSpPr>
            <a:spLocks noGrp="1"/>
          </p:cNvSpPr>
          <p:nvPr>
            <p:ph idx="1"/>
          </p:nvPr>
        </p:nvSpPr>
        <p:spPr>
          <a:xfrm>
            <a:off x="2589212" y="1399309"/>
            <a:ext cx="8915400" cy="4511913"/>
          </a:xfrm>
        </p:spPr>
        <p:txBody>
          <a:bodyPr>
            <a:normAutofit/>
          </a:bodyPr>
          <a:lstStyle/>
          <a:p>
            <a:pPr marL="0" indent="0">
              <a:buNone/>
            </a:pPr>
            <a:r>
              <a:rPr lang="en-US" sz="2000" b="1" dirty="0"/>
              <a:t>Service-based SLA</a:t>
            </a:r>
            <a:endParaRPr lang="en-US" sz="2000" dirty="0"/>
          </a:p>
          <a:p>
            <a:pPr fontAlgn="base"/>
            <a:r>
              <a:rPr lang="en-US" dirty="0"/>
              <a:t>Applies a standard SLA to all customers that contract the same service. It is useful when our company offers several services with </a:t>
            </a:r>
            <a:r>
              <a:rPr lang="en-US" b="1" dirty="0"/>
              <a:t>different resolution and response times.</a:t>
            </a:r>
            <a:endParaRPr lang="en-US" dirty="0"/>
          </a:p>
          <a:p>
            <a:pPr marL="0" indent="0" fontAlgn="base">
              <a:buNone/>
            </a:pPr>
            <a:r>
              <a:rPr lang="en-US" sz="2000" b="1" dirty="0" smtClean="0"/>
              <a:t>Customer-based </a:t>
            </a:r>
            <a:r>
              <a:rPr lang="en-US" sz="2000" b="1" dirty="0"/>
              <a:t>SLA</a:t>
            </a:r>
            <a:endParaRPr lang="en-US" sz="2000" dirty="0"/>
          </a:p>
          <a:p>
            <a:pPr fontAlgn="base"/>
            <a:r>
              <a:rPr lang="en-US" dirty="0"/>
              <a:t>Applies to all contracted services by a </a:t>
            </a:r>
            <a:r>
              <a:rPr lang="en-US" b="1" dirty="0"/>
              <a:t>customer, a group of customers or the same business area.</a:t>
            </a:r>
            <a:endParaRPr lang="en-US" dirty="0"/>
          </a:p>
          <a:p>
            <a:pPr marL="0" indent="0" fontAlgn="base">
              <a:buNone/>
            </a:pPr>
            <a:r>
              <a:rPr lang="en-US" sz="2000" b="1" dirty="0"/>
              <a:t>Multilevel SLA</a:t>
            </a:r>
            <a:endParaRPr lang="en-US" sz="2000" dirty="0"/>
          </a:p>
          <a:p>
            <a:pPr fontAlgn="base"/>
            <a:r>
              <a:rPr lang="en-US" b="1" dirty="0"/>
              <a:t>Combines service and customer SLA,</a:t>
            </a:r>
            <a:r>
              <a:rPr lang="en-US" dirty="0"/>
              <a:t> and applies at a corporate level for </a:t>
            </a:r>
            <a:r>
              <a:rPr lang="en-US" b="1" dirty="0"/>
              <a:t>all users in an organization too.</a:t>
            </a:r>
            <a:r>
              <a:rPr lang="en-US" dirty="0"/>
              <a:t> Multilevel SLAs avoid duplication and incompetence between several agreements, making it possible to integrate several conditions into the same system.</a:t>
            </a:r>
          </a:p>
          <a:p>
            <a:endParaRPr lang="en-US" dirty="0"/>
          </a:p>
        </p:txBody>
      </p:sp>
    </p:spTree>
    <p:extLst>
      <p:ext uri="{BB962C8B-B14F-4D97-AF65-F5344CB8AC3E}">
        <p14:creationId xmlns:p14="http://schemas.microsoft.com/office/powerpoint/2010/main" val="183765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a Service Level Agreement</a:t>
            </a:r>
            <a:br>
              <a:rPr lang="en-US" dirty="0"/>
            </a:br>
            <a:endParaRPr lang="en-US" dirty="0"/>
          </a:p>
        </p:txBody>
      </p:sp>
      <p:sp>
        <p:nvSpPr>
          <p:cNvPr id="3" name="Content Placeholder 2"/>
          <p:cNvSpPr>
            <a:spLocks noGrp="1"/>
          </p:cNvSpPr>
          <p:nvPr>
            <p:ph idx="1"/>
          </p:nvPr>
        </p:nvSpPr>
        <p:spPr>
          <a:xfrm>
            <a:off x="2589212" y="1787236"/>
            <a:ext cx="8915400" cy="4123986"/>
          </a:xfrm>
        </p:spPr>
        <p:txBody>
          <a:bodyPr>
            <a:normAutofit/>
          </a:bodyPr>
          <a:lstStyle/>
          <a:p>
            <a:r>
              <a:rPr lang="en-US" b="1" dirty="0"/>
              <a:t>Service description</a:t>
            </a:r>
            <a:r>
              <a:rPr lang="en-US" dirty="0"/>
              <a:t>: What does the service provider do?</a:t>
            </a:r>
          </a:p>
          <a:p>
            <a:r>
              <a:rPr lang="en-US" b="1" dirty="0"/>
              <a:t>Reliability</a:t>
            </a:r>
            <a:r>
              <a:rPr lang="en-US" dirty="0"/>
              <a:t>: When should the service be available?</a:t>
            </a:r>
          </a:p>
          <a:p>
            <a:r>
              <a:rPr lang="en-US" b="1" dirty="0"/>
              <a:t>Responsiveness:</a:t>
            </a:r>
            <a:r>
              <a:rPr lang="en-US" dirty="0"/>
              <a:t> How quickly should services be delivered?</a:t>
            </a:r>
          </a:p>
          <a:p>
            <a:r>
              <a:rPr lang="en-US" b="1" dirty="0"/>
              <a:t>Reporting procedure</a:t>
            </a:r>
            <a:r>
              <a:rPr lang="en-US" dirty="0"/>
              <a:t>: How and to whom should problems be reported? What reporting process is used in routine tasks (if any)?</a:t>
            </a:r>
          </a:p>
          <a:p>
            <a:r>
              <a:rPr lang="en-US" b="1" dirty="0"/>
              <a:t>Performance monitoring</a:t>
            </a:r>
            <a:r>
              <a:rPr lang="en-US" dirty="0"/>
              <a:t>: How will performance be monitored, who will monitor it, and how will it be measured?</a:t>
            </a:r>
          </a:p>
          <a:p>
            <a:r>
              <a:rPr lang="en-US" b="1" dirty="0"/>
              <a:t>Penalties for failure to meet obligations</a:t>
            </a:r>
            <a:r>
              <a:rPr lang="en-US" dirty="0"/>
              <a:t>: What penalties will be implemented if the service provider fails to perform as stipulated?</a:t>
            </a:r>
          </a:p>
          <a:p>
            <a:r>
              <a:rPr lang="en-US" b="1" dirty="0"/>
              <a:t>Constraints</a:t>
            </a:r>
            <a:r>
              <a:rPr lang="en-US" dirty="0"/>
              <a:t>: Under what circumstances will the terms of the service level agreement be waived?</a:t>
            </a:r>
          </a:p>
          <a:p>
            <a:endParaRPr lang="en-US" dirty="0"/>
          </a:p>
        </p:txBody>
      </p:sp>
    </p:spTree>
    <p:extLst>
      <p:ext uri="{BB962C8B-B14F-4D97-AF65-F5344CB8AC3E}">
        <p14:creationId xmlns:p14="http://schemas.microsoft.com/office/powerpoint/2010/main" val="170187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539" y="1261782"/>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9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Assignment 1:</a:t>
            </a:r>
            <a:br>
              <a:rPr lang="en-US" dirty="0" smtClean="0"/>
            </a:br>
            <a:endParaRPr lang="en-US" dirty="0"/>
          </a:p>
        </p:txBody>
      </p:sp>
      <p:sp>
        <p:nvSpPr>
          <p:cNvPr id="3" name="Content Placeholder 2"/>
          <p:cNvSpPr>
            <a:spLocks noGrp="1"/>
          </p:cNvSpPr>
          <p:nvPr>
            <p:ph idx="1"/>
          </p:nvPr>
        </p:nvSpPr>
        <p:spPr>
          <a:xfrm>
            <a:off x="2589212" y="1676399"/>
            <a:ext cx="8915400" cy="4585855"/>
          </a:xfrm>
        </p:spPr>
        <p:txBody>
          <a:bodyPr>
            <a:normAutofit/>
          </a:bodyPr>
          <a:lstStyle/>
          <a:p>
            <a:pPr marL="0" indent="0">
              <a:buNone/>
            </a:pPr>
            <a:r>
              <a:rPr lang="en-US" sz="2800" b="1" u="sng" dirty="0"/>
              <a:t>SLA requirements for testing team and Monitoring</a:t>
            </a:r>
            <a:r>
              <a:rPr lang="en-US" sz="2800" b="1" u="sng" dirty="0" smtClean="0"/>
              <a:t> </a:t>
            </a:r>
          </a:p>
          <a:p>
            <a:endParaRPr lang="en-US" sz="2400" dirty="0" smtClean="0"/>
          </a:p>
          <a:p>
            <a:r>
              <a:rPr lang="en-US" sz="2400" dirty="0" smtClean="0"/>
              <a:t>Speak to any of the testing team (software testing team)</a:t>
            </a:r>
          </a:p>
          <a:p>
            <a:r>
              <a:rPr lang="en-US" sz="2400" dirty="0" smtClean="0"/>
              <a:t>List down all the IT applications</a:t>
            </a:r>
          </a:p>
          <a:p>
            <a:r>
              <a:rPr lang="en-US" sz="2400" dirty="0" smtClean="0"/>
              <a:t>Tools they need to access</a:t>
            </a:r>
          </a:p>
          <a:p>
            <a:r>
              <a:rPr lang="en-US" sz="2400" dirty="0" smtClean="0"/>
              <a:t>Get their uptime requirements</a:t>
            </a:r>
          </a:p>
          <a:p>
            <a:r>
              <a:rPr lang="en-US" sz="2400" dirty="0" smtClean="0"/>
              <a:t>Speak to IT Manager</a:t>
            </a:r>
          </a:p>
          <a:p>
            <a:r>
              <a:rPr lang="en-US" sz="2400" dirty="0" smtClean="0"/>
              <a:t>Get their SLA</a:t>
            </a:r>
          </a:p>
          <a:p>
            <a:r>
              <a:rPr lang="en-US" sz="2400" dirty="0" smtClean="0"/>
              <a:t>Understand Monitoring and Reporting</a:t>
            </a:r>
            <a:endParaRPr lang="en-US" sz="2400" dirty="0"/>
          </a:p>
        </p:txBody>
      </p:sp>
    </p:spTree>
    <p:extLst>
      <p:ext uri="{BB962C8B-B14F-4D97-AF65-F5344CB8AC3E}">
        <p14:creationId xmlns:p14="http://schemas.microsoft.com/office/powerpoint/2010/main" val="164409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types of Software Testing</a:t>
            </a:r>
          </a:p>
        </p:txBody>
      </p:sp>
      <p:sp>
        <p:nvSpPr>
          <p:cNvPr id="3" name="Content Placeholder 2"/>
          <p:cNvSpPr>
            <a:spLocks noGrp="1"/>
          </p:cNvSpPr>
          <p:nvPr>
            <p:ph idx="1"/>
          </p:nvPr>
        </p:nvSpPr>
        <p:spPr/>
        <p:txBody>
          <a:bodyPr/>
          <a:lstStyle/>
          <a:p>
            <a:r>
              <a:rPr lang="en-US" dirty="0" smtClean="0"/>
              <a:t>Functional Testing</a:t>
            </a:r>
          </a:p>
          <a:p>
            <a:r>
              <a:rPr lang="en-US" dirty="0" smtClean="0"/>
              <a:t> </a:t>
            </a:r>
            <a:r>
              <a:rPr lang="en-US" dirty="0"/>
              <a:t>Non-Functional </a:t>
            </a:r>
            <a:r>
              <a:rPr lang="en-US" dirty="0" smtClean="0"/>
              <a:t>Testing</a:t>
            </a:r>
          </a:p>
          <a:p>
            <a:r>
              <a:rPr lang="en-US" dirty="0" smtClean="0"/>
              <a:t> </a:t>
            </a:r>
            <a:r>
              <a:rPr lang="en-US" dirty="0"/>
              <a:t>Automation </a:t>
            </a:r>
            <a:r>
              <a:rPr lang="en-US" dirty="0" smtClean="0"/>
              <a:t>Testing</a:t>
            </a:r>
          </a:p>
          <a:p>
            <a:r>
              <a:rPr lang="en-US" dirty="0" smtClean="0"/>
              <a:t> </a:t>
            </a:r>
            <a:r>
              <a:rPr lang="en-US" dirty="0"/>
              <a:t>Agile </a:t>
            </a:r>
            <a:r>
              <a:rPr lang="en-US" dirty="0" smtClean="0"/>
              <a:t>Testing</a:t>
            </a:r>
            <a:endParaRPr lang="en-US" dirty="0"/>
          </a:p>
        </p:txBody>
      </p:sp>
    </p:spTree>
    <p:extLst>
      <p:ext uri="{BB962C8B-B14F-4D97-AF65-F5344CB8AC3E}">
        <p14:creationId xmlns:p14="http://schemas.microsoft.com/office/powerpoint/2010/main" val="18547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Software Testing</a:t>
            </a:r>
            <a:br>
              <a:rPr lang="en-US" dirty="0"/>
            </a:br>
            <a:endParaRPr lang="en-US" dirty="0"/>
          </a:p>
        </p:txBody>
      </p:sp>
      <p:sp>
        <p:nvSpPr>
          <p:cNvPr id="3" name="Text Placeholder 2"/>
          <p:cNvSpPr>
            <a:spLocks noGrp="1"/>
          </p:cNvSpPr>
          <p:nvPr>
            <p:ph type="body" idx="1"/>
          </p:nvPr>
        </p:nvSpPr>
        <p:spPr>
          <a:xfrm>
            <a:off x="2939373" y="1972702"/>
            <a:ext cx="3992732" cy="715079"/>
          </a:xfrm>
        </p:spPr>
        <p:txBody>
          <a:bodyPr/>
          <a:lstStyle/>
          <a:p>
            <a:r>
              <a:rPr lang="en-US" b="1" dirty="0"/>
              <a:t>Functional Testing types include</a:t>
            </a:r>
            <a:r>
              <a:rPr lang="en-US" b="1" dirty="0" smtClean="0"/>
              <a:t>:</a:t>
            </a:r>
            <a:endParaRPr lang="en-US" dirty="0"/>
          </a:p>
        </p:txBody>
      </p:sp>
      <p:sp>
        <p:nvSpPr>
          <p:cNvPr id="4" name="Content Placeholder 3"/>
          <p:cNvSpPr>
            <a:spLocks noGrp="1"/>
          </p:cNvSpPr>
          <p:nvPr>
            <p:ph sz="half" idx="2"/>
          </p:nvPr>
        </p:nvSpPr>
        <p:spPr>
          <a:xfrm>
            <a:off x="2589212" y="2687780"/>
            <a:ext cx="4342893" cy="3823856"/>
          </a:xfrm>
        </p:spPr>
        <p:txBody>
          <a:bodyPr>
            <a:normAutofit/>
          </a:bodyPr>
          <a:lstStyle/>
          <a:p>
            <a:r>
              <a:rPr lang="en-US" dirty="0" smtClean="0"/>
              <a:t>Unit </a:t>
            </a:r>
            <a:r>
              <a:rPr lang="en-US" dirty="0"/>
              <a:t>Testing</a:t>
            </a:r>
          </a:p>
          <a:p>
            <a:r>
              <a:rPr lang="en-US" dirty="0"/>
              <a:t>Integration Testing</a:t>
            </a:r>
          </a:p>
          <a:p>
            <a:r>
              <a:rPr lang="en-US" dirty="0"/>
              <a:t>System Testing</a:t>
            </a:r>
          </a:p>
          <a:p>
            <a:r>
              <a:rPr lang="en-US" dirty="0"/>
              <a:t>Sanity Testing</a:t>
            </a:r>
          </a:p>
          <a:p>
            <a:r>
              <a:rPr lang="en-US" dirty="0"/>
              <a:t>Smoke Testing</a:t>
            </a:r>
          </a:p>
          <a:p>
            <a:r>
              <a:rPr lang="en-US" dirty="0"/>
              <a:t>Interface Testing</a:t>
            </a:r>
          </a:p>
          <a:p>
            <a:r>
              <a:rPr lang="en-US" dirty="0"/>
              <a:t>Regression Testing</a:t>
            </a:r>
          </a:p>
          <a:p>
            <a:r>
              <a:rPr lang="en-US" dirty="0"/>
              <a:t>Beta/Acceptance Testing</a:t>
            </a:r>
          </a:p>
          <a:p>
            <a:endParaRPr lang="en-US" dirty="0"/>
          </a:p>
        </p:txBody>
      </p:sp>
      <p:sp>
        <p:nvSpPr>
          <p:cNvPr id="5" name="Text Placeholder 4"/>
          <p:cNvSpPr>
            <a:spLocks noGrp="1"/>
          </p:cNvSpPr>
          <p:nvPr>
            <p:ph type="body" sz="quarter" idx="3"/>
          </p:nvPr>
        </p:nvSpPr>
        <p:spPr>
          <a:xfrm>
            <a:off x="7282267" y="1787237"/>
            <a:ext cx="4223364" cy="758502"/>
          </a:xfrm>
        </p:spPr>
        <p:txBody>
          <a:bodyPr/>
          <a:lstStyle/>
          <a:p>
            <a:r>
              <a:rPr lang="en-US" b="1" dirty="0"/>
              <a:t>Non-functional Testing types include:</a:t>
            </a:r>
            <a:endParaRPr lang="en-US" dirty="0"/>
          </a:p>
        </p:txBody>
      </p:sp>
      <p:sp>
        <p:nvSpPr>
          <p:cNvPr id="6" name="Content Placeholder 5"/>
          <p:cNvSpPr>
            <a:spLocks noGrp="1"/>
          </p:cNvSpPr>
          <p:nvPr>
            <p:ph sz="quarter" idx="4"/>
          </p:nvPr>
        </p:nvSpPr>
        <p:spPr>
          <a:xfrm>
            <a:off x="7166957" y="2545738"/>
            <a:ext cx="4338674" cy="3965898"/>
          </a:xfrm>
        </p:spPr>
        <p:txBody>
          <a:bodyPr>
            <a:normAutofit fontScale="85000" lnSpcReduction="10000"/>
          </a:bodyPr>
          <a:lstStyle/>
          <a:p>
            <a:r>
              <a:rPr lang="en-US" dirty="0"/>
              <a:t>Performance Testing</a:t>
            </a:r>
          </a:p>
          <a:p>
            <a:r>
              <a:rPr lang="en-US" dirty="0"/>
              <a:t>Load Testing</a:t>
            </a:r>
          </a:p>
          <a:p>
            <a:r>
              <a:rPr lang="en-US" dirty="0"/>
              <a:t>Stress Testing</a:t>
            </a:r>
          </a:p>
          <a:p>
            <a:r>
              <a:rPr lang="en-US" dirty="0"/>
              <a:t>Volume Testing</a:t>
            </a:r>
          </a:p>
          <a:p>
            <a:r>
              <a:rPr lang="en-US" dirty="0"/>
              <a:t>Security Testing</a:t>
            </a:r>
          </a:p>
          <a:p>
            <a:r>
              <a:rPr lang="en-US" dirty="0"/>
              <a:t>Compatibility Testing</a:t>
            </a:r>
          </a:p>
          <a:p>
            <a:r>
              <a:rPr lang="en-US" dirty="0"/>
              <a:t>Install Testing</a:t>
            </a:r>
          </a:p>
          <a:p>
            <a:r>
              <a:rPr lang="en-US" dirty="0"/>
              <a:t>Recovery Testing</a:t>
            </a:r>
          </a:p>
          <a:p>
            <a:r>
              <a:rPr lang="en-US" dirty="0"/>
              <a:t>Reliability Testing</a:t>
            </a:r>
          </a:p>
          <a:p>
            <a:r>
              <a:rPr lang="en-US" dirty="0"/>
              <a:t>Usability Testing</a:t>
            </a:r>
          </a:p>
          <a:p>
            <a:r>
              <a:rPr lang="en-US" dirty="0"/>
              <a:t>Compliance Testing</a:t>
            </a:r>
          </a:p>
          <a:p>
            <a:r>
              <a:rPr lang="en-US" dirty="0"/>
              <a:t>Localization Testing</a:t>
            </a:r>
          </a:p>
          <a:p>
            <a:endParaRPr lang="en-US" dirty="0"/>
          </a:p>
        </p:txBody>
      </p:sp>
    </p:spTree>
    <p:extLst>
      <p:ext uri="{BB962C8B-B14F-4D97-AF65-F5344CB8AC3E}">
        <p14:creationId xmlns:p14="http://schemas.microsoft.com/office/powerpoint/2010/main" val="307820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3745"/>
          </a:xfrm>
        </p:spPr>
        <p:txBody>
          <a:bodyPr>
            <a:normAutofit fontScale="90000"/>
          </a:bodyPr>
          <a:lstStyle/>
          <a:p>
            <a:r>
              <a:rPr lang="en-US" b="1" dirty="0" smtClean="0"/>
              <a:t>Automation </a:t>
            </a:r>
            <a:r>
              <a:rPr lang="en-US" b="1" dirty="0"/>
              <a:t>Testing</a:t>
            </a:r>
            <a:r>
              <a:rPr lang="en-US" b="1" dirty="0" smtClean="0"/>
              <a:t> </a:t>
            </a:r>
            <a:r>
              <a:rPr lang="en-US" b="1" dirty="0"/>
              <a:t>Tools for Software Testing</a:t>
            </a:r>
            <a:br>
              <a:rPr lang="en-US" b="1" dirty="0"/>
            </a:br>
            <a:endParaRPr lang="en-US" dirty="0"/>
          </a:p>
        </p:txBody>
      </p:sp>
      <p:sp>
        <p:nvSpPr>
          <p:cNvPr id="3" name="Content Placeholder 2"/>
          <p:cNvSpPr>
            <a:spLocks noGrp="1"/>
          </p:cNvSpPr>
          <p:nvPr>
            <p:ph idx="1"/>
          </p:nvPr>
        </p:nvSpPr>
        <p:spPr>
          <a:xfrm>
            <a:off x="2589212" y="1537855"/>
            <a:ext cx="8915400" cy="4373367"/>
          </a:xfrm>
        </p:spPr>
        <p:txBody>
          <a:bodyPr>
            <a:normAutofit/>
          </a:bodyPr>
          <a:lstStyle/>
          <a:p>
            <a:r>
              <a:rPr lang="en-US" b="1" u="sng" dirty="0"/>
              <a:t>Selenium</a:t>
            </a:r>
            <a:r>
              <a:rPr lang="en-US" dirty="0"/>
              <a:t> </a:t>
            </a:r>
            <a:endParaRPr lang="en-US" dirty="0" smtClean="0"/>
          </a:p>
          <a:p>
            <a:r>
              <a:rPr lang="en-US" dirty="0"/>
              <a:t>Selenium is a testing framework to perform web application testing across various browsers and platforms like Windows, Mac, and Linux. </a:t>
            </a:r>
            <a:endParaRPr lang="en-US" dirty="0" smtClean="0"/>
          </a:p>
          <a:p>
            <a:r>
              <a:rPr lang="en-US" dirty="0" smtClean="0"/>
              <a:t>Selenium </a:t>
            </a:r>
            <a:r>
              <a:rPr lang="en-US" dirty="0"/>
              <a:t>helps the testers to write tests in various programming languages like Java, PHP, C#, Python, Groovy, Ruby, and Perl. </a:t>
            </a:r>
            <a:endParaRPr lang="en-US" dirty="0" smtClean="0"/>
          </a:p>
          <a:p>
            <a:r>
              <a:rPr lang="en-US" dirty="0" smtClean="0"/>
              <a:t>It </a:t>
            </a:r>
            <a:r>
              <a:rPr lang="en-US" dirty="0"/>
              <a:t>offers record and playback features to write tests without learning Selenium IDE</a:t>
            </a:r>
            <a:r>
              <a:rPr lang="en-US" dirty="0" smtClean="0"/>
              <a:t>.</a:t>
            </a:r>
          </a:p>
          <a:p>
            <a:r>
              <a:rPr lang="en-US" dirty="0"/>
              <a:t>Selenium is undoubtedly the base for most of the other software testing tools in general</a:t>
            </a:r>
            <a:r>
              <a:rPr lang="en-US" dirty="0" smtClean="0"/>
              <a:t>.</a:t>
            </a:r>
          </a:p>
          <a:p>
            <a:endParaRPr lang="en-US" dirty="0" smtClean="0"/>
          </a:p>
          <a:p>
            <a:endParaRPr lang="en-US" dirty="0"/>
          </a:p>
        </p:txBody>
      </p:sp>
      <p:sp>
        <p:nvSpPr>
          <p:cNvPr id="4" name="AutoShape 2" descr="Image result for selen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158221" y="4526106"/>
            <a:ext cx="2762250" cy="1657350"/>
          </a:xfrm>
          <a:prstGeom prst="rect">
            <a:avLst/>
          </a:prstGeom>
        </p:spPr>
      </p:pic>
    </p:spTree>
    <p:extLst>
      <p:ext uri="{BB962C8B-B14F-4D97-AF65-F5344CB8AC3E}">
        <p14:creationId xmlns:p14="http://schemas.microsoft.com/office/powerpoint/2010/main" val="147046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3635"/>
          </a:xfrm>
        </p:spPr>
        <p:txBody>
          <a:bodyPr/>
          <a:lstStyle/>
          <a:p>
            <a:r>
              <a:rPr lang="en-US" dirty="0" err="1"/>
              <a:t>TestingWhiz</a:t>
            </a:r>
            <a:r>
              <a:rPr lang="en-US" dirty="0"/>
              <a:t> </a:t>
            </a:r>
            <a:r>
              <a:rPr lang="en-US" dirty="0" smtClean="0"/>
              <a:t>tool</a:t>
            </a:r>
            <a:r>
              <a:rPr lang="en-US" dirty="0"/>
              <a:t>:</a:t>
            </a:r>
          </a:p>
        </p:txBody>
      </p:sp>
      <p:sp>
        <p:nvSpPr>
          <p:cNvPr id="3" name="Content Placeholder 2"/>
          <p:cNvSpPr>
            <a:spLocks noGrp="1"/>
          </p:cNvSpPr>
          <p:nvPr>
            <p:ph idx="1"/>
          </p:nvPr>
        </p:nvSpPr>
        <p:spPr>
          <a:xfrm>
            <a:off x="2589212" y="1357745"/>
            <a:ext cx="8915400" cy="5237019"/>
          </a:xfrm>
        </p:spPr>
        <p:txBody>
          <a:bodyPr>
            <a:normAutofit/>
          </a:bodyPr>
          <a:lstStyle/>
          <a:p>
            <a:pPr>
              <a:lnSpc>
                <a:spcPct val="120000"/>
              </a:lnSpc>
            </a:pPr>
            <a:r>
              <a:rPr lang="en-US" dirty="0" err="1"/>
              <a:t>TestingWhiz</a:t>
            </a:r>
            <a:r>
              <a:rPr lang="en-US" dirty="0"/>
              <a:t> tool’s Enterprise edition offers a complete package of various automated testing solutions like </a:t>
            </a:r>
            <a:endParaRPr lang="en-US" dirty="0" smtClean="0"/>
          </a:p>
          <a:p>
            <a:pPr>
              <a:lnSpc>
                <a:spcPct val="120000"/>
              </a:lnSpc>
            </a:pPr>
            <a:r>
              <a:rPr lang="en-US" dirty="0" smtClean="0"/>
              <a:t>web </a:t>
            </a:r>
            <a:r>
              <a:rPr lang="en-US" dirty="0"/>
              <a:t>testing, </a:t>
            </a:r>
            <a:endParaRPr lang="en-US" dirty="0" smtClean="0"/>
          </a:p>
          <a:p>
            <a:pPr>
              <a:lnSpc>
                <a:spcPct val="120000"/>
              </a:lnSpc>
            </a:pPr>
            <a:r>
              <a:rPr lang="en-US" dirty="0" smtClean="0"/>
              <a:t>software </a:t>
            </a:r>
            <a:r>
              <a:rPr lang="en-US" dirty="0"/>
              <a:t>testing, </a:t>
            </a:r>
            <a:endParaRPr lang="en-US" dirty="0" smtClean="0"/>
          </a:p>
          <a:p>
            <a:pPr>
              <a:lnSpc>
                <a:spcPct val="120000"/>
              </a:lnSpc>
            </a:pPr>
            <a:r>
              <a:rPr lang="en-US" dirty="0" smtClean="0"/>
              <a:t>database </a:t>
            </a:r>
            <a:r>
              <a:rPr lang="en-US" dirty="0"/>
              <a:t>testing,</a:t>
            </a:r>
            <a:r>
              <a:rPr lang="en-US" dirty="0">
                <a:solidFill>
                  <a:schemeClr val="tx1"/>
                </a:solidFill>
              </a:rPr>
              <a:t> </a:t>
            </a:r>
            <a:endParaRPr lang="en-US" dirty="0" smtClean="0">
              <a:solidFill>
                <a:schemeClr val="tx1"/>
              </a:solidFill>
            </a:endParaRPr>
          </a:p>
          <a:p>
            <a:pPr>
              <a:lnSpc>
                <a:spcPct val="120000"/>
              </a:lnSpc>
            </a:pPr>
            <a:r>
              <a:rPr lang="en-US" dirty="0" smtClean="0">
                <a:solidFill>
                  <a:schemeClr val="tx1"/>
                </a:solidFill>
                <a:hlinkClick r:id="rId2"/>
              </a:rPr>
              <a:t>API </a:t>
            </a:r>
            <a:r>
              <a:rPr lang="en-US" dirty="0">
                <a:solidFill>
                  <a:schemeClr val="tx1"/>
                </a:solidFill>
                <a:hlinkClick r:id="rId2"/>
              </a:rPr>
              <a:t>testing</a:t>
            </a:r>
            <a:r>
              <a:rPr lang="en-US" dirty="0">
                <a:solidFill>
                  <a:schemeClr val="tx1"/>
                </a:solidFill>
              </a:rPr>
              <a:t>, </a:t>
            </a:r>
            <a:endParaRPr lang="en-US" dirty="0" smtClean="0">
              <a:solidFill>
                <a:schemeClr val="tx1"/>
              </a:solidFill>
            </a:endParaRPr>
          </a:p>
          <a:p>
            <a:pPr>
              <a:lnSpc>
                <a:spcPct val="120000"/>
              </a:lnSpc>
            </a:pPr>
            <a:r>
              <a:rPr lang="en-US" dirty="0" smtClean="0"/>
              <a:t>mobile </a:t>
            </a:r>
            <a:r>
              <a:rPr lang="en-US" dirty="0"/>
              <a:t>app testing, </a:t>
            </a:r>
            <a:endParaRPr lang="en-US" dirty="0" smtClean="0"/>
          </a:p>
          <a:p>
            <a:pPr>
              <a:lnSpc>
                <a:spcPct val="120000"/>
              </a:lnSpc>
            </a:pPr>
            <a:r>
              <a:rPr lang="en-US" dirty="0" smtClean="0"/>
              <a:t>regression </a:t>
            </a:r>
            <a:r>
              <a:rPr lang="en-US" dirty="0"/>
              <a:t>test suite maintenance, optimization, and automation, and cross-browser testing</a:t>
            </a:r>
            <a:r>
              <a:rPr lang="en-US" dirty="0" smtClean="0"/>
              <a:t>.</a:t>
            </a:r>
          </a:p>
          <a:p>
            <a:pPr>
              <a:lnSpc>
                <a:spcPct val="120000"/>
              </a:lnSpc>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8363382" y="2091380"/>
            <a:ext cx="2143125" cy="2143125"/>
          </a:xfrm>
          <a:prstGeom prst="rect">
            <a:avLst/>
          </a:prstGeom>
        </p:spPr>
      </p:pic>
    </p:spTree>
    <p:extLst>
      <p:ext uri="{BB962C8B-B14F-4D97-AF65-F5344CB8AC3E}">
        <p14:creationId xmlns:p14="http://schemas.microsoft.com/office/powerpoint/2010/main" val="98657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5164" y="401782"/>
            <a:ext cx="9329448" cy="6303818"/>
          </a:xfrm>
        </p:spPr>
        <p:txBody>
          <a:bodyPr/>
          <a:lstStyle/>
          <a:p>
            <a:r>
              <a:rPr lang="en-US" b="1" dirty="0" err="1"/>
              <a:t>Ranorex</a:t>
            </a:r>
            <a:endParaRPr lang="en-US" b="1" dirty="0"/>
          </a:p>
          <a:p>
            <a:r>
              <a:rPr lang="en-US" dirty="0" err="1"/>
              <a:t>Ranorex</a:t>
            </a:r>
            <a:r>
              <a:rPr lang="en-US" dirty="0"/>
              <a:t> Studio offers various testing automation tools that cover testing all desktop, web, and mobile applications.</a:t>
            </a:r>
          </a:p>
          <a:p>
            <a:r>
              <a:rPr lang="en-US" dirty="0" err="1"/>
              <a:t>Ranorex</a:t>
            </a:r>
            <a:r>
              <a:rPr lang="en-US" dirty="0"/>
              <a:t> offers the following features:</a:t>
            </a:r>
          </a:p>
          <a:p>
            <a:r>
              <a:rPr lang="en-US" dirty="0"/>
              <a:t>GUI recognition</a:t>
            </a:r>
          </a:p>
          <a:p>
            <a:r>
              <a:rPr lang="en-US" dirty="0"/>
              <a:t>Reusable test codes</a:t>
            </a:r>
          </a:p>
          <a:p>
            <a:r>
              <a:rPr lang="en-US" dirty="0"/>
              <a:t>Bug detection</a:t>
            </a:r>
          </a:p>
          <a:p>
            <a:r>
              <a:rPr lang="en-US" dirty="0"/>
              <a:t>Integration with various tools</a:t>
            </a:r>
          </a:p>
          <a:p>
            <a:r>
              <a:rPr lang="en-US" dirty="0"/>
              <a:t>Record and </a:t>
            </a:r>
            <a:r>
              <a:rPr lang="en-US" dirty="0" smtClean="0"/>
              <a:t>playback</a:t>
            </a:r>
          </a:p>
          <a:p>
            <a:r>
              <a:rPr lang="en-US" b="1" dirty="0" err="1"/>
              <a:t>Sahi</a:t>
            </a:r>
            <a:endParaRPr lang="en-US" b="1" dirty="0"/>
          </a:p>
          <a:p>
            <a:pPr marL="0" indent="0">
              <a:buNone/>
            </a:pPr>
            <a:r>
              <a:rPr lang="en-US" dirty="0" err="1"/>
              <a:t>Sahi</a:t>
            </a:r>
            <a:r>
              <a:rPr lang="en-US" dirty="0"/>
              <a:t> is a testing automation tool </a:t>
            </a:r>
            <a:r>
              <a:rPr lang="en-US" dirty="0" smtClean="0"/>
              <a:t>to</a:t>
            </a:r>
          </a:p>
          <a:p>
            <a:pPr marL="0" indent="0">
              <a:buNone/>
            </a:pPr>
            <a:r>
              <a:rPr lang="en-US" dirty="0"/>
              <a:t> </a:t>
            </a:r>
            <a:r>
              <a:rPr lang="en-US" u="sng" dirty="0">
                <a:hlinkClick r:id="rId2"/>
              </a:rPr>
              <a:t>automate web applications testing</a:t>
            </a:r>
            <a:r>
              <a:rPr lang="en-US" dirty="0"/>
              <a:t>. </a:t>
            </a:r>
            <a:endParaRPr lang="en-US" dirty="0" smtClean="0"/>
          </a:p>
          <a:p>
            <a:pPr marL="0" indent="0">
              <a:buNone/>
            </a:pPr>
            <a:r>
              <a:rPr lang="en-US" dirty="0" smtClean="0"/>
              <a:t>The </a:t>
            </a:r>
            <a:r>
              <a:rPr lang="en-US" dirty="0"/>
              <a:t>open-source </a:t>
            </a:r>
            <a:r>
              <a:rPr lang="en-US" dirty="0" err="1"/>
              <a:t>Sahi</a:t>
            </a:r>
            <a:r>
              <a:rPr lang="en-US" dirty="0"/>
              <a:t> is written in Java and </a:t>
            </a:r>
            <a:endParaRPr lang="en-US" dirty="0" smtClean="0"/>
          </a:p>
          <a:p>
            <a:pPr marL="0" indent="0">
              <a:buNone/>
            </a:pPr>
            <a:r>
              <a:rPr lang="en-US" dirty="0" smtClean="0"/>
              <a:t>JavaScript </a:t>
            </a:r>
            <a:r>
              <a:rPr lang="en-US" dirty="0"/>
              <a:t>programming languages.</a:t>
            </a:r>
          </a:p>
          <a:p>
            <a:endParaRPr lang="en-US" dirty="0"/>
          </a:p>
        </p:txBody>
      </p:sp>
      <p:pic>
        <p:nvPicPr>
          <p:cNvPr id="4" name="Picture 3"/>
          <p:cNvPicPr>
            <a:picLocks noChangeAspect="1"/>
          </p:cNvPicPr>
          <p:nvPr/>
        </p:nvPicPr>
        <p:blipFill>
          <a:blip r:embed="rId3"/>
          <a:stretch>
            <a:fillRect/>
          </a:stretch>
        </p:blipFill>
        <p:spPr>
          <a:xfrm>
            <a:off x="7832148" y="4151168"/>
            <a:ext cx="2457450" cy="1857375"/>
          </a:xfrm>
          <a:prstGeom prst="rect">
            <a:avLst/>
          </a:prstGeom>
        </p:spPr>
      </p:pic>
      <p:pic>
        <p:nvPicPr>
          <p:cNvPr id="5" name="Picture 4"/>
          <p:cNvPicPr>
            <a:picLocks noChangeAspect="1"/>
          </p:cNvPicPr>
          <p:nvPr/>
        </p:nvPicPr>
        <p:blipFill>
          <a:blip r:embed="rId4"/>
          <a:stretch>
            <a:fillRect/>
          </a:stretch>
        </p:blipFill>
        <p:spPr>
          <a:xfrm>
            <a:off x="7679748" y="1602798"/>
            <a:ext cx="2762250" cy="1657350"/>
          </a:xfrm>
          <a:prstGeom prst="rect">
            <a:avLst/>
          </a:prstGeom>
        </p:spPr>
      </p:pic>
    </p:spTree>
    <p:extLst>
      <p:ext uri="{BB962C8B-B14F-4D97-AF65-F5344CB8AC3E}">
        <p14:creationId xmlns:p14="http://schemas.microsoft.com/office/powerpoint/2010/main" val="111092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ist of all IT application for software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0983" y="457200"/>
            <a:ext cx="9883630" cy="626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0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technology </a:t>
            </a:r>
            <a:r>
              <a:rPr lang="en-US" dirty="0" smtClean="0"/>
              <a:t>management (IT Manager)</a:t>
            </a:r>
            <a:endParaRPr lang="en-US" dirty="0"/>
          </a:p>
        </p:txBody>
      </p:sp>
      <p:sp>
        <p:nvSpPr>
          <p:cNvPr id="3" name="Content Placeholder 2"/>
          <p:cNvSpPr>
            <a:spLocks noGrp="1"/>
          </p:cNvSpPr>
          <p:nvPr>
            <p:ph idx="1"/>
          </p:nvPr>
        </p:nvSpPr>
        <p:spPr>
          <a:xfrm>
            <a:off x="2589212" y="1904999"/>
            <a:ext cx="8915400" cy="4731327"/>
          </a:xfrm>
        </p:spPr>
        <p:txBody>
          <a:bodyPr>
            <a:normAutofit fontScale="92500" lnSpcReduction="20000"/>
          </a:bodyPr>
          <a:lstStyle/>
          <a:p>
            <a:pPr>
              <a:buFont typeface="Wingdings" panose="05000000000000000000" pitchFamily="2" charset="2"/>
              <a:buChar char="v"/>
            </a:pPr>
            <a:r>
              <a:rPr lang="en-US" dirty="0"/>
              <a:t>Managing IT staff by recruiting and training employees, communicating job expectations, and monitoring performance.</a:t>
            </a:r>
          </a:p>
          <a:p>
            <a:pPr>
              <a:buFont typeface="Wingdings" panose="05000000000000000000" pitchFamily="2" charset="2"/>
              <a:buChar char="v"/>
            </a:pPr>
            <a:r>
              <a:rPr lang="en-US" dirty="0" smtClean="0"/>
              <a:t>Overseeing the annual IT budget and ensuring cost effectiveness.</a:t>
            </a:r>
          </a:p>
          <a:p>
            <a:pPr>
              <a:buFont typeface="Wingdings" panose="05000000000000000000" pitchFamily="2" charset="2"/>
              <a:buChar char="v"/>
            </a:pPr>
            <a:r>
              <a:rPr lang="en-US" dirty="0" smtClean="0"/>
              <a:t>Monitoring </a:t>
            </a:r>
            <a:r>
              <a:rPr lang="en-US" dirty="0"/>
              <a:t>daily operations, including server hardware, software, and operating systems.</a:t>
            </a:r>
          </a:p>
          <a:p>
            <a:pPr>
              <a:buFont typeface="Wingdings" panose="05000000000000000000" pitchFamily="2" charset="2"/>
              <a:buChar char="v"/>
            </a:pPr>
            <a:r>
              <a:rPr lang="en-US" dirty="0"/>
              <a:t>Coordinating technology installations, upgrades, and maintenance.</a:t>
            </a:r>
          </a:p>
          <a:p>
            <a:pPr>
              <a:buFont typeface="Wingdings" panose="05000000000000000000" pitchFamily="2" charset="2"/>
              <a:buChar char="v"/>
            </a:pPr>
            <a:r>
              <a:rPr lang="en-US" dirty="0"/>
              <a:t>Selecting and purchasing new and replacement hardware and software, when necessary.</a:t>
            </a:r>
          </a:p>
          <a:p>
            <a:pPr>
              <a:buFont typeface="Wingdings" panose="05000000000000000000" pitchFamily="2" charset="2"/>
              <a:buChar char="v"/>
            </a:pPr>
            <a:r>
              <a:rPr lang="en-US" dirty="0"/>
              <a:t>Testing, troubleshooting, and modifying information systems so that they operate effectively.</a:t>
            </a:r>
          </a:p>
          <a:p>
            <a:pPr>
              <a:buFont typeface="Wingdings" panose="05000000000000000000" pitchFamily="2" charset="2"/>
              <a:buChar char="v"/>
            </a:pPr>
            <a:r>
              <a:rPr lang="en-US" dirty="0"/>
              <a:t>Generating performance reports for operating systems.</a:t>
            </a:r>
          </a:p>
          <a:p>
            <a:pPr>
              <a:buFont typeface="Wingdings" panose="05000000000000000000" pitchFamily="2" charset="2"/>
              <a:buChar char="v"/>
            </a:pPr>
            <a:r>
              <a:rPr lang="en-US" dirty="0"/>
              <a:t>Assuring all IT activities are performed within the parameters of applicable laws, codes, and regulations.</a:t>
            </a:r>
          </a:p>
          <a:p>
            <a:pPr>
              <a:buFont typeface="Wingdings" panose="05000000000000000000" pitchFamily="2" charset="2"/>
              <a:buChar char="v"/>
            </a:pPr>
            <a:r>
              <a:rPr lang="en-US" dirty="0"/>
              <a:t>Evaluating technology risks in order to develop a network disaster recovery plan and backup procedures.</a:t>
            </a:r>
          </a:p>
          <a:p>
            <a:pPr>
              <a:buFont typeface="Wingdings" panose="05000000000000000000" pitchFamily="2" charset="2"/>
              <a:buChar char="v"/>
            </a:pPr>
            <a:r>
              <a:rPr lang="en-US" dirty="0"/>
              <a:t>Remaining up to date with advances in technology and industry best practices.</a:t>
            </a:r>
          </a:p>
          <a:p>
            <a:endParaRPr lang="en-US" dirty="0"/>
          </a:p>
        </p:txBody>
      </p:sp>
    </p:spTree>
    <p:extLst>
      <p:ext uri="{BB962C8B-B14F-4D97-AF65-F5344CB8AC3E}">
        <p14:creationId xmlns:p14="http://schemas.microsoft.com/office/powerpoint/2010/main" val="12768075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182</TotalTime>
  <Words>498</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Wisp</vt:lpstr>
      <vt:lpstr>Infrastructure Management</vt:lpstr>
      <vt:lpstr>Assignment 1: </vt:lpstr>
      <vt:lpstr>various types of Software Testing</vt:lpstr>
      <vt:lpstr>Different Types Of Software Testing </vt:lpstr>
      <vt:lpstr>Automation Testing Tools for Software Testing </vt:lpstr>
      <vt:lpstr>TestingWhiz tool:</vt:lpstr>
      <vt:lpstr>PowerPoint Presentation</vt:lpstr>
      <vt:lpstr>PowerPoint Presentation</vt:lpstr>
      <vt:lpstr>Information technology management (IT Manager)</vt:lpstr>
      <vt:lpstr>Test Monitoring </vt:lpstr>
      <vt:lpstr>Reporting</vt:lpstr>
      <vt:lpstr>PowerPoint Presentation</vt:lpstr>
      <vt:lpstr>SLA</vt:lpstr>
      <vt:lpstr>Types of SLAs </vt:lpstr>
      <vt:lpstr>Components of a Service Level Agreement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Management</dc:title>
  <dc:creator>Mythily Ragupathi (CIS)</dc:creator>
  <cp:lastModifiedBy>elcot</cp:lastModifiedBy>
  <cp:revision>17</cp:revision>
  <dcterms:created xsi:type="dcterms:W3CDTF">2020-02-08T08:47:55Z</dcterms:created>
  <dcterms:modified xsi:type="dcterms:W3CDTF">2020-02-22T14:19:46Z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599e32-523d-45cf-80c8-50d522cc3338_Enabled">
    <vt:lpwstr>True</vt:lpwstr>
  </property>
  <property fmtid="{D5CDD505-2E9C-101B-9397-08002B2CF9AE}" pid="3" name="MSIP_Label_a3599e32-523d-45cf-80c8-50d522cc3338_SiteId">
    <vt:lpwstr>258ac4e4-146a-411e-9dc8-79a9e12fd6da</vt:lpwstr>
  </property>
  <property fmtid="{D5CDD505-2E9C-101B-9397-08002B2CF9AE}" pid="4" name="MSIP_Label_a3599e32-523d-45cf-80c8-50d522cc3338_Ref">
    <vt:lpwstr>https://api.informationprotection.azure.com/api/258ac4e4-146a-411e-9dc8-79a9e12fd6da</vt:lpwstr>
  </property>
  <property fmtid="{D5CDD505-2E9C-101B-9397-08002B2CF9AE}" pid="5" name="MSIP_Label_a3599e32-523d-45cf-80c8-50d522cc3338_Owner">
    <vt:lpwstr>MY374636@wipro.com</vt:lpwstr>
  </property>
  <property fmtid="{D5CDD505-2E9C-101B-9397-08002B2CF9AE}" pid="6" name="MSIP_Label_a3599e32-523d-45cf-80c8-50d522cc3338_SetDate">
    <vt:lpwstr>2020-02-08T15:19:33.5952834+05:30</vt:lpwstr>
  </property>
  <property fmtid="{D5CDD505-2E9C-101B-9397-08002B2CF9AE}" pid="7" name="MSIP_Label_a3599e32-523d-45cf-80c8-50d522cc3338_Name">
    <vt:lpwstr>Public</vt:lpwstr>
  </property>
  <property fmtid="{D5CDD505-2E9C-101B-9397-08002B2CF9AE}" pid="8" name="MSIP_Label_a3599e32-523d-45cf-80c8-50d522cc3338_Application">
    <vt:lpwstr>Microsoft Azure Information Protection</vt:lpwstr>
  </property>
  <property fmtid="{D5CDD505-2E9C-101B-9397-08002B2CF9AE}" pid="9" name="MSIP_Label_a3599e32-523d-45cf-80c8-50d522cc3338_Extended_MSFT_Method">
    <vt:lpwstr>Manual</vt:lpwstr>
  </property>
  <property fmtid="{D5CDD505-2E9C-101B-9397-08002B2CF9AE}" pid="10" name="Sensitivity">
    <vt:lpwstr>Public</vt:lpwstr>
  </property>
</Properties>
</file>