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1" d="100"/>
          <a:sy n="12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Column Labels Active</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243.0</c:v>
                </c:pt>
                <c:pt idx="1">
                  <c:v>249.0</c:v>
                </c:pt>
                <c:pt idx="2">
                  <c:v>245.0</c:v>
                </c:pt>
                <c:pt idx="3">
                  <c:v>239.0</c:v>
                </c:pt>
                <c:pt idx="4">
                  <c:v>246.0</c:v>
                </c:pt>
                <c:pt idx="5">
                  <c:v>246.0</c:v>
                </c:pt>
                <c:pt idx="6">
                  <c:v>250.0</c:v>
                </c:pt>
                <c:pt idx="7">
                  <c:v>246.0</c:v>
                </c:pt>
                <c:pt idx="8">
                  <c:v>242.0</c:v>
                </c:pt>
                <c:pt idx="9">
                  <c:v>252.0</c:v>
                </c:pt>
                <c:pt idx="10">
                  <c:v>2458.0</c:v>
                </c:pt>
              </c:numCache>
            </c:numRef>
          </c:val>
        </c:ser>
        <c:ser>
          <c:idx val="1"/>
          <c:order val="1"/>
          <c:tx>
            <c:v>Future Start</c:v>
          </c:tx>
          <c:spPr>
            <a:solidFill>
              <a:srgbClr val="C0504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6.0</c:v>
                </c:pt>
                <c:pt idx="1">
                  <c:v>12.0</c:v>
                </c:pt>
                <c:pt idx="2">
                  <c:v>5.0</c:v>
                </c:pt>
                <c:pt idx="3">
                  <c:v>4.0</c:v>
                </c:pt>
                <c:pt idx="4">
                  <c:v>6.0</c:v>
                </c:pt>
                <c:pt idx="5">
                  <c:v>9.0</c:v>
                </c:pt>
                <c:pt idx="6">
                  <c:v>7.0</c:v>
                </c:pt>
                <c:pt idx="7">
                  <c:v>11.0</c:v>
                </c:pt>
                <c:pt idx="8">
                  <c:v>3.0</c:v>
                </c:pt>
                <c:pt idx="9">
                  <c:v>6.0</c:v>
                </c:pt>
                <c:pt idx="10">
                  <c:v>69.0</c:v>
                </c:pt>
              </c:numCache>
            </c:numRef>
          </c:val>
        </c:ser>
        <c:ser>
          <c:idx val="2"/>
          <c:order val="2"/>
          <c:tx>
            <c:v>Leave of Absence</c:v>
          </c:tx>
          <c:spPr>
            <a:solidFill>
              <a:srgbClr val="9BBB59"/>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4.0</c:v>
                </c:pt>
                <c:pt idx="2">
                  <c:v>15.0</c:v>
                </c:pt>
                <c:pt idx="3">
                  <c:v>10.0</c:v>
                </c:pt>
                <c:pt idx="4">
                  <c:v>7.0</c:v>
                </c:pt>
                <c:pt idx="5">
                  <c:v>9.0</c:v>
                </c:pt>
                <c:pt idx="6">
                  <c:v>7.0</c:v>
                </c:pt>
                <c:pt idx="7">
                  <c:v>12.0</c:v>
                </c:pt>
                <c:pt idx="8">
                  <c:v>11.0</c:v>
                </c:pt>
                <c:pt idx="9">
                  <c:v>2.0</c:v>
                </c:pt>
                <c:pt idx="10">
                  <c:v>86.0</c:v>
                </c:pt>
              </c:numCache>
            </c:numRef>
          </c:val>
        </c:ser>
        <c:ser>
          <c:idx val="3"/>
          <c:order val="3"/>
          <c:tx>
            <c:v>Terminated for Cause</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6.0</c:v>
                </c:pt>
                <c:pt idx="2">
                  <c:v>4.0</c:v>
                </c:pt>
                <c:pt idx="3">
                  <c:v>11.0</c:v>
                </c:pt>
                <c:pt idx="4">
                  <c:v>7.0</c:v>
                </c:pt>
                <c:pt idx="5">
                  <c:v>9.0</c:v>
                </c:pt>
                <c:pt idx="6">
                  <c:v>6.0</c:v>
                </c:pt>
                <c:pt idx="7">
                  <c:v>2.0</c:v>
                </c:pt>
                <c:pt idx="8">
                  <c:v>4.0</c:v>
                </c:pt>
                <c:pt idx="9">
                  <c:v>4.0</c:v>
                </c:pt>
                <c:pt idx="10">
                  <c:v>66.0</c:v>
                </c:pt>
              </c:numCache>
            </c:numRef>
          </c:val>
        </c:ser>
        <c:ser>
          <c:idx val="4"/>
          <c:order val="4"/>
          <c:tx>
            <c:v>Voluntarily Terminated</c:v>
          </c:tx>
          <c:spPr>
            <a:solidFill>
              <a:srgbClr val="4BACC6"/>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32.0</c:v>
                </c:pt>
                <c:pt idx="1">
                  <c:v>29.0</c:v>
                </c:pt>
                <c:pt idx="2">
                  <c:v>33.0</c:v>
                </c:pt>
                <c:pt idx="3">
                  <c:v>32.0</c:v>
                </c:pt>
                <c:pt idx="4">
                  <c:v>38.0</c:v>
                </c:pt>
                <c:pt idx="5">
                  <c:v>28.0</c:v>
                </c:pt>
                <c:pt idx="6">
                  <c:v>29.0</c:v>
                </c:pt>
                <c:pt idx="7">
                  <c:v>33.0</c:v>
                </c:pt>
                <c:pt idx="8">
                  <c:v>37.0</c:v>
                </c:pt>
                <c:pt idx="9">
                  <c:v>30.0</c:v>
                </c:pt>
                <c:pt idx="10">
                  <c:v>321.0</c:v>
                </c:pt>
              </c:numCache>
            </c:numRef>
          </c:val>
        </c:ser>
        <c:gapWidth val="182"/>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10/23/2024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639248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1317254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244224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74805599"/>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9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3346128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186047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817676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765587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2"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501335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17543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708970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402247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2896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0262287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225308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14590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122298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570695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750248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842904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145551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46381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916865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044198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29436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885354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10/23/2024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89523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4800599" y="3340836"/>
            <a:ext cx="443269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Arial Rounded MT Bold" pitchFamily="34" charset="0"/>
                <a:ea typeface="宋体" pitchFamily="0" charset="0"/>
                <a:cs typeface="Calibri" pitchFamily="0" charset="0"/>
              </a:rPr>
              <a:t>mythily.p</a:t>
            </a:r>
            <a:endParaRPr lang="zh-CN" altLang="en-US" sz="1800" b="1"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8" name="矩形"/>
          <p:cNvSpPr>
            <a:spLocks/>
          </p:cNvSpPr>
          <p:nvPr/>
        </p:nvSpPr>
        <p:spPr>
          <a:xfrm rot="0">
            <a:off x="4800600" y="3754142"/>
            <a:ext cx="33528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3122162</a:t>
            </a: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78</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49" name="矩形"/>
          <p:cNvSpPr>
            <a:spLocks/>
          </p:cNvSpPr>
          <p:nvPr/>
        </p:nvSpPr>
        <p:spPr>
          <a:xfrm rot="21552008">
            <a:off x="4800600" y="4095515"/>
            <a:ext cx="28194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Commerce</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
        <p:nvSpPr>
          <p:cNvPr id="50" name="矩形"/>
          <p:cNvSpPr>
            <a:spLocks/>
          </p:cNvSpPr>
          <p:nvPr/>
        </p:nvSpPr>
        <p:spPr>
          <a:xfrm rot="0">
            <a:off x="4812323" y="4493127"/>
            <a:ext cx="685800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Arial Rounded MT Bold" pitchFamily="34" charset="0"/>
                <a:ea typeface="宋体" pitchFamily="0" charset="0"/>
                <a:cs typeface="Calibri" pitchFamily="0" charset="0"/>
              </a:rPr>
              <a:t>Shri shankaralal sundarbai shasun Jain college for women </a:t>
            </a:r>
            <a:endParaRPr lang="zh-CN" altLang="en-US" sz="1800" b="0" i="0" u="none" strike="noStrike" kern="1200" cap="none" spc="0" baseline="0">
              <a:solidFill>
                <a:schemeClr val="tx1"/>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2549839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1219200" y="1371600"/>
            <a:ext cx="6019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collection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4" name="矩形"/>
          <p:cNvSpPr>
            <a:spLocks/>
          </p:cNvSpPr>
          <p:nvPr/>
        </p:nvSpPr>
        <p:spPr>
          <a:xfrm rot="0">
            <a:off x="1751867" y="1771710"/>
            <a:ext cx="4429125"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Department                                                        2). Division                                                          3). Job Function                                                  4). Employee Classification</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5" name="矩形"/>
          <p:cNvSpPr>
            <a:spLocks/>
          </p:cNvSpPr>
          <p:nvPr/>
        </p:nvSpPr>
        <p:spPr>
          <a:xfrm rot="0">
            <a:off x="1219200" y="3197164"/>
            <a:ext cx="25907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DATA CLEANING : </a:t>
            </a:r>
            <a:r>
              <a:rPr lang="en-US" altLang="zh-CN" sz="1800" b="0" i="0" u="none" strike="noStrike" kern="1200" cap="none" spc="0" baseline="0">
                <a:solidFill>
                  <a:schemeClr val="tx1"/>
                </a:solidFill>
                <a:latin typeface="Perpetua" pitchFamily="18" charset="0"/>
                <a:ea typeface="宋体" pitchFamily="0" charset="0"/>
                <a:cs typeface="Calibri" pitchFamily="0" charset="0"/>
              </a:rPr>
              <a:t> </a:t>
            </a:r>
            <a:endParaRPr lang="zh-CN" altLang="en-US" sz="1800" b="0" i="0" u="none" strike="noStrike" kern="1200" cap="none" spc="0" baseline="0">
              <a:solidFill>
                <a:schemeClr val="tx1"/>
              </a:solidFill>
              <a:latin typeface="Perpetua" pitchFamily="18" charset="0"/>
              <a:ea typeface="宋体" pitchFamily="0" charset="0"/>
              <a:cs typeface="Calibri" pitchFamily="0" charset="0"/>
            </a:endParaRPr>
          </a:p>
        </p:txBody>
      </p:sp>
      <p:sp>
        <p:nvSpPr>
          <p:cNvPr id="176" name="矩形"/>
          <p:cNvSpPr>
            <a:spLocks/>
          </p:cNvSpPr>
          <p:nvPr/>
        </p:nvSpPr>
        <p:spPr>
          <a:xfrm rot="0">
            <a:off x="1751867" y="3699289"/>
            <a:ext cx="2438400"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Start date                     2). End date</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
        <p:nvSpPr>
          <p:cNvPr id="177" name="矩形"/>
          <p:cNvSpPr>
            <a:spLocks/>
          </p:cNvSpPr>
          <p:nvPr/>
        </p:nvSpPr>
        <p:spPr>
          <a:xfrm rot="0">
            <a:off x="1222131" y="4509190"/>
            <a:ext cx="350519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Perpetua Titling MT" pitchFamily="18" charset="0"/>
                <a:ea typeface="宋体" pitchFamily="0" charset="0"/>
                <a:cs typeface="Calibri" pitchFamily="0" charset="0"/>
              </a:rPr>
              <a:t>PERFORMANCE LEVEL : </a:t>
            </a:r>
            <a:endParaRPr lang="zh-CN" altLang="en-US" sz="2000" b="0" i="0" u="none" strike="noStrike" kern="1200" cap="none" spc="0" baseline="0">
              <a:solidFill>
                <a:schemeClr val="tx1"/>
              </a:solidFill>
              <a:latin typeface="Perpetua Titling MT" pitchFamily="18" charset="0"/>
              <a:ea typeface="宋体" pitchFamily="0" charset="0"/>
              <a:cs typeface="Calibri" pitchFamily="0" charset="0"/>
            </a:endParaRPr>
          </a:p>
        </p:txBody>
      </p:sp>
      <p:sp>
        <p:nvSpPr>
          <p:cNvPr id="178" name="矩形"/>
          <p:cNvSpPr>
            <a:spLocks/>
          </p:cNvSpPr>
          <p:nvPr/>
        </p:nvSpPr>
        <p:spPr>
          <a:xfrm rot="0">
            <a:off x="1751867" y="4999902"/>
            <a:ext cx="2669931" cy="1272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Light" pitchFamily="34" charset="0"/>
                <a:ea typeface="Calibri Light" pitchFamily="34" charset="0"/>
                <a:cs typeface="Calibri Light" pitchFamily="34" charset="0"/>
              </a:rPr>
              <a:t>1). Very high                        2). High                                   3). Medium                           4). Low </a:t>
            </a:r>
            <a:endParaRPr lang="zh-CN" altLang="en-US" sz="2000" b="0" i="0" u="none" strike="noStrike" kern="1200" cap="none" spc="0" baseline="0">
              <a:solidFill>
                <a:schemeClr val="tx1"/>
              </a:solidFill>
              <a:latin typeface="Calibri Light" pitchFamily="34" charset="0"/>
              <a:ea typeface="Calibri Light" pitchFamily="34" charset="0"/>
              <a:cs typeface="Calibri Light" pitchFamily="34" charset="0"/>
            </a:endParaRPr>
          </a:p>
        </p:txBody>
      </p:sp>
    </p:spTree>
    <p:extLst>
      <p:ext uri="{BB962C8B-B14F-4D97-AF65-F5344CB8AC3E}">
        <p14:creationId xmlns:p14="http://schemas.microsoft.com/office/powerpoint/2010/main" val="30180433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4"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86" name="图表"/>
          <p:cNvGraphicFramePr/>
          <p:nvPr/>
        </p:nvGraphicFramePr>
        <p:xfrm>
          <a:off x="838200" y="1295399"/>
          <a:ext cx="6553200" cy="396240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49084208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0" name="矩形"/>
          <p:cNvSpPr>
            <a:spLocks/>
          </p:cNvSpPr>
          <p:nvPr/>
        </p:nvSpPr>
        <p:spPr>
          <a:xfrm rot="0">
            <a:off x="1066800" y="1600200"/>
            <a:ext cx="746760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Aptos Narrow" pitchFamily="34" charset="0"/>
                <a:ea typeface="宋体" pitchFamily="0" charset="0"/>
                <a:cs typeface="Calibri" pitchFamily="0" charset="0"/>
              </a:rPr>
              <a:t>In summary, a comprehensive conclusion for a data analysis in a research study involves a strategic synthesis of key finding of the performance level of an each employee specifically and their implications,  contribution to the organisation as a brief </a:t>
            </a: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114052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3" cy="6858466"/>
            <a:chOff x="7448612" y="0"/>
            <a:chExt cx="4743793"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7"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665815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7879345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834071" y="1456285"/>
            <a:ext cx="7172325" cy="49777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Bell MT" pitchFamily="18" charset="0"/>
                <a:ea typeface="宋体" pitchFamily="0" charset="0"/>
                <a:cs typeface="Calibri" pitchFamily="0"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zh-CN" altLang="en-US" sz="36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27808824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866775" y="1975544"/>
            <a:ext cx="8486775" cy="352043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Bell MT" pitchFamily="18" charset="0"/>
                <a:ea typeface="宋体" pitchFamily="0" charset="0"/>
                <a:cs typeface="Calibri" pitchFamily="0" charset="0"/>
              </a:rPr>
              <a:t>It is a summary of employee dataset analysis the performance of various employees by consulting the various factors like employee type current emploi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zh-CN" altLang="en-US" sz="2800" b="0" i="0" u="none" strike="noStrike" kern="1200" cap="none" spc="0" baseline="0">
              <a:solidFill>
                <a:schemeClr val="tx1"/>
              </a:solidFill>
              <a:latin typeface="Bell MT" pitchFamily="18" charset="0"/>
              <a:ea typeface="宋体" pitchFamily="0" charset="0"/>
              <a:cs typeface="Calibri" pitchFamily="0" charset="0"/>
            </a:endParaRPr>
          </a:p>
        </p:txBody>
      </p:sp>
    </p:spTree>
    <p:extLst>
      <p:ext uri="{BB962C8B-B14F-4D97-AF65-F5344CB8AC3E}">
        <p14:creationId xmlns:p14="http://schemas.microsoft.com/office/powerpoint/2010/main" val="121100707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noChangeAspect="1"/>
          </p:cNvSpPr>
          <p:nvPr/>
        </p:nvSpPr>
        <p:spPr>
          <a:xfrm rot="0">
            <a:off x="5943599" y="3276600"/>
            <a:ext cx="304800" cy="304800"/>
          </a:xfrm>
          <a:prstGeom prst="rect"/>
          <a:noFill/>
          <a:ln w="12700" cmpd="sng" cap="flat">
            <a:noFill/>
            <a:prstDash val="solid"/>
            <a:miter/>
          </a:ln>
        </p:spPr>
      </p:sp>
      <p:pic>
        <p:nvPicPr>
          <p:cNvPr id="140" name="图片"/>
          <p:cNvPicPr>
            <a:picLocks noChangeAspect="1"/>
          </p:cNvPicPr>
          <p:nvPr/>
        </p:nvPicPr>
        <p:blipFill>
          <a:blip r:embed="rId2" cstate="print"/>
          <a:stretch>
            <a:fillRect/>
          </a:stretch>
        </p:blipFill>
        <p:spPr>
          <a:xfrm rot="0">
            <a:off x="-532185" y="764129"/>
            <a:ext cx="8162925" cy="4079088"/>
          </a:xfrm>
          <a:prstGeom prst="rect"/>
          <a:noFill/>
          <a:ln w="12700" cmpd="sng" cap="flat">
            <a:noFill/>
            <a:prstDash val="solid"/>
            <a:miter/>
          </a:ln>
        </p:spPr>
      </p:pic>
      <p:sp>
        <p:nvSpPr>
          <p:cNvPr id="141" name="矩形"/>
          <p:cNvSpPr>
            <a:spLocks/>
          </p:cNvSpPr>
          <p:nvPr/>
        </p:nvSpPr>
        <p:spPr>
          <a:xfrm rot="0">
            <a:off x="4943466" y="3788761"/>
            <a:ext cx="1152530" cy="367664"/>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0000"/>
                </a:solidFill>
                <a:latin typeface="Arial Rounded MT Bold" pitchFamily="34" charset="0"/>
                <a:ea typeface="宋体" pitchFamily="0" charset="0"/>
                <a:cs typeface="Calibri" pitchFamily="0" charset="0"/>
              </a:rPr>
              <a:t>Employer</a:t>
            </a:r>
            <a:endParaRPr lang="zh-CN" altLang="en-US" sz="18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2" name="矩形"/>
          <p:cNvSpPr>
            <a:spLocks/>
          </p:cNvSpPr>
          <p:nvPr/>
        </p:nvSpPr>
        <p:spPr>
          <a:xfrm rot="0">
            <a:off x="3289829" y="3785835"/>
            <a:ext cx="1227518"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00000"/>
                </a:solidFill>
                <a:latin typeface="Arial Rounded MT Bold" pitchFamily="34" charset="0"/>
                <a:ea typeface="宋体" pitchFamily="0" charset="0"/>
                <a:cs typeface="Calibri" pitchFamily="0" charset="0"/>
              </a:rPr>
              <a:t>Employee</a:t>
            </a:r>
            <a:endParaRPr lang="zh-CN" altLang="en-US" sz="1600" b="0" i="0" u="none" strike="noStrike" kern="1200" cap="none" spc="0" baseline="0">
              <a:solidFill>
                <a:srgbClr val="000000"/>
              </a:solidFill>
              <a:latin typeface="Arial Rounded MT Bold" pitchFamily="34" charset="0"/>
              <a:ea typeface="宋体" pitchFamily="0" charset="0"/>
              <a:cs typeface="Calibri" pitchFamily="0" charset="0"/>
            </a:endParaRPr>
          </a:p>
        </p:txBody>
      </p:sp>
      <p:sp>
        <p:nvSpPr>
          <p:cNvPr id="143" name="矩形"/>
          <p:cNvSpPr>
            <a:spLocks/>
          </p:cNvSpPr>
          <p:nvPr/>
        </p:nvSpPr>
        <p:spPr>
          <a:xfrm rot="0">
            <a:off x="6381767" y="3785835"/>
            <a:ext cx="1300159" cy="339088"/>
          </a:xfrm>
          <a:prstGeom prst="rect"/>
          <a:gradFill rotWithShape="0">
            <a:gsLst>
              <a:gs pos="0">
                <a:srgbClr val="BCBCBC">
                  <a:alpha val="100000"/>
                </a:srgbClr>
              </a:gs>
              <a:gs pos="35000">
                <a:srgbClr val="D0D0D0">
                  <a:alpha val="100000"/>
                </a:srgbClr>
              </a:gs>
              <a:gs pos="100000">
                <a:srgbClr val="EDEDED">
                  <a:alpha val="100000"/>
                </a:srgbClr>
              </a:gs>
            </a:gsLst>
            <a:lin ang="16200000" scaled="1"/>
          </a:gradFill>
          <a:ln w="9525" cmpd="sng" cap="flat">
            <a:solidFill>
              <a:srgbClr val="000000"/>
            </a:solidFill>
            <a:prstDash val="solid"/>
            <a:miter/>
          </a:ln>
          <a:effectLst>
            <a:outerShdw sx="100000" sy="100000" algn="t" rotWithShape="0" blurRad="40005" dist="20320" dir="5400000">
              <a:srgbClr val="000000">
                <a:alpha val="23529"/>
              </a:srgbClr>
            </a:outerShdw>
          </a:effectLst>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rgbClr val="000000"/>
                </a:solidFill>
                <a:latin typeface="Arial Rounded MT Bold" pitchFamily="34" charset="0"/>
                <a:ea typeface="宋体" pitchFamily="0" charset="0"/>
                <a:cs typeface="Calibri" pitchFamily="0" charset="0"/>
              </a:rPr>
              <a:t>organisation</a:t>
            </a:r>
            <a:endParaRPr lang="zh-CN" altLang="en-US" sz="1600" b="1" i="0" u="none" strike="noStrike" kern="1200" cap="none" spc="0" baseline="0">
              <a:solidFill>
                <a:srgbClr val="000000"/>
              </a:solidFill>
              <a:latin typeface="Arial Rounded MT Bold" pitchFamily="34" charset="0"/>
              <a:ea typeface="宋体" pitchFamily="0" charset="0"/>
              <a:cs typeface="Calibri" pitchFamily="0" charset="0"/>
            </a:endParaRPr>
          </a:p>
        </p:txBody>
      </p:sp>
    </p:spTree>
    <p:extLst>
      <p:ext uri="{BB962C8B-B14F-4D97-AF65-F5344CB8AC3E}">
        <p14:creationId xmlns:p14="http://schemas.microsoft.com/office/powerpoint/2010/main" val="9122015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762000" y="1981200"/>
            <a:ext cx="2695574" cy="3248025"/>
          </a:xfrm>
          <a:prstGeom prst="rect"/>
          <a:noFill/>
          <a:ln w="12700" cmpd="sng" cap="flat">
            <a:noFill/>
            <a:prstDash val="solid"/>
            <a:miter/>
          </a:ln>
        </p:spPr>
      </p:pic>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2" name="矩形"/>
          <p:cNvSpPr>
            <a:spLocks/>
          </p:cNvSpPr>
          <p:nvPr/>
        </p:nvSpPr>
        <p:spPr>
          <a:xfrm rot="0">
            <a:off x="3733800" y="2151727"/>
            <a:ext cx="6705599"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Conditional Formatting – Missing          Filter – Remove                                       Formulae – Performance                            Pivot – Summary                                         Gragh – Data Visualization</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79384791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55332" y="1828800"/>
            <a:ext cx="1084384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Employee dataset – Kaggle 26 Features                                     Employee ID - </a:t>
            </a:r>
            <a:r>
              <a:rPr lang="en-US" altLang="zh-CN" sz="2400" b="0" i="0" u="none" strike="noStrike" kern="1200" cap="none" spc="0" baseline="0">
                <a:solidFill>
                  <a:schemeClr val="tx1"/>
                </a:solidFill>
                <a:latin typeface="Cambria Math" pitchFamily="18" charset="0"/>
                <a:ea typeface="Cambria Math" pitchFamily="18" charset="0"/>
                <a:cs typeface="Calibri" pitchFamily="0" charset="0"/>
              </a:rPr>
              <a:t>DE5B5E0E981696191474813EBC226A7F</a:t>
            </a:r>
            <a:r>
              <a:rPr lang="en-US" altLang="zh-CN" sz="3200" b="0" i="0" u="none" strike="noStrike" kern="1200" cap="none" spc="0" baseline="0">
                <a:solidFill>
                  <a:schemeClr val="tx1"/>
                </a:solidFill>
                <a:latin typeface="Cambria Math" pitchFamily="18" charset="0"/>
                <a:ea typeface="Cambria Math" pitchFamily="18" charset="0"/>
                <a:cs typeface="Calibri" pitchFamily="0" charset="0"/>
              </a:rPr>
              <a:t>                     Name – Text                                                                                           Performance Level – Very High , High , Medium , Low         Gender – Male , Female                                                             Employee Ratings </a:t>
            </a:r>
            <a:endParaRPr lang="zh-CN" altLang="en-US" sz="3200" b="0" i="0" u="none" strike="noStrike" kern="1200" cap="none" spc="0" baseline="0">
              <a:solidFill>
                <a:schemeClr val="tx1"/>
              </a:solidFill>
              <a:latin typeface="Cambria Math" pitchFamily="18" charset="0"/>
              <a:ea typeface="Cambria Math" pitchFamily="18" charset="0"/>
              <a:cs typeface="Calibri" pitchFamily="0" charset="0"/>
            </a:endParaRPr>
          </a:p>
        </p:txBody>
      </p:sp>
    </p:spTree>
    <p:extLst>
      <p:ext uri="{BB962C8B-B14F-4D97-AF65-F5344CB8AC3E}">
        <p14:creationId xmlns:p14="http://schemas.microsoft.com/office/powerpoint/2010/main" val="12291100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3"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6" name="矩形"/>
          <p:cNvSpPr>
            <a:spLocks/>
          </p:cNvSpPr>
          <p:nvPr/>
        </p:nvSpPr>
        <p:spPr>
          <a:xfrm rot="0">
            <a:off x="990600" y="1717928"/>
            <a:ext cx="9525000" cy="1548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Eras Medium ITC" pitchFamily="34" charset="0"/>
                <a:ea typeface="宋体" pitchFamily="0" charset="0"/>
                <a:cs typeface="Calibri" pitchFamily="0" charset="0"/>
              </a:rPr>
              <a:t>Performance level                                                         IFS(Z8-5,"VERY HIGH" 28 -4,"HIGH",28&gt;-3,"MED", TRUE, "LOW")</a:t>
            </a:r>
            <a:endParaRPr lang="zh-CN" altLang="en-US" sz="3200" b="0" i="0" u="none" strike="noStrike" kern="1200" cap="none" spc="0" baseline="0">
              <a:solidFill>
                <a:schemeClr val="tx1"/>
              </a:solidFill>
              <a:latin typeface="Eras Medium ITC" pitchFamily="34" charset="0"/>
              <a:ea typeface="宋体" pitchFamily="0" charset="0"/>
              <a:cs typeface="Calibri" pitchFamily="0" charset="0"/>
            </a:endParaRPr>
          </a:p>
        </p:txBody>
      </p:sp>
    </p:spTree>
    <p:extLst>
      <p:ext uri="{BB962C8B-B14F-4D97-AF65-F5344CB8AC3E}">
        <p14:creationId xmlns:p14="http://schemas.microsoft.com/office/powerpoint/2010/main" val="92998033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307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15</cp:revision>
  <dcterms:created xsi:type="dcterms:W3CDTF">2024-03-29T15:07:22Z</dcterms:created>
  <dcterms:modified xsi:type="dcterms:W3CDTF">2024-10-23T06:48:39Z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