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2" name="Google Shape;22;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7" name="Google Shape;37;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9" name="Google Shape;39;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4" name="Google Shape;94;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6" name="Google Shape;96;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6" name="Google Shape;106;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3" name="Google Shape;43;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4"/>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4"/>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47" name="Google Shape;47;p4"/>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48" name="Google Shape;48;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4" name="Google Shape;54;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9" name="Google Shape;59;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1" name="Google Shape;61;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7"/>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6" name="Google Shape;6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9" name="Shape 69"/>
        <p:cNvGrpSpPr/>
        <p:nvPr/>
      </p:nvGrpSpPr>
      <p:grpSpPr>
        <a:xfrm>
          <a:off x="0" y="0"/>
          <a:ext cx="0" cy="0"/>
          <a:chOff x="0" y="0"/>
          <a:chExt cx="0" cy="0"/>
        </a:xfrm>
      </p:grpSpPr>
      <p:sp>
        <p:nvSpPr>
          <p:cNvPr id="70" name="Google Shape;70;p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8"/>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2" name="Google Shape;72;p8"/>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3" name="Google Shape;73;p8"/>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4" name="Google Shape;74;p8"/>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5" name="Google Shape;75;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7" name="Google Shape;77;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9"/>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10"/>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0"/>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10"/>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10"/>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0"/>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0"/>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7" name="Google Shape;27;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8" name="Google Shape;28;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2" name="Google Shape;32;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240"/>
              <a:buFont typeface="Arial"/>
              <a:buNone/>
            </a:pPr>
            <a:r>
              <a:rPr b="1" lang="en-US" sz="3240">
                <a:solidFill>
                  <a:schemeClr val="accent1"/>
                </a:solidFill>
                <a:latin typeface="Arial"/>
                <a:ea typeface="Arial"/>
                <a:cs typeface="Arial"/>
                <a:sym typeface="Arial"/>
              </a:rPr>
              <a:t>KEYLOGGERS &amp; SECURITY IMPLEMENTATION</a:t>
            </a:r>
            <a:endParaRPr b="1" sz="3240">
              <a:solidFill>
                <a:schemeClr val="accent1"/>
              </a:solidFill>
              <a:latin typeface="Arial"/>
              <a:ea typeface="Arial"/>
              <a:cs typeface="Arial"/>
              <a:sym typeface="Arial"/>
            </a:endParaRPr>
          </a:p>
        </p:txBody>
      </p:sp>
      <p:sp>
        <p:nvSpPr>
          <p:cNvPr id="112" name="Google Shape;112;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113" name="Google Shape;113;p13"/>
          <p:cNvSpPr txBox="1"/>
          <p:nvPr/>
        </p:nvSpPr>
        <p:spPr>
          <a:xfrm>
            <a:off x="1871664" y="4286251"/>
            <a:ext cx="8454600" cy="132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Mythily R </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APOLLO ENGINEERING COLLEGE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COMPUTER SCIENCE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985837"/>
            <a:ext cx="11029500" cy="5214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024"/>
              <a:buNone/>
            </a:pPr>
            <a:r>
              <a:rPr b="1" lang="en-US" sz="2200">
                <a:solidFill>
                  <a:srgbClr val="262626"/>
                </a:solidFill>
                <a:latin typeface="Times New Roman"/>
                <a:ea typeface="Times New Roman"/>
                <a:cs typeface="Times New Roman"/>
                <a:sym typeface="Times New Roman"/>
              </a:rPr>
              <a:t>Security-specific Libraries and Tools:</a:t>
            </a:r>
            <a:endParaRPr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Snort or Suricata: For network intrusion detection and prevention.</a:t>
            </a:r>
            <a:endParaRPr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YARA: For writing and matching patterns in suspicious files or network traffic.</a:t>
            </a:r>
            <a:endParaRPr sz="2200">
              <a:solidFill>
                <a:srgbClr val="262626"/>
              </a:solidFill>
              <a:latin typeface="Times New Roman"/>
              <a:ea typeface="Times New Roman"/>
              <a:cs typeface="Times New Roman"/>
              <a:sym typeface="Times New Roman"/>
            </a:endParaRPr>
          </a:p>
          <a:p>
            <a:pPr indent="0" lvl="0" marL="0" rtl="0" algn="l">
              <a:lnSpc>
                <a:spcPct val="110000"/>
              </a:lnSpc>
              <a:spcBef>
                <a:spcPts val="1040"/>
              </a:spcBef>
              <a:spcAft>
                <a:spcPts val="0"/>
              </a:spcAft>
              <a:buSzPts val="2024"/>
              <a:buNone/>
            </a:pPr>
            <a:r>
              <a:rPr b="1" lang="en-US" sz="2200">
                <a:solidFill>
                  <a:srgbClr val="262626"/>
                </a:solidFill>
                <a:latin typeface="Times New Roman"/>
                <a:ea typeface="Times New Roman"/>
                <a:cs typeface="Times New Roman"/>
                <a:sym typeface="Times New Roman"/>
              </a:rPr>
              <a:t>Data Storage and Processing:</a:t>
            </a:r>
            <a:endParaRPr b="1"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Elasticsearch, Logstash, and Kibana (ELK Stack): For centralized log management and real-time data analysis.</a:t>
            </a:r>
            <a:endParaRPr sz="2200">
              <a:solidFill>
                <a:srgbClr val="262626"/>
              </a:solidFill>
              <a:latin typeface="Times New Roman"/>
              <a:ea typeface="Times New Roman"/>
              <a:cs typeface="Times New Roman"/>
              <a:sym typeface="Times New Roman"/>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MongoDB or PostgreSQL: For storing and querying security-related data.</a:t>
            </a:r>
            <a:endParaRPr sz="22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2024"/>
              <a:buNone/>
            </a:pPr>
            <a:r>
              <a:rPr b="1" lang="en-US" sz="2200">
                <a:solidFill>
                  <a:srgbClr val="262626"/>
                </a:solidFill>
                <a:latin typeface="Times New Roman"/>
                <a:ea typeface="Times New Roman"/>
                <a:cs typeface="Times New Roman"/>
                <a:sym typeface="Times New Roman"/>
              </a:rPr>
              <a:t>Integration and Deployment:</a:t>
            </a:r>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Docker and Kubernetes: For containerization and orchestration of microservices.</a:t>
            </a:r>
            <a:endParaRPr/>
          </a:p>
          <a:p>
            <a:pPr indent="-305435" lvl="0" marL="305435" rtl="0" algn="l">
              <a:lnSpc>
                <a:spcPct val="110000"/>
              </a:lnSpc>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Apache Kafka Connect: For integrating with various data sources and sinks.</a:t>
            </a:r>
            <a:endParaRPr/>
          </a:p>
          <a:p>
            <a:pPr indent="-165226" lvl="0" marL="305435" rtl="0" algn="l">
              <a:lnSpc>
                <a:spcPct val="110000"/>
              </a:lnSpc>
              <a:spcBef>
                <a:spcPts val="1080"/>
              </a:spcBef>
              <a:spcAft>
                <a:spcPts val="0"/>
              </a:spcAft>
              <a:buSzPts val="2208"/>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There are two main types of algorithms used in keyloggers</a:t>
            </a:r>
            <a:endParaRPr/>
          </a:p>
          <a:p>
            <a:pPr indent="-342900" lvl="0" marL="342900" rtl="0" algn="l">
              <a:lnSpc>
                <a:spcPct val="110000"/>
              </a:lnSpc>
              <a:spcBef>
                <a:spcPts val="1000"/>
              </a:spcBef>
              <a:spcAft>
                <a:spcPts val="0"/>
              </a:spcAft>
              <a:buClr>
                <a:srgbClr val="00B0F0"/>
              </a:buClr>
              <a:buSzPts val="3000"/>
              <a:buFont typeface="Noto Sans Symbols"/>
              <a:buChar char="▪"/>
            </a:pPr>
            <a:r>
              <a:rPr lang="en-US" sz="2000">
                <a:solidFill>
                  <a:srgbClr val="262626"/>
                </a:solidFill>
                <a:latin typeface="Times New Roman"/>
                <a:ea typeface="Times New Roman"/>
                <a:cs typeface="Times New Roman"/>
                <a:sym typeface="Times New Roman"/>
              </a:rPr>
              <a:t>Kernel-level keyloggers</a:t>
            </a:r>
            <a:endParaRPr/>
          </a:p>
          <a:p>
            <a:pPr indent="0" lvl="0" marL="0" rtl="0" algn="l">
              <a:lnSpc>
                <a:spcPct val="110000"/>
              </a:lnSpc>
              <a:spcBef>
                <a:spcPts val="1000"/>
              </a:spcBef>
              <a:spcAft>
                <a:spcPts val="0"/>
              </a:spcAft>
              <a:buClr>
                <a:srgbClr val="00B0F0"/>
              </a:buClr>
              <a:buSzPts val="3000"/>
              <a:buNone/>
            </a:pPr>
            <a:r>
              <a:rPr lang="en-US" sz="2000">
                <a:solidFill>
                  <a:srgbClr val="262626"/>
                </a:solidFill>
                <a:latin typeface="Times New Roman"/>
                <a:ea typeface="Times New Roman"/>
                <a:cs typeface="Times New Roman"/>
                <a:sym typeface="Times New Roman"/>
              </a:rPr>
              <a:t>             These keyloggers operate at the kernel level of the operating system, which gives them access to all keystrokes before they are processed by other applications. Kernel-level keyloggers are more difficult to detect and remove than user-level keyloggers.</a:t>
            </a:r>
            <a:endParaRPr/>
          </a:p>
          <a:p>
            <a:pPr indent="-342900" lvl="0" marL="342900" rtl="0" algn="l">
              <a:lnSpc>
                <a:spcPct val="110000"/>
              </a:lnSpc>
              <a:spcBef>
                <a:spcPts val="1000"/>
              </a:spcBef>
              <a:spcAft>
                <a:spcPts val="0"/>
              </a:spcAft>
              <a:buClr>
                <a:srgbClr val="00B0F0"/>
              </a:buClr>
              <a:buSzPts val="3000"/>
              <a:buFont typeface="Noto Sans Symbols"/>
              <a:buChar char="▪"/>
            </a:pPr>
            <a:r>
              <a:rPr lang="en-US" sz="2000">
                <a:solidFill>
                  <a:srgbClr val="262626"/>
                </a:solidFill>
                <a:latin typeface="Times New Roman"/>
                <a:ea typeface="Times New Roman"/>
                <a:cs typeface="Times New Roman"/>
                <a:sym typeface="Times New Roman"/>
              </a:rPr>
              <a:t>User-level keyloggers</a:t>
            </a:r>
            <a:endParaRPr/>
          </a:p>
          <a:p>
            <a:pPr indent="0" lvl="0" marL="0" rtl="0" algn="l">
              <a:lnSpc>
                <a:spcPct val="11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These keyloggers operate at the user level of the operating system. They can only record keystrokes that are made in user-mode applications. User-level keyloggers are easier to detect and remove than kernel-level keyloggers </a:t>
            </a:r>
            <a:endParaRPr/>
          </a:p>
          <a:p>
            <a:pPr indent="-206686" lvl="0" marL="306000" rtl="0" algn="l">
              <a:lnSpc>
                <a:spcPct val="110000"/>
              </a:lnSpc>
              <a:spcBef>
                <a:spcPts val="940"/>
              </a:spcBef>
              <a:spcAft>
                <a:spcPts val="0"/>
              </a:spcAft>
              <a:buSzPts val="1564"/>
              <a:buNone/>
            </a:pPr>
            <a:r>
              <a:t/>
            </a:r>
            <a:endParaRPr/>
          </a:p>
        </p:txBody>
      </p:sp>
      <p:sp>
        <p:nvSpPr>
          <p:cNvPr id="170" name="Google Shape;170;p23"/>
          <p:cNvSpPr txBox="1"/>
          <p:nvPr>
            <p:ph type="title"/>
          </p:nvPr>
        </p:nvSpPr>
        <p:spPr>
          <a:xfrm>
            <a:off x="1162050" y="771801"/>
            <a:ext cx="11029800" cy="53010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ALGORITHM &amp; DEPLOYMENT</a:t>
            </a:r>
            <a:endParaRPr sz="4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idx="1" type="body"/>
          </p:nvPr>
        </p:nvSpPr>
        <p:spPr>
          <a:xfrm>
            <a:off x="581192" y="901975"/>
            <a:ext cx="11029500" cy="54702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024"/>
              <a:buChar char="◼"/>
            </a:pPr>
            <a:r>
              <a:rPr b="1" lang="en-US" sz="2200">
                <a:latin typeface="Times New Roman"/>
                <a:ea typeface="Times New Roman"/>
                <a:cs typeface="Times New Roman"/>
                <a:sym typeface="Times New Roman"/>
              </a:rPr>
              <a:t>Alg</a:t>
            </a:r>
            <a:r>
              <a:rPr b="1" lang="en-US" sz="2200">
                <a:solidFill>
                  <a:srgbClr val="262626"/>
                </a:solidFill>
                <a:latin typeface="Times New Roman"/>
                <a:ea typeface="Times New Roman"/>
                <a:cs typeface="Times New Roman"/>
                <a:sym typeface="Times New Roman"/>
              </a:rPr>
              <a:t>orithm Selection:</a:t>
            </a:r>
            <a:endParaRPr b="1" sz="2200">
              <a:solidFill>
                <a:srgbClr val="262626"/>
              </a:solidFill>
              <a:latin typeface="Times New Roman"/>
              <a:ea typeface="Times New Roman"/>
              <a:cs typeface="Times New Roman"/>
              <a:sym typeface="Times New Roman"/>
            </a:endParaRPr>
          </a:p>
          <a:p>
            <a:pPr indent="0" lvl="0" marL="324485" rtl="0" algn="l">
              <a:lnSpc>
                <a:spcPct val="100000"/>
              </a:lnSpc>
              <a:spcBef>
                <a:spcPts val="620"/>
              </a:spcBef>
              <a:spcAft>
                <a:spcPts val="0"/>
              </a:spcAft>
              <a:buSzPts val="2024"/>
              <a:buNone/>
            </a:pPr>
            <a:r>
              <a:rPr lang="en-US" sz="2200">
                <a:solidFill>
                  <a:srgbClr val="262626"/>
                </a:solidFill>
                <a:latin typeface="Times New Roman"/>
                <a:ea typeface="Times New Roman"/>
                <a:cs typeface="Times New Roman"/>
                <a:sym typeface="Times New Roman"/>
              </a:rPr>
              <a:t>one suitable algorithm for keylogger detection and security implementation project is the Random Forest algorithm.</a:t>
            </a:r>
            <a:endParaRPr sz="2200">
              <a:solidFill>
                <a:srgbClr val="262626"/>
              </a:solidFill>
              <a:latin typeface="Times New Roman"/>
              <a:ea typeface="Times New Roman"/>
              <a:cs typeface="Times New Roman"/>
              <a:sym typeface="Times New Roman"/>
            </a:endParaRPr>
          </a:p>
          <a:p>
            <a:pPr indent="0" lvl="1" marL="324485" rtl="0" algn="l">
              <a:spcBef>
                <a:spcPts val="620"/>
              </a:spcBef>
              <a:spcAft>
                <a:spcPts val="0"/>
              </a:spcAft>
              <a:buSzPts val="2024"/>
              <a:buNone/>
            </a:pPr>
            <a:r>
              <a:rPr b="1" lang="en-US" sz="2200">
                <a:solidFill>
                  <a:srgbClr val="262626"/>
                </a:solidFill>
                <a:latin typeface="Times New Roman"/>
                <a:ea typeface="Times New Roman"/>
                <a:cs typeface="Times New Roman"/>
                <a:sym typeface="Times New Roman"/>
              </a:rPr>
              <a:t> Random Forest</a:t>
            </a:r>
            <a:endParaRPr b="1" sz="2200">
              <a:solidFill>
                <a:srgbClr val="262626"/>
              </a:solidFill>
              <a:latin typeface="Times New Roman"/>
              <a:ea typeface="Times New Roman"/>
              <a:cs typeface="Times New Roman"/>
              <a:sym typeface="Times New Roman"/>
            </a:endParaRPr>
          </a:p>
          <a:p>
            <a:pPr indent="0" lvl="1" marL="324485" rtl="0" algn="l">
              <a:spcBef>
                <a:spcPts val="1040"/>
              </a:spcBef>
              <a:spcAft>
                <a:spcPts val="0"/>
              </a:spcAft>
              <a:buClr>
                <a:srgbClr val="00B0F0"/>
              </a:buClr>
              <a:buSzPts val="3300"/>
              <a:buNone/>
            </a:pPr>
            <a:r>
              <a:rPr b="1" lang="en-US" sz="2200">
                <a:solidFill>
                  <a:srgbClr val="262626"/>
                </a:solidFill>
                <a:latin typeface="Times New Roman"/>
                <a:ea typeface="Times New Roman"/>
                <a:cs typeface="Times New Roman"/>
                <a:sym typeface="Times New Roman"/>
              </a:rPr>
              <a:t>Type:</a:t>
            </a:r>
            <a:r>
              <a:rPr lang="en-US" sz="2200">
                <a:solidFill>
                  <a:srgbClr val="262626"/>
                </a:solidFill>
                <a:latin typeface="Times New Roman"/>
                <a:ea typeface="Times New Roman"/>
                <a:cs typeface="Times New Roman"/>
                <a:sym typeface="Times New Roman"/>
              </a:rPr>
              <a:t> Supervised Learning (Classification)</a:t>
            </a:r>
            <a:endParaRPr sz="2200">
              <a:solidFill>
                <a:srgbClr val="262626"/>
              </a:solidFill>
              <a:latin typeface="Times New Roman"/>
              <a:ea typeface="Times New Roman"/>
              <a:cs typeface="Times New Roman"/>
              <a:sym typeface="Times New Roman"/>
            </a:endParaRPr>
          </a:p>
          <a:p>
            <a:pPr indent="-342900" lvl="1" marL="667385" rtl="0" algn="l">
              <a:spcBef>
                <a:spcPts val="1080"/>
              </a:spcBef>
              <a:spcAft>
                <a:spcPts val="0"/>
              </a:spcAft>
              <a:buClr>
                <a:srgbClr val="00B0F0"/>
              </a:buClr>
              <a:buSzPts val="3600"/>
              <a:buFont typeface="Noto Sans Symbols"/>
              <a:buChar char="▪"/>
            </a:pPr>
            <a:r>
              <a:rPr b="1" lang="en-US" sz="2400">
                <a:solidFill>
                  <a:srgbClr val="262626"/>
                </a:solidFill>
                <a:latin typeface="Times New Roman"/>
                <a:ea typeface="Times New Roman"/>
                <a:cs typeface="Times New Roman"/>
                <a:sym typeface="Times New Roman"/>
              </a:rPr>
              <a:t>Strengths</a:t>
            </a:r>
            <a:r>
              <a:rPr b="1" lang="en-US" sz="2200">
                <a:solidFill>
                  <a:srgbClr val="262626"/>
                </a:solidFill>
                <a:latin typeface="Times New Roman"/>
                <a:ea typeface="Times New Roman"/>
                <a:cs typeface="Times New Roman"/>
                <a:sym typeface="Times New Roman"/>
              </a:rPr>
              <a:t>:</a:t>
            </a:r>
            <a:endParaRPr b="1" sz="2200">
              <a:solidFill>
                <a:srgbClr val="262626"/>
              </a:solidFill>
              <a:latin typeface="Times New Roman"/>
              <a:ea typeface="Times New Roman"/>
              <a:cs typeface="Times New Roman"/>
              <a:sym typeface="Times New Roman"/>
            </a:endParaRPr>
          </a:p>
          <a:p>
            <a:pPr indent="-457200" lvl="1" marL="781685" rtl="0" algn="l">
              <a:spcBef>
                <a:spcPts val="1040"/>
              </a:spcBef>
              <a:spcAft>
                <a:spcPts val="0"/>
              </a:spcAft>
              <a:buSzPts val="2024"/>
              <a:buFont typeface="Franklin Gothic"/>
              <a:buAutoNum type="arabicPeriod"/>
            </a:pPr>
            <a:r>
              <a:rPr lang="en-US" sz="2200">
                <a:solidFill>
                  <a:srgbClr val="262626"/>
                </a:solidFill>
                <a:latin typeface="Times New Roman"/>
                <a:ea typeface="Times New Roman"/>
                <a:cs typeface="Times New Roman"/>
                <a:sym typeface="Times New Roman"/>
              </a:rPr>
              <a:t>Suitable for classification tasks with high-dimensional feature spaces.</a:t>
            </a:r>
            <a:endParaRPr sz="2200">
              <a:solidFill>
                <a:srgbClr val="262626"/>
              </a:solidFill>
              <a:latin typeface="Times New Roman"/>
              <a:ea typeface="Times New Roman"/>
              <a:cs typeface="Times New Roman"/>
              <a:sym typeface="Times New Roman"/>
            </a:endParaRPr>
          </a:p>
          <a:p>
            <a:pPr indent="-457200" lvl="1" marL="781685" rtl="0" algn="l">
              <a:spcBef>
                <a:spcPts val="1040"/>
              </a:spcBef>
              <a:spcAft>
                <a:spcPts val="0"/>
              </a:spcAft>
              <a:buSzPts val="2024"/>
              <a:buFont typeface="Franklin Gothic"/>
              <a:buAutoNum type="arabicPeriod"/>
            </a:pPr>
            <a:r>
              <a:rPr lang="en-US" sz="2200">
                <a:solidFill>
                  <a:srgbClr val="262626"/>
                </a:solidFill>
                <a:latin typeface="Times New Roman"/>
                <a:ea typeface="Times New Roman"/>
                <a:cs typeface="Times New Roman"/>
                <a:sym typeface="Times New Roman"/>
              </a:rPr>
              <a:t> Robust against overfitting due to the ensemble nature of the algorithm.</a:t>
            </a:r>
            <a:endParaRPr sz="2200">
              <a:solidFill>
                <a:srgbClr val="262626"/>
              </a:solidFill>
              <a:latin typeface="Times New Roman"/>
              <a:ea typeface="Times New Roman"/>
              <a:cs typeface="Times New Roman"/>
              <a:sym typeface="Times New Roman"/>
            </a:endParaRPr>
          </a:p>
          <a:p>
            <a:pPr indent="-457200" lvl="1" marL="781685" rtl="0" algn="l">
              <a:spcBef>
                <a:spcPts val="1040"/>
              </a:spcBef>
              <a:spcAft>
                <a:spcPts val="0"/>
              </a:spcAft>
              <a:buSzPts val="2024"/>
              <a:buFont typeface="Franklin Gothic"/>
              <a:buAutoNum type="arabicPeriod"/>
            </a:pPr>
            <a:r>
              <a:rPr lang="en-US" sz="2200">
                <a:solidFill>
                  <a:srgbClr val="262626"/>
                </a:solidFill>
                <a:latin typeface="Times New Roman"/>
                <a:ea typeface="Times New Roman"/>
                <a:cs typeface="Times New Roman"/>
                <a:sym typeface="Times New Roman"/>
              </a:rPr>
              <a:t>Can handle both numerical and categorical features</a:t>
            </a:r>
            <a:endParaRPr sz="2200">
              <a:solidFill>
                <a:srgbClr val="262626"/>
              </a:solidFill>
              <a:latin typeface="Calibri"/>
              <a:ea typeface="Calibri"/>
              <a:cs typeface="Calibri"/>
              <a:sym typeface="Calibri"/>
            </a:endParaRPr>
          </a:p>
          <a:p>
            <a:pPr indent="0" lvl="0" marL="0" rtl="0" algn="l">
              <a:lnSpc>
                <a:spcPct val="110000"/>
              </a:lnSpc>
              <a:spcBef>
                <a:spcPts val="1180"/>
              </a:spcBef>
              <a:spcAft>
                <a:spcPts val="0"/>
              </a:spcAft>
              <a:buClr>
                <a:srgbClr val="00B0F0"/>
              </a:buClr>
              <a:buSzPts val="4350"/>
              <a:buNone/>
            </a:pPr>
            <a:r>
              <a:t/>
            </a:r>
            <a:endParaRPr sz="2900">
              <a:solidFill>
                <a:srgbClr val="262626"/>
              </a:solidFill>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idx="1" type="body"/>
          </p:nvPr>
        </p:nvSpPr>
        <p:spPr>
          <a:xfrm>
            <a:off x="581192" y="559075"/>
            <a:ext cx="11029500" cy="60990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024"/>
              <a:buNone/>
            </a:pPr>
            <a:r>
              <a:rPr b="1" lang="en-US" sz="2200">
                <a:solidFill>
                  <a:srgbClr val="404040"/>
                </a:solidFill>
                <a:latin typeface="Times New Roman"/>
                <a:ea typeface="Times New Roman"/>
                <a:cs typeface="Times New Roman"/>
                <a:sym typeface="Times New Roman"/>
              </a:rPr>
              <a:t>Implementation:</a:t>
            </a:r>
            <a:endParaRPr b="1" sz="2200">
              <a:solidFill>
                <a:srgbClr val="404040"/>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Random Forest algorithms are available in popular machine learning libraries such as scikit-learn in Python, making them accessible for implementation in security systems.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620"/>
              </a:spcBef>
              <a:spcAft>
                <a:spcPts val="0"/>
              </a:spcAft>
              <a:buSzPts val="1840"/>
              <a:buChar char="◼"/>
            </a:pPr>
            <a:r>
              <a:rPr lang="en-US" sz="2000">
                <a:solidFill>
                  <a:srgbClr val="262626"/>
                </a:solidFill>
                <a:latin typeface="Times New Roman"/>
                <a:ea typeface="Times New Roman"/>
                <a:cs typeface="Times New Roman"/>
                <a:sym typeface="Times New Roman"/>
              </a:rPr>
              <a:t>Random Forest is a versatile and effective algorithm for keylogger detection and security implementation, capable of handling complex patterns in user behavior and system activities to distinguish between normal and potentially malicious behavior.</a:t>
            </a:r>
            <a:endParaRPr/>
          </a:p>
          <a:p>
            <a:pPr indent="-305435" lvl="0" marL="305435" rtl="0" algn="l">
              <a:lnSpc>
                <a:spcPct val="110000"/>
              </a:lnSpc>
              <a:spcBef>
                <a:spcPts val="1040"/>
              </a:spcBef>
              <a:spcAft>
                <a:spcPts val="0"/>
              </a:spcAft>
              <a:buSzPts val="2024"/>
              <a:buChar char="◼"/>
            </a:pPr>
            <a:r>
              <a:rPr b="1" lang="en-US" sz="2200">
                <a:solidFill>
                  <a:srgbClr val="262626"/>
                </a:solidFill>
                <a:latin typeface="Times New Roman"/>
                <a:ea typeface="Times New Roman"/>
                <a:cs typeface="Times New Roman"/>
                <a:sym typeface="Times New Roman"/>
              </a:rPr>
              <a:t>Data Input:</a:t>
            </a:r>
            <a:br>
              <a:rPr lang="en-US" sz="2200">
                <a:solidFill>
                  <a:srgbClr val="262626"/>
                </a:solidFill>
                <a:latin typeface="Times New Roman"/>
                <a:ea typeface="Times New Roman"/>
                <a:cs typeface="Times New Roman"/>
                <a:sym typeface="Times New Roman"/>
              </a:rPr>
            </a:br>
            <a:r>
              <a:rPr lang="en-US" sz="2200">
                <a:solidFill>
                  <a:srgbClr val="262626"/>
                </a:solidFill>
                <a:latin typeface="Times New Roman"/>
                <a:ea typeface="Times New Roman"/>
                <a:cs typeface="Times New Roman"/>
                <a:sym typeface="Times New Roman"/>
              </a:rPr>
              <a:t>In a keylogger detection system using a Random Forest algorithm, the input features play a crucial role in distinguishing between normal user behavior and potentially malicious activity. Here are some examples of input features that could be used by the algorithm:</a:t>
            </a:r>
            <a:endParaRPr sz="2200">
              <a:solidFill>
                <a:srgbClr val="262626"/>
              </a:solidFill>
              <a:latin typeface="Times New Roman"/>
              <a:ea typeface="Times New Roman"/>
              <a:cs typeface="Times New Roman"/>
              <a:sym typeface="Times New Roman"/>
            </a:endParaRPr>
          </a:p>
          <a:p>
            <a:pPr indent="0" lvl="1" marL="0" rtl="0" algn="l">
              <a:spcBef>
                <a:spcPts val="620"/>
              </a:spcBef>
              <a:spcAft>
                <a:spcPts val="0"/>
              </a:spcAft>
              <a:buSzPts val="2024"/>
              <a:buNone/>
            </a:pPr>
            <a:r>
              <a:rPr b="1" lang="en-US" sz="2200">
                <a:solidFill>
                  <a:srgbClr val="262626"/>
                </a:solidFill>
                <a:latin typeface="Times New Roman"/>
                <a:ea typeface="Times New Roman"/>
                <a:cs typeface="Times New Roman"/>
                <a:sym typeface="Times New Roman"/>
              </a:rPr>
              <a:t>Keystroke Dynamics:</a:t>
            </a:r>
            <a:endParaRPr sz="2200">
              <a:solidFill>
                <a:srgbClr val="262626"/>
              </a:solidFill>
              <a:latin typeface="Times New Roman"/>
              <a:ea typeface="Times New Roman"/>
              <a:cs typeface="Times New Roman"/>
              <a:sym typeface="Times New Roman"/>
            </a:endParaRPr>
          </a:p>
          <a:p>
            <a:pPr indent="-305435" lvl="1" marL="305435" rtl="0" algn="l">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Duration of key presses: The time duration for which each key is pressed.</a:t>
            </a:r>
            <a:endParaRPr/>
          </a:p>
          <a:p>
            <a:pPr indent="-305435" lvl="1" marL="305435" rtl="0" algn="l">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Inter-key intervals: The time intervals between consecutive key presses.</a:t>
            </a:r>
            <a:endParaRPr/>
          </a:p>
          <a:p>
            <a:pPr indent="-305435" lvl="1" marL="305435" rtl="0" algn="l">
              <a:spcBef>
                <a:spcPts val="1040"/>
              </a:spcBef>
              <a:spcAft>
                <a:spcPts val="0"/>
              </a:spcAft>
              <a:buSzPts val="2024"/>
              <a:buChar char="◼"/>
            </a:pPr>
            <a:r>
              <a:rPr lang="en-US" sz="2200">
                <a:solidFill>
                  <a:srgbClr val="262626"/>
                </a:solidFill>
                <a:latin typeface="Times New Roman"/>
                <a:ea typeface="Times New Roman"/>
                <a:cs typeface="Times New Roman"/>
                <a:sym typeface="Times New Roman"/>
              </a:rPr>
              <a:t>Typing speed: The rate at which keys are pressed, measured in characters per minute.</a:t>
            </a:r>
            <a:endParaRPr/>
          </a:p>
          <a:p>
            <a:pPr indent="-188595" lvl="0" marL="305435" rtl="0" algn="l">
              <a:lnSpc>
                <a:spcPct val="110000"/>
              </a:lnSpc>
              <a:spcBef>
                <a:spcPts val="620"/>
              </a:spcBef>
              <a:spcAft>
                <a:spcPts val="0"/>
              </a:spcAft>
              <a:buSzPts val="1840"/>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idx="1" type="body"/>
          </p:nvPr>
        </p:nvSpPr>
        <p:spPr>
          <a:xfrm>
            <a:off x="581192" y="728663"/>
            <a:ext cx="11029500" cy="6129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40"/>
              <a:buNone/>
            </a:pPr>
            <a:r>
              <a:rPr b="1" lang="en-US" sz="2000">
                <a:solidFill>
                  <a:srgbClr val="262626"/>
                </a:solidFill>
                <a:latin typeface="Times New Roman"/>
                <a:ea typeface="Times New Roman"/>
                <a:cs typeface="Times New Roman"/>
                <a:sym typeface="Times New Roman"/>
              </a:rPr>
              <a:t>System Activities:</a:t>
            </a:r>
            <a:endParaRPr b="1" sz="2000">
              <a:solidFill>
                <a:srgbClr val="262626"/>
              </a:solidFill>
              <a:latin typeface="Times New Roman"/>
              <a:ea typeface="Times New Roman"/>
              <a:cs typeface="Times New Roman"/>
              <a:sym typeface="Times New Roman"/>
            </a:endParaRPr>
          </a:p>
          <a:p>
            <a:pPr indent="-305435" lvl="1" marL="305435" rtl="0" algn="l">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Process executions: Information about processes or applications launched by the user.</a:t>
            </a:r>
            <a:endParaRPr sz="2000">
              <a:solidFill>
                <a:srgbClr val="262626"/>
              </a:solidFill>
              <a:latin typeface="Times New Roman"/>
              <a:ea typeface="Times New Roman"/>
              <a:cs typeface="Times New Roman"/>
              <a:sym typeface="Times New Roman"/>
            </a:endParaRPr>
          </a:p>
          <a:p>
            <a:pPr indent="-305435" lvl="1" marL="305435" rtl="0" algn="l">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File system modifications: Changes made to files or directories on the system.</a:t>
            </a:r>
            <a:endParaRPr/>
          </a:p>
          <a:p>
            <a:pPr indent="0" lvl="0" marL="0" rtl="0" algn="l">
              <a:lnSpc>
                <a:spcPct val="11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User Interactions:</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Application usage patterns: Frequency and duration of interactions with different applications.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Mouse movements: Patterns of mouse movements and clicks.</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Contextual Information:</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Time of day: The timestamp of each recorded event, providing temporal context.</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Day of the week: Information about the day on which the event occurred.</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User identity: The identity or user profile associated with the recorded activity.</a:t>
            </a:r>
            <a:endParaRPr sz="2000">
              <a:solidFill>
                <a:srgbClr val="262626"/>
              </a:solidFill>
              <a:latin typeface="Times New Roman"/>
              <a:ea typeface="Times New Roman"/>
              <a:cs typeface="Times New Roman"/>
              <a:sym typeface="Times New Roman"/>
            </a:endParaRPr>
          </a:p>
          <a:p>
            <a:pPr indent="-188595" lvl="1" marL="305435" rtl="0" algn="l">
              <a:spcBef>
                <a:spcPts val="1000"/>
              </a:spcBef>
              <a:spcAft>
                <a:spcPts val="0"/>
              </a:spcAft>
              <a:buSzPts val="1840"/>
              <a:buNone/>
            </a:pPr>
            <a:r>
              <a:t/>
            </a:r>
            <a:endParaRPr sz="2000">
              <a:solidFill>
                <a:srgbClr val="404040"/>
              </a:solidFill>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 type="body"/>
          </p:nvPr>
        </p:nvSpPr>
        <p:spPr>
          <a:xfrm>
            <a:off x="581192" y="685800"/>
            <a:ext cx="11029500" cy="57723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262626"/>
                </a:solidFill>
                <a:latin typeface="Times New Roman"/>
                <a:ea typeface="Times New Roman"/>
                <a:cs typeface="Times New Roman"/>
                <a:sym typeface="Times New Roman"/>
              </a:rPr>
              <a:t>Model Evaluation:</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Evaluate the trained Random Forest model's performance on the testing dataset to assess its ability to generalize to unseen data.</a:t>
            </a:r>
            <a:endParaRPr/>
          </a:p>
          <a:p>
            <a:pPr indent="0" lvl="0" marL="0" rtl="0" algn="l">
              <a:lnSpc>
                <a:spcPct val="11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Model Deployment:</a:t>
            </a:r>
            <a:endParaRPr b="1"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Once satisfied with the model's performance, deploy it into the production environment for real-time monitoring and detection of keylogger activity.</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1000"/>
              </a:spcBef>
              <a:spcAft>
                <a:spcPts val="0"/>
              </a:spcAft>
              <a:buSzPts val="1840"/>
              <a:buNone/>
            </a:pPr>
            <a:r>
              <a:rPr b="1" lang="en-US" sz="2000">
                <a:solidFill>
                  <a:srgbClr val="262626"/>
                </a:solidFill>
                <a:latin typeface="Times New Roman"/>
                <a:ea typeface="Times New Roman"/>
                <a:cs typeface="Times New Roman"/>
                <a:sym typeface="Times New Roman"/>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b="1" sz="2000">
              <a:solidFill>
                <a:srgbClr val="262626"/>
              </a:solidFill>
              <a:latin typeface="Times New Roman"/>
              <a:ea typeface="Times New Roman"/>
              <a:cs typeface="Times New Roman"/>
              <a:sym typeface="Times New Roman"/>
            </a:endParaRPr>
          </a:p>
          <a:p>
            <a:pPr indent="-188595" lvl="0" marL="305435" rtl="0" algn="l">
              <a:lnSpc>
                <a:spcPct val="110000"/>
              </a:lnSpc>
              <a:spcBef>
                <a:spcPts val="1000"/>
              </a:spcBef>
              <a:spcAft>
                <a:spcPts val="0"/>
              </a:spcAft>
              <a:buSzPts val="1840"/>
              <a:buNone/>
            </a:pPr>
            <a:r>
              <a:t/>
            </a:r>
            <a:endParaRPr sz="2000">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581025" y="701675"/>
            <a:ext cx="11029800" cy="530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RESULT</a:t>
            </a:r>
            <a:endParaRPr sz="2520">
              <a:latin typeface="Times New Roman"/>
              <a:ea typeface="Times New Roman"/>
              <a:cs typeface="Times New Roman"/>
              <a:sym typeface="Times New Roman"/>
            </a:endParaRPr>
          </a:p>
        </p:txBody>
      </p:sp>
      <p:pic>
        <p:nvPicPr>
          <p:cNvPr descr="A screenshot of a computer&#10;&#10;Description automatically generated" id="196" name="Google Shape;196;p28"/>
          <p:cNvPicPr preferRelativeResize="0"/>
          <p:nvPr>
            <p:ph idx="1" type="body"/>
          </p:nvPr>
        </p:nvPicPr>
        <p:blipFill rotWithShape="1">
          <a:blip r:embed="rId3">
            <a:alphaModFix/>
          </a:blip>
          <a:srcRect b="0" l="0" r="0" t="0"/>
          <a:stretch/>
        </p:blipFill>
        <p:spPr>
          <a:xfrm>
            <a:off x="581025" y="1387474"/>
            <a:ext cx="9647400" cy="508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Font typeface="Franklin Gothic"/>
              <a:buNone/>
            </a:pPr>
            <a:r>
              <a:rPr lang="en-US"/>
              <a:t>KEYLOG.TXT</a:t>
            </a:r>
            <a:endParaRPr/>
          </a:p>
        </p:txBody>
      </p:sp>
      <p:pic>
        <p:nvPicPr>
          <p:cNvPr id="202" name="Google Shape;202;p29"/>
          <p:cNvPicPr preferRelativeResize="0"/>
          <p:nvPr>
            <p:ph idx="2" type="pic"/>
          </p:nvPr>
        </p:nvPicPr>
        <p:blipFill rotWithShape="1">
          <a:blip r:embed="rId3">
            <a:alphaModFix/>
          </a:blip>
          <a:srcRect b="6619" l="0" r="0" t="6619"/>
          <a:stretch/>
        </p:blipFill>
        <p:spPr>
          <a:xfrm>
            <a:off x="447817" y="641350"/>
            <a:ext cx="11290800" cy="3651300"/>
          </a:xfrm>
          <a:prstGeom prst="rect">
            <a:avLst/>
          </a:prstGeom>
          <a:noFill/>
          <a:ln>
            <a:noFill/>
          </a:ln>
        </p:spPr>
      </p:pic>
      <p:sp>
        <p:nvSpPr>
          <p:cNvPr id="203" name="Google Shape;203;p29"/>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t/>
            </a:r>
            <a:endParaRPr/>
          </a:p>
        </p:txBody>
      </p:sp>
      <p:pic>
        <p:nvPicPr>
          <p:cNvPr id="204" name="Google Shape;204;p29"/>
          <p:cNvPicPr preferRelativeResize="0"/>
          <p:nvPr/>
        </p:nvPicPr>
        <p:blipFill rotWithShape="1">
          <a:blip r:embed="rId4">
            <a:alphaModFix/>
          </a:blip>
          <a:srcRect b="0" l="0" r="0" t="0"/>
          <a:stretch/>
        </p:blipFill>
        <p:spPr>
          <a:xfrm>
            <a:off x="861843" y="5029494"/>
            <a:ext cx="11034715" cy="9998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Autofit/>
          </a:bodyPr>
          <a:lstStyle/>
          <a:p>
            <a:pPr indent="0" lvl="0" marL="0" rtl="0" algn="ctr">
              <a:spcBef>
                <a:spcPts val="320"/>
              </a:spcBef>
              <a:spcAft>
                <a:spcPts val="600"/>
              </a:spcAft>
              <a:buNone/>
            </a:pPr>
            <a:r>
              <a:t/>
            </a:r>
            <a:endParaRPr/>
          </a:p>
        </p:txBody>
      </p:sp>
      <p:sp>
        <p:nvSpPr>
          <p:cNvPr id="210" name="Google Shape;210;p3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72"/>
              <a:buNone/>
            </a:pPr>
            <a:r>
              <a:t/>
            </a:r>
            <a:endParaRPr/>
          </a:p>
        </p:txBody>
      </p:sp>
      <p:pic>
        <p:nvPicPr>
          <p:cNvPr descr="A screenshot of a computer&#10;&#10;Description automatically generated" id="211" name="Google Shape;211;p30"/>
          <p:cNvPicPr preferRelativeResize="0"/>
          <p:nvPr/>
        </p:nvPicPr>
        <p:blipFill rotWithShape="1">
          <a:blip r:embed="rId3">
            <a:alphaModFix/>
          </a:blip>
          <a:srcRect b="12212" l="0" r="0" t="12212"/>
          <a:stretch/>
        </p:blipFill>
        <p:spPr>
          <a:xfrm>
            <a:off x="447817" y="641350"/>
            <a:ext cx="11290859" cy="3803649"/>
          </a:xfrm>
          <a:prstGeom prst="rect">
            <a:avLst/>
          </a:prstGeom>
          <a:noFill/>
          <a:ln>
            <a:noFill/>
          </a:ln>
        </p:spPr>
      </p:pic>
      <p:sp>
        <p:nvSpPr>
          <p:cNvPr id="212" name="Google Shape;212;p30"/>
          <p:cNvSpPr txBox="1"/>
          <p:nvPr>
            <p:ph type="title"/>
          </p:nvPr>
        </p:nvSpPr>
        <p:spPr>
          <a:xfrm>
            <a:off x="581025" y="4692650"/>
            <a:ext cx="11029800" cy="566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Font typeface="Franklin Gothic"/>
              <a:buNone/>
            </a:pPr>
            <a:r>
              <a:rPr lang="en-US"/>
              <a:t>KEYLOG.JSON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CONCLUSION</a:t>
            </a:r>
            <a:endParaRPr sz="4000">
              <a:latin typeface="Times New Roman"/>
              <a:ea typeface="Times New Roman"/>
              <a:cs typeface="Times New Roman"/>
              <a:sym typeface="Times New Roman"/>
            </a:endParaRPr>
          </a:p>
        </p:txBody>
      </p:sp>
      <p:sp>
        <p:nvSpPr>
          <p:cNvPr id="218" name="Google Shape;218;p31"/>
          <p:cNvSpPr txBox="1"/>
          <p:nvPr>
            <p:ph idx="1" type="body"/>
          </p:nvPr>
        </p:nvSpPr>
        <p:spPr>
          <a:xfrm>
            <a:off x="328614" y="1042988"/>
            <a:ext cx="11282100" cy="52863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56"/>
              <a:buNone/>
            </a:pPr>
            <a:r>
              <a:t/>
            </a:r>
            <a:endParaRPr b="1" sz="1800">
              <a:solidFill>
                <a:srgbClr val="262626"/>
              </a:solidFill>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Training and Testing:</a:t>
            </a:r>
            <a:endParaRPr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algorithm was trained using a dataset containing examples of both normal and malicious behavior.</a:t>
            </a:r>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Model Performance:</a:t>
            </a:r>
            <a:endParaRPr b="1"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trained Random Forest algorithm demonstrated promising performance in distinguishing between normal and malicious behavior.</a:t>
            </a:r>
            <a:endParaRPr sz="2000">
              <a:solidFill>
                <a:srgbClr val="262626"/>
              </a:solidFill>
              <a:latin typeface="Times New Roman"/>
              <a:ea typeface="Times New Roman"/>
              <a:cs typeface="Times New Roman"/>
              <a:sym typeface="Times New Roman"/>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Predictive Power:</a:t>
            </a:r>
            <a:endParaRPr b="1"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algorithm exhibited the ability to make accurate predictions on new, unseen data by leveraging the ensemble of decision trees built during training.</a:t>
            </a:r>
            <a:endParaRPr/>
          </a:p>
          <a:p>
            <a:pPr indent="-305435" lvl="0" marL="305435" rtl="0" algn="l">
              <a:lnSpc>
                <a:spcPct val="10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Effectiveness of the Proposed Solution:</a:t>
            </a:r>
            <a:endParaRPr/>
          </a:p>
          <a:p>
            <a:pPr indent="0" lvl="0" marL="0" rtl="0" algn="l">
              <a:lnSpc>
                <a:spcPct val="100000"/>
              </a:lnSpc>
              <a:spcBef>
                <a:spcPts val="620"/>
              </a:spcBef>
              <a:spcAft>
                <a:spcPts val="0"/>
              </a:spcAft>
              <a:buSzPts val="1840"/>
              <a:buNone/>
            </a:pPr>
            <a:r>
              <a:rPr b="1" lang="en-US" sz="2000">
                <a:solidFill>
                  <a:srgbClr val="262626"/>
                </a:solidFill>
                <a:latin typeface="Times New Roman"/>
                <a:ea typeface="Times New Roman"/>
                <a:cs typeface="Times New Roman"/>
                <a:sym typeface="Times New Roman"/>
              </a:rPr>
              <a:t>Detection Accuracy:</a:t>
            </a:r>
            <a:endParaRPr b="1" sz="2000">
              <a:solidFill>
                <a:srgbClr val="262626"/>
              </a:solidFill>
              <a:latin typeface="Times New Roman"/>
              <a:ea typeface="Times New Roman"/>
              <a:cs typeface="Times New Roman"/>
              <a:sym typeface="Times New Roman"/>
            </a:endParaRPr>
          </a:p>
          <a:p>
            <a:pPr indent="-305435" lvl="0" marL="305435" rtl="0" algn="l">
              <a:lnSpc>
                <a:spcPct val="10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proposed solution effectively detected instances of potential keylogger activity by analyzing patterns and anomalies in user behavior and system activities.</a:t>
            </a:r>
            <a:endParaRPr sz="2000">
              <a:solidFill>
                <a:srgbClr val="262626"/>
              </a:solidFill>
              <a:latin typeface="Times New Roman"/>
              <a:ea typeface="Times New Roman"/>
              <a:cs typeface="Times New Roman"/>
              <a:sym typeface="Times New Roman"/>
            </a:endParaRPr>
          </a:p>
          <a:p>
            <a:pPr indent="-206686" lvl="0" marL="306000" rtl="0" algn="l">
              <a:lnSpc>
                <a:spcPct val="100000"/>
              </a:lnSpc>
              <a:spcBef>
                <a:spcPts val="940"/>
              </a:spcBef>
              <a:spcAft>
                <a:spcPts val="0"/>
              </a:spcAft>
              <a:buSzPts val="1564"/>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Times New Roman"/>
              <a:buNone/>
            </a:pPr>
            <a:r>
              <a:rPr b="1" lang="en-US">
                <a:solidFill>
                  <a:srgbClr val="002060"/>
                </a:solidFill>
                <a:latin typeface="Times New Roman"/>
                <a:ea typeface="Times New Roman"/>
                <a:cs typeface="Times New Roman"/>
                <a:sym typeface="Times New Roman"/>
              </a:rPr>
              <a:t>OUTLINE</a:t>
            </a:r>
            <a:endParaRPr/>
          </a:p>
        </p:txBody>
      </p:sp>
      <p:sp>
        <p:nvSpPr>
          <p:cNvPr id="119" name="Google Shape;119;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Problem Statement </a:t>
            </a:r>
            <a:r>
              <a:rPr lang="en-US" sz="2000">
                <a:solidFill>
                  <a:srgbClr val="262626"/>
                </a:solidFill>
                <a:latin typeface="Times New Roman"/>
                <a:ea typeface="Times New Roman"/>
                <a:cs typeface="Times New Roman"/>
                <a:sym typeface="Times New Roman"/>
              </a:rPr>
              <a:t>(Should not include solution)</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Proposed System/Solution</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System Development Approach </a:t>
            </a:r>
            <a:r>
              <a:rPr lang="en-US" sz="2000">
                <a:solidFill>
                  <a:srgbClr val="262626"/>
                </a:solidFill>
                <a:latin typeface="Times New Roman"/>
                <a:ea typeface="Times New Roman"/>
                <a:cs typeface="Times New Roman"/>
                <a:sym typeface="Times New Roman"/>
              </a:rPr>
              <a:t>(Technology Used) </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Algorithm &amp; Deployment  </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Result (Output Image)</a:t>
            </a:r>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Conclusion</a:t>
            </a:r>
            <a:endParaRPr>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Future Scope</a:t>
            </a:r>
            <a:endParaRPr/>
          </a:p>
          <a:p>
            <a:pPr indent="-305435" lvl="0" marL="305435" rtl="0" algn="l">
              <a:lnSpc>
                <a:spcPct val="11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References</a:t>
            </a:r>
            <a:endParaRPr>
              <a:solidFill>
                <a:srgbClr val="262626"/>
              </a:solidFill>
              <a:latin typeface="Times New Roman"/>
              <a:ea typeface="Times New Roman"/>
              <a:cs typeface="Times New Roman"/>
              <a:sym typeface="Times New Roman"/>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idx="1" type="body"/>
          </p:nvPr>
        </p:nvSpPr>
        <p:spPr>
          <a:xfrm>
            <a:off x="528638" y="128588"/>
            <a:ext cx="11082300" cy="64152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2400">
                <a:solidFill>
                  <a:srgbClr val="262626"/>
                </a:solidFill>
                <a:latin typeface="Times New Roman"/>
                <a:ea typeface="Times New Roman"/>
                <a:cs typeface="Times New Roman"/>
                <a:sym typeface="Times New Roman"/>
              </a:rPr>
              <a:t>Robustness and Generalization:</a:t>
            </a:r>
            <a:endParaRPr sz="24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Random Forest algorithm demonstrated robustness and generalization across different datasets and scenarios.</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2208"/>
              <a:buNone/>
            </a:pPr>
            <a:r>
              <a:rPr b="1" lang="en-US" sz="2400">
                <a:solidFill>
                  <a:srgbClr val="262626"/>
                </a:solidFill>
                <a:latin typeface="Times New Roman"/>
                <a:ea typeface="Times New Roman"/>
                <a:cs typeface="Times New Roman"/>
                <a:sym typeface="Times New Roman"/>
              </a:rPr>
              <a:t>Scalability and Efficiency:</a:t>
            </a:r>
            <a:endParaRPr b="1" sz="24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solution is scalable and can handle large volumes of data efficiently, making it suitable for real-time monitoring and detection of keylogger activity in diverse settings.</a:t>
            </a:r>
            <a:endParaRPr sz="2000">
              <a:solidFill>
                <a:srgbClr val="262626"/>
              </a:solidFill>
              <a:latin typeface="Times New Roman"/>
              <a:ea typeface="Times New Roman"/>
              <a:cs typeface="Times New Roman"/>
              <a:sym typeface="Times New Roman"/>
            </a:endParaRPr>
          </a:p>
          <a:p>
            <a:pPr indent="0" lvl="0" marL="0" rtl="0" algn="l">
              <a:lnSpc>
                <a:spcPct val="110000"/>
              </a:lnSpc>
              <a:spcBef>
                <a:spcPts val="620"/>
              </a:spcBef>
              <a:spcAft>
                <a:spcPts val="0"/>
              </a:spcAft>
              <a:buSzPts val="2208"/>
              <a:buNone/>
            </a:pPr>
            <a:r>
              <a:rPr b="1" lang="en-US" sz="2400">
                <a:solidFill>
                  <a:srgbClr val="262626"/>
                </a:solidFill>
                <a:latin typeface="Times New Roman"/>
                <a:ea typeface="Times New Roman"/>
                <a:cs typeface="Times New Roman"/>
                <a:sym typeface="Times New Roman"/>
              </a:rPr>
              <a:t>Adaptability and Flexibility</a:t>
            </a:r>
            <a:r>
              <a:rPr b="1" lang="en-US" sz="2000">
                <a:solidFill>
                  <a:srgbClr val="262626"/>
                </a:solidFill>
                <a:latin typeface="Times New Roman"/>
                <a:ea typeface="Times New Roman"/>
                <a:cs typeface="Times New Roman"/>
                <a:sym typeface="Times New Roman"/>
              </a:rPr>
              <a:t>:</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The solution can adapt to evolving threats and changes in user behavior by regularly updating the model with new data</a:t>
            </a:r>
            <a:endParaRPr sz="2000">
              <a:solidFill>
                <a:srgbClr val="262626"/>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2081379" y="1036878"/>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FUTURE</a:t>
            </a:r>
            <a:r>
              <a:rPr b="1" lang="en-US" sz="2520">
                <a:solidFill>
                  <a:schemeClr val="accent1"/>
                </a:solidFill>
                <a:latin typeface="Times New Roman"/>
                <a:ea typeface="Times New Roman"/>
                <a:cs typeface="Times New Roman"/>
                <a:sym typeface="Times New Roman"/>
              </a:rPr>
              <a:t> </a:t>
            </a:r>
            <a:r>
              <a:rPr b="1" lang="en-US" sz="3959">
                <a:solidFill>
                  <a:schemeClr val="accent1"/>
                </a:solidFill>
                <a:latin typeface="Times New Roman"/>
                <a:ea typeface="Times New Roman"/>
                <a:cs typeface="Times New Roman"/>
                <a:sym typeface="Times New Roman"/>
              </a:rPr>
              <a:t>SCOPE</a:t>
            </a:r>
            <a:br>
              <a:rPr b="1" lang="en-US" sz="2520">
                <a:solidFill>
                  <a:schemeClr val="accent1"/>
                </a:solidFill>
                <a:latin typeface="Arial"/>
                <a:ea typeface="Arial"/>
                <a:cs typeface="Arial"/>
                <a:sym typeface="Arial"/>
              </a:rPr>
            </a:br>
            <a:endParaRPr sz="2520"/>
          </a:p>
        </p:txBody>
      </p:sp>
      <p:sp>
        <p:nvSpPr>
          <p:cNvPr id="229" name="Google Shape;229;p33"/>
          <p:cNvSpPr txBox="1"/>
          <p:nvPr>
            <p:ph idx="1" type="body"/>
          </p:nvPr>
        </p:nvSpPr>
        <p:spPr>
          <a:xfrm>
            <a:off x="581192" y="1302026"/>
            <a:ext cx="11029500" cy="51132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The future scope of keylogger projects encompasses various avenues for innovation and improvement, driven by advancements in technology, security threats, and user behavior. Here are some potential future directions for keylogger projects: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Advanced Detection Techniques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Behavioral Biometrics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Real-time Monitoring and Response</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Endpoint Security Solutions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User Education and Awareness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Privacy-preserving Technologies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Cross-platform Compatibility</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
        <p:nvSpPr>
          <p:cNvPr id="235" name="Google Shape;235;p34"/>
          <p:cNvSpPr txBox="1"/>
          <p:nvPr>
            <p:ph idx="1" type="body"/>
          </p:nvPr>
        </p:nvSpPr>
        <p:spPr>
          <a:xfrm>
            <a:off x="581191" y="1457325"/>
            <a:ext cx="11029500" cy="52182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116"/>
              <a:buNone/>
            </a:pPr>
            <a:r>
              <a:rPr b="1" lang="en-US" sz="2300">
                <a:solidFill>
                  <a:srgbClr val="0F0F0F"/>
                </a:solidFill>
                <a:latin typeface="Times New Roman"/>
                <a:ea typeface="Times New Roman"/>
                <a:cs typeface="Times New Roman"/>
                <a:sym typeface="Times New Roman"/>
              </a:rPr>
              <a:t>ResearchGate</a:t>
            </a:r>
            <a:endParaRPr/>
          </a:p>
          <a:p>
            <a:pPr indent="-305435" lvl="0" marL="305435" rtl="0" algn="l">
              <a:lnSpc>
                <a:spcPct val="110000"/>
              </a:lnSpc>
              <a:spcBef>
                <a:spcPts val="1000"/>
              </a:spcBef>
              <a:spcAft>
                <a:spcPts val="0"/>
              </a:spcAft>
              <a:buSzPts val="1840"/>
              <a:buChar char="◼"/>
            </a:pPr>
            <a:r>
              <a:rPr lang="en-US" sz="2000">
                <a:solidFill>
                  <a:srgbClr val="0F0F0F"/>
                </a:solidFill>
                <a:latin typeface="Times New Roman"/>
                <a:ea typeface="Times New Roman"/>
                <a:cs typeface="Times New Roman"/>
                <a:sym typeface="Times New Roman"/>
              </a:rPr>
              <a:t>Includes a paper by Dr. Akashdeep Bhardwaj and Dr. Sam Goundar that demonstrates how keyloggers can gather keystrokes, screenshots, and online transactions without being detected by a scanner</a:t>
            </a:r>
            <a:endParaRPr/>
          </a:p>
          <a:p>
            <a:pPr indent="0" lvl="0" marL="0" rtl="0" algn="l">
              <a:lnSpc>
                <a:spcPct val="110000"/>
              </a:lnSpc>
              <a:spcBef>
                <a:spcPts val="1060"/>
              </a:spcBef>
              <a:spcAft>
                <a:spcPts val="0"/>
              </a:spcAft>
              <a:buSzPts val="2116"/>
              <a:buNone/>
            </a:pPr>
            <a:r>
              <a:rPr b="1" lang="en-US" sz="2300">
                <a:solidFill>
                  <a:srgbClr val="0F0F0F"/>
                </a:solidFill>
                <a:latin typeface="Times New Roman"/>
                <a:ea typeface="Times New Roman"/>
                <a:cs typeface="Times New Roman"/>
                <a:sym typeface="Times New Roman"/>
              </a:rPr>
              <a:t>Grafiati</a:t>
            </a:r>
            <a:endParaRPr b="1" sz="2300">
              <a:solidFill>
                <a:srgbClr val="0F0F0F"/>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0F0F0F"/>
                </a:solidFill>
                <a:latin typeface="Times New Roman"/>
                <a:ea typeface="Times New Roman"/>
                <a:cs typeface="Times New Roman"/>
                <a:sym typeface="Times New Roman"/>
              </a:rPr>
              <a:t>Includes book chapters on keyloggers, including works by Seth Simms, Margot Maxwell, and Julian Rrushi </a:t>
            </a:r>
            <a:endParaRPr/>
          </a:p>
          <a:p>
            <a:pPr indent="0" lvl="0" marL="0" rtl="0" algn="l">
              <a:lnSpc>
                <a:spcPct val="110000"/>
              </a:lnSpc>
              <a:spcBef>
                <a:spcPts val="1080"/>
              </a:spcBef>
              <a:spcAft>
                <a:spcPts val="0"/>
              </a:spcAft>
              <a:buSzPts val="2208"/>
              <a:buNone/>
            </a:pPr>
            <a:r>
              <a:rPr b="1" lang="en-US" sz="2400">
                <a:solidFill>
                  <a:srgbClr val="0F0F0F"/>
                </a:solidFill>
                <a:latin typeface="Times New Roman"/>
                <a:ea typeface="Times New Roman"/>
                <a:cs typeface="Times New Roman"/>
                <a:sym typeface="Times New Roman"/>
              </a:rPr>
              <a:t>ScienceDirect.com</a:t>
            </a:r>
            <a:endParaRPr/>
          </a:p>
          <a:p>
            <a:pPr indent="-305435" lvl="0" marL="305435" rtl="0" algn="l">
              <a:lnSpc>
                <a:spcPct val="110000"/>
              </a:lnSpc>
              <a:spcBef>
                <a:spcPts val="1000"/>
              </a:spcBef>
              <a:spcAft>
                <a:spcPts val="0"/>
              </a:spcAft>
              <a:buSzPts val="1840"/>
              <a:buChar char="◼"/>
            </a:pPr>
            <a:r>
              <a:rPr lang="en-US" sz="2000">
                <a:solidFill>
                  <a:srgbClr val="0F0F0F"/>
                </a:solidFill>
                <a:latin typeface="Times New Roman"/>
                <a:ea typeface="Times New Roman"/>
                <a:cs typeface="Times New Roman"/>
                <a:sym typeface="Times New Roman"/>
              </a:rPr>
              <a:t>Includes 27 references on keyloggers, including how HawkEye keylogger malware targets business users, and how Cathay Pacific data was stolen in a hack</a:t>
            </a:r>
            <a:endParaRPr/>
          </a:p>
          <a:p>
            <a:pPr indent="0" lvl="0" marL="0" rtl="0" algn="l">
              <a:lnSpc>
                <a:spcPct val="110000"/>
              </a:lnSpc>
              <a:spcBef>
                <a:spcPts val="1000"/>
              </a:spcBef>
              <a:spcAft>
                <a:spcPts val="0"/>
              </a:spcAft>
              <a:buSzPts val="1840"/>
              <a:buNone/>
            </a:pPr>
            <a:r>
              <a:t/>
            </a:r>
            <a:endParaRPr b="1" sz="2000">
              <a:solidFill>
                <a:srgbClr val="0F0F0F"/>
              </a:solidFill>
              <a:latin typeface="Calibri"/>
              <a:ea typeface="Calibri"/>
              <a:cs typeface="Calibri"/>
              <a:sym typeface="Calibri"/>
            </a:endParaRPr>
          </a:p>
          <a:p>
            <a:pPr indent="-188595" lvl="0" marL="305435" rtl="0" algn="l">
              <a:lnSpc>
                <a:spcPct val="110000"/>
              </a:lnSpc>
              <a:spcBef>
                <a:spcPts val="1000"/>
              </a:spcBef>
              <a:spcAft>
                <a:spcPts val="0"/>
              </a:spcAft>
              <a:buSzPts val="1840"/>
              <a:buNone/>
            </a:pPr>
            <a:r>
              <a:t/>
            </a:r>
            <a:endParaRPr sz="2000">
              <a:latin typeface="Times New Roman"/>
              <a:ea typeface="Times New Roman"/>
              <a:cs typeface="Times New Roman"/>
              <a:sym typeface="Times New Roman"/>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nvSpPr>
        <p:spPr>
          <a:xfrm>
            <a:off x="1463041" y="2766218"/>
            <a:ext cx="9298800" cy="13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2800"/>
              <a:buFont typeface="Arial"/>
              <a:buNone/>
            </a:pPr>
            <a:r>
              <a:rPr b="1" lang="en-US" sz="2800" cap="none">
                <a:solidFill>
                  <a:srgbClr val="002060"/>
                </a:solidFill>
                <a:latin typeface="Arial"/>
                <a:ea typeface="Arial"/>
                <a:cs typeface="Arial"/>
                <a:sym typeface="Arial"/>
              </a:rPr>
              <a:t>THANK YOU</a:t>
            </a:r>
            <a:endParaRPr b="1" sz="2800" cap="none">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PROBLEM</a:t>
            </a:r>
            <a:r>
              <a:rPr b="1" lang="en-US" sz="3959">
                <a:solidFill>
                  <a:schemeClr val="accent1"/>
                </a:solidFill>
                <a:latin typeface="Arial"/>
                <a:ea typeface="Arial"/>
                <a:cs typeface="Arial"/>
                <a:sym typeface="Arial"/>
              </a:rPr>
              <a:t> </a:t>
            </a:r>
            <a:r>
              <a:rPr b="1" lang="en-US" sz="3959">
                <a:solidFill>
                  <a:schemeClr val="accent1"/>
                </a:solidFill>
                <a:latin typeface="Times New Roman"/>
                <a:ea typeface="Times New Roman"/>
                <a:cs typeface="Times New Roman"/>
                <a:sym typeface="Times New Roman"/>
              </a:rPr>
              <a:t>STATEMENT</a:t>
            </a:r>
            <a:endParaRPr sz="3959">
              <a:latin typeface="Times New Roman"/>
              <a:ea typeface="Times New Roman"/>
              <a:cs typeface="Times New Roman"/>
              <a:sym typeface="Times New Roman"/>
            </a:endParaRPr>
          </a:p>
        </p:txBody>
      </p:sp>
      <p:sp>
        <p:nvSpPr>
          <p:cNvPr id="125" name="Google Shape;125;p1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Develop a robust keylogger system capable of recording keystrokes on various operating systems (Windows, macOS, Linux) without detection. Ensure the keylogger operates stealthily, avoiding detection by antivirus software and system security measures. Implement encryption protocols to securely transmit recorded keystrokes to a designated remote server. Design mechanisms to store keystroke data locally in an encrypted format to prevent unauthorized access . Address concerns regarding ethical and legal implications of keylogging activities, ensuring compliance with relevant regulations. Develop methods to periodically purge stored keystroke data to maintain user privacy and prevent data breaches. Test the keylogger system rigorously against various security protocols and antivirus software to identify vulnerabilities. Implement measures to update the keylogger system regularly to address newly discovered security vulnerabilities .Consider the potential for misuse of the keylogger system and implement safeguards to prevent unauthorized access and usage. Document all aspects of the keylogger system, including its design, implementation, security measures, and potential risks, for future reference and auditing purposes</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PROPOSED SOLUTION</a:t>
            </a:r>
            <a:endParaRPr sz="3959">
              <a:latin typeface="Times New Roman"/>
              <a:ea typeface="Times New Roman"/>
              <a:cs typeface="Times New Roman"/>
              <a:sym typeface="Times New Roman"/>
            </a:endParaRPr>
          </a:p>
        </p:txBody>
      </p:sp>
      <p:sp>
        <p:nvSpPr>
          <p:cNvPr id="131" name="Google Shape;131;p16"/>
          <p:cNvSpPr txBox="1"/>
          <p:nvPr>
            <p:ph idx="1" type="body"/>
          </p:nvPr>
        </p:nvSpPr>
        <p:spPr>
          <a:xfrm>
            <a:off x="409743" y="828675"/>
            <a:ext cx="11029500" cy="554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1" lang="en-US" sz="2000">
                <a:solidFill>
                  <a:srgbClr val="262626"/>
                </a:solidFill>
                <a:latin typeface="Times New Roman"/>
                <a:ea typeface="Times New Roman"/>
                <a:cs typeface="Times New Roman"/>
                <a:sym typeface="Times New Roman"/>
              </a:rPr>
              <a:t>Proposed Solution: </a:t>
            </a:r>
            <a:r>
              <a:rPr lang="en-US" sz="2000">
                <a:solidFill>
                  <a:srgbClr val="262626"/>
                </a:solidFill>
                <a:latin typeface="Times New Roman"/>
                <a:ea typeface="Times New Roman"/>
                <a:cs typeface="Times New Roman"/>
                <a:sym typeface="Times New Roman"/>
              </a:rPr>
              <a:t>Advanced Keylogger Detection and Security Implementation</a:t>
            </a:r>
            <a:endParaRPr sz="2000">
              <a:solidFill>
                <a:srgbClr val="262626"/>
              </a:solidFill>
              <a:latin typeface="Times New Roman"/>
              <a:ea typeface="Times New Roman"/>
              <a:cs typeface="Times New Roman"/>
              <a:sym typeface="Times New Roman"/>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Advanced keylogger detection and security implementation requires a multi-layered approach that combines both proactive prevention techniques and reactive detection methods.</a:t>
            </a:r>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Behavioral Analysis: Implement a system that monitors user behavior to detect anomalies. This can include analyzing typing patterns, application usage, and deviations from normal behavior.</a:t>
            </a:r>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Signature-based Detection: Utilize signature-based detection techniques to identify known keylogger patterns. Regularly update signature databases to stay ahead of emerging threats</a:t>
            </a:r>
            <a:endParaRPr/>
          </a:p>
          <a:p>
            <a:pPr indent="-306000" lvl="0" marL="306000"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Anti-Malware Software: Deploy reputable anti-malware software that includes keylogger detection capabilities. Ensure that it is regularly updated to detect and remove new keylogger variants</a:t>
            </a:r>
            <a:r>
              <a:rPr lang="en-US" sz="2000">
                <a:solidFill>
                  <a:srgbClr val="262626"/>
                </a:solidFill>
              </a:rPr>
              <a:t>.</a:t>
            </a:r>
            <a:endParaRPr/>
          </a:p>
          <a:p>
            <a:pPr indent="0" lvl="0" marL="0" rtl="0" algn="l">
              <a:lnSpc>
                <a:spcPct val="110000"/>
              </a:lnSpc>
              <a:spcBef>
                <a:spcPts val="1000"/>
              </a:spcBef>
              <a:spcAft>
                <a:spcPts val="0"/>
              </a:spcAft>
              <a:buSzPts val="1840"/>
              <a:buNone/>
            </a:pPr>
            <a:r>
              <a:t/>
            </a:r>
            <a:endParaRPr sz="2000">
              <a:solidFill>
                <a:srgbClr val="262626"/>
              </a:solidFill>
              <a:latin typeface="Times New Roman"/>
              <a:ea typeface="Times New Roman"/>
              <a:cs typeface="Times New Roman"/>
              <a:sym typeface="Times New Roman"/>
            </a:endParaRPr>
          </a:p>
          <a:p>
            <a:pPr indent="-189160" lvl="0" marL="306000" rtl="0" algn="l">
              <a:lnSpc>
                <a:spcPct val="110000"/>
              </a:lnSpc>
              <a:spcBef>
                <a:spcPts val="1000"/>
              </a:spcBef>
              <a:spcAft>
                <a:spcPts val="0"/>
              </a:spcAft>
              <a:buSzPts val="184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272653" y="771524"/>
            <a:ext cx="11646600" cy="56436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262626"/>
                </a:solidFill>
                <a:latin typeface="Times New Roman"/>
                <a:ea typeface="Times New Roman"/>
                <a:cs typeface="Times New Roman"/>
                <a:sym typeface="Times New Roman"/>
              </a:rPr>
              <a:t>Continuous Monitoring and Response: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Privacy-Enhancing Technologies: 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sz="2000">
              <a:solidFill>
                <a:srgbClr val="262626"/>
              </a:solidFill>
              <a:latin typeface="Times New Roman"/>
              <a:ea typeface="Times New Roman"/>
              <a:cs typeface="Times New Roman"/>
              <a:sym typeface="Times New Roman"/>
            </a:endParaRPr>
          </a:p>
          <a:p>
            <a:pPr indent="-189160" lvl="0" marL="306000" rtl="0" algn="l">
              <a:lnSpc>
                <a:spcPct val="110000"/>
              </a:lnSpc>
              <a:spcBef>
                <a:spcPts val="1000"/>
              </a:spcBef>
              <a:spcAft>
                <a:spcPts val="0"/>
              </a:spcAft>
              <a:buSzPts val="184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idx="1" type="body"/>
          </p:nvPr>
        </p:nvSpPr>
        <p:spPr>
          <a:xfrm>
            <a:off x="471656" y="1231899"/>
            <a:ext cx="11139300" cy="50688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latin typeface="Times New Roman"/>
                <a:ea typeface="Times New Roman"/>
                <a:cs typeface="Times New Roman"/>
                <a:sym typeface="Times New Roman"/>
              </a:rPr>
              <a:t>A system approach for keylogger detection and security implementation involves a structured methodology to address the challenge comprehensively. Here's a breakdown of the system approach</a:t>
            </a:r>
            <a:endParaRPr/>
          </a:p>
          <a:p>
            <a:pPr indent="-305435" lvl="0" marL="305435" rtl="0" algn="l">
              <a:lnSpc>
                <a:spcPct val="10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Hardware vs Software Keyloggers   </a:t>
            </a:r>
            <a:endParaRPr/>
          </a:p>
          <a:p>
            <a:pPr indent="0" lvl="0" marL="0" rtl="0" algn="l">
              <a:lnSpc>
                <a:spcPct val="10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Hardware keyloggers are physical devices attached to the keyboard cable that record keystrokes. These are less common today due to the ease of software implementation.</a:t>
            </a:r>
            <a:endParaRPr/>
          </a:p>
          <a:p>
            <a:pPr indent="0" lvl="0" marL="0" rtl="0" algn="l">
              <a:lnSpc>
                <a:spcPct val="11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Software keyloggers are programs installed on a computer that monitor and record keystrokes.</a:t>
            </a:r>
            <a:endParaRPr/>
          </a:p>
          <a:p>
            <a:pPr indent="-306000" lvl="0" marL="306000" rtl="0" algn="l">
              <a:lnSpc>
                <a:spcPct val="110000"/>
              </a:lnSpc>
              <a:spcBef>
                <a:spcPts val="620"/>
              </a:spcBef>
              <a:spcAft>
                <a:spcPts val="0"/>
              </a:spcAft>
              <a:buSzPts val="1840"/>
              <a:buChar char="◼"/>
            </a:pPr>
            <a:r>
              <a:rPr b="1" lang="en-US" sz="2000">
                <a:solidFill>
                  <a:srgbClr val="0F0F0F"/>
                </a:solidFill>
                <a:latin typeface="Times New Roman"/>
                <a:ea typeface="Times New Roman"/>
                <a:cs typeface="Times New Roman"/>
                <a:sym typeface="Times New Roman"/>
              </a:rPr>
              <a:t>Technology Selection</a:t>
            </a:r>
            <a:r>
              <a:rPr lang="en-US" sz="2000">
                <a:solidFill>
                  <a:srgbClr val="0F0F0F"/>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lnSpc>
                <a:spcPct val="11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          Evaluate available technologies for keylogger detection, endpoint security, network monitoring, and incident response.Choose solutions that meet the organization's requirements for accuracy, scalability, and ease of integration.</a:t>
            </a:r>
            <a:endParaRPr sz="2000">
              <a:latin typeface="Times New Roman"/>
              <a:ea typeface="Times New Roman"/>
              <a:cs typeface="Times New Roman"/>
              <a:sym typeface="Times New Roman"/>
            </a:endParaRPr>
          </a:p>
          <a:p>
            <a:pPr indent="-188595" lvl="0" marL="305435" rtl="0" algn="l">
              <a:lnSpc>
                <a:spcPct val="110000"/>
              </a:lnSpc>
              <a:spcBef>
                <a:spcPts val="1000"/>
              </a:spcBef>
              <a:spcAft>
                <a:spcPts val="0"/>
              </a:spcAft>
              <a:buSzPts val="1840"/>
              <a:buNone/>
            </a:pPr>
            <a:r>
              <a:t/>
            </a:r>
            <a:endParaRPr sz="2000">
              <a:solidFill>
                <a:srgbClr val="262626"/>
              </a:solidFill>
              <a:latin typeface="Times New Roman"/>
              <a:ea typeface="Times New Roman"/>
              <a:cs typeface="Times New Roman"/>
              <a:sym typeface="Times New Roman"/>
            </a:endParaRPr>
          </a:p>
        </p:txBody>
      </p:sp>
      <p:sp>
        <p:nvSpPr>
          <p:cNvPr id="142" name="Google Shape;142;p18"/>
          <p:cNvSpPr txBox="1"/>
          <p:nvPr>
            <p:ph type="title"/>
          </p:nvPr>
        </p:nvSpPr>
        <p:spPr>
          <a:xfrm>
            <a:off x="581025" y="701674"/>
            <a:ext cx="11029800" cy="5301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Times New Roman"/>
              <a:buNone/>
            </a:pPr>
            <a:r>
              <a:rPr b="1" lang="en-US" sz="3959">
                <a:solidFill>
                  <a:schemeClr val="accent1"/>
                </a:solidFill>
                <a:latin typeface="Times New Roman"/>
                <a:ea typeface="Times New Roman"/>
                <a:cs typeface="Times New Roman"/>
                <a:sym typeface="Times New Roman"/>
              </a:rPr>
              <a:t>SYSTEM  APPROACH</a:t>
            </a:r>
            <a:endParaRPr sz="3959">
              <a:solidFill>
                <a:schemeClr val="accen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504909" y="785812"/>
            <a:ext cx="11182200" cy="5615100"/>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SzPts val="1840"/>
              <a:buChar char="◼"/>
            </a:pPr>
            <a:r>
              <a:rPr b="1" lang="en-US" sz="2000">
                <a:solidFill>
                  <a:srgbClr val="0F0F0F"/>
                </a:solidFill>
                <a:latin typeface="Times New Roman"/>
                <a:ea typeface="Times New Roman"/>
                <a:cs typeface="Times New Roman"/>
                <a:sym typeface="Times New Roman"/>
              </a:rPr>
              <a:t>Implementation:</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      Deploy selected technologies according to the defined architecture and implementation plan.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Configure systems for real-time monitoring, threat detection, and incident response.</a:t>
            </a:r>
            <a:endParaRPr/>
          </a:p>
          <a:p>
            <a:pPr indent="0" lvl="0" marL="0" rtl="0" algn="l">
              <a:lnSpc>
                <a:spcPct val="90000"/>
              </a:lnSpc>
              <a:spcBef>
                <a:spcPts val="1000"/>
              </a:spcBef>
              <a:spcAft>
                <a:spcPts val="0"/>
              </a:spcAft>
              <a:buSzPts val="1840"/>
              <a:buNone/>
            </a:pPr>
            <a:r>
              <a:t/>
            </a:r>
            <a:endParaRPr sz="2000">
              <a:latin typeface="Times New Roman"/>
              <a:ea typeface="Times New Roman"/>
              <a:cs typeface="Times New Roman"/>
              <a:sym typeface="Times New Roman"/>
            </a:endParaRPr>
          </a:p>
          <a:p>
            <a:pPr indent="-306000" lvl="0" marL="306000" rtl="0" algn="l">
              <a:lnSpc>
                <a:spcPct val="100000"/>
              </a:lnSpc>
              <a:spcBef>
                <a:spcPts val="620"/>
              </a:spcBef>
              <a:spcAft>
                <a:spcPts val="0"/>
              </a:spcAft>
              <a:buSzPts val="1840"/>
              <a:buChar char="◼"/>
            </a:pPr>
            <a:r>
              <a:rPr b="1" lang="en-US" sz="2000">
                <a:solidFill>
                  <a:srgbClr val="0F0F0F"/>
                </a:solidFill>
                <a:latin typeface="Times New Roman"/>
                <a:ea typeface="Times New Roman"/>
                <a:cs typeface="Times New Roman"/>
                <a:sym typeface="Times New Roman"/>
              </a:rPr>
              <a:t>Testing and Validation:</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      Conduct comprehensive testing to validate the effectiveness of the security solution.</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SzPts val="1840"/>
              <a:buNone/>
            </a:pPr>
            <a:r>
              <a:rPr lang="en-US" sz="2000">
                <a:solidFill>
                  <a:srgbClr val="0F0F0F"/>
                </a:solidFill>
                <a:latin typeface="Times New Roman"/>
                <a:ea typeface="Times New Roman"/>
                <a:cs typeface="Times New Roman"/>
                <a:sym typeface="Times New Roman"/>
              </a:rPr>
              <a:t>Perform penetration testing and simulation exercises to identify weaknesses and vulnerabilities</a:t>
            </a:r>
            <a:r>
              <a:rPr lang="en-US" sz="2000">
                <a:solidFill>
                  <a:srgbClr val="0F0F0F"/>
                </a:solidFill>
                <a:latin typeface="Calibri"/>
                <a:ea typeface="Calibri"/>
                <a:cs typeface="Calibri"/>
                <a:sym typeface="Calibri"/>
              </a:rPr>
              <a:t>.</a:t>
            </a:r>
            <a:endParaRPr/>
          </a:p>
          <a:p>
            <a:pPr indent="0" lvl="0" marL="0" rtl="0" algn="l">
              <a:lnSpc>
                <a:spcPct val="90000"/>
              </a:lnSpc>
              <a:spcBef>
                <a:spcPts val="1000"/>
              </a:spcBef>
              <a:spcAft>
                <a:spcPts val="0"/>
              </a:spcAft>
              <a:buSzPts val="1840"/>
              <a:buNone/>
            </a:pPr>
            <a:r>
              <a:t/>
            </a:r>
            <a:endParaRPr sz="2000">
              <a:solidFill>
                <a:srgbClr val="0F0F0F"/>
              </a:solidFill>
              <a:latin typeface="Calibri"/>
              <a:ea typeface="Calibri"/>
              <a:cs typeface="Calibri"/>
              <a:sym typeface="Calibri"/>
            </a:endParaRPr>
          </a:p>
          <a:p>
            <a:pPr indent="-306000" lvl="0" marL="306000" rtl="0" algn="l">
              <a:lnSpc>
                <a:spcPct val="9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  Keyloggers can be written in various programming languages like C++, Python, or Java.</a:t>
            </a:r>
            <a:endParaRPr/>
          </a:p>
          <a:p>
            <a:pPr indent="0" lvl="0" marL="0" rtl="0" algn="l">
              <a:lnSpc>
                <a:spcPct val="90000"/>
              </a:lnSpc>
              <a:spcBef>
                <a:spcPts val="1000"/>
              </a:spcBef>
              <a:spcAft>
                <a:spcPts val="0"/>
              </a:spcAft>
              <a:buSzPts val="1840"/>
              <a:buNone/>
            </a:pPr>
            <a:r>
              <a:t/>
            </a:r>
            <a:endParaRPr sz="2000">
              <a:solidFill>
                <a:srgbClr val="262626"/>
              </a:solidFill>
              <a:latin typeface="Times New Roman"/>
              <a:ea typeface="Times New Roman"/>
              <a:cs typeface="Times New Roman"/>
              <a:sym typeface="Times New Roman"/>
            </a:endParaRPr>
          </a:p>
          <a:p>
            <a:pPr indent="-306000" lvl="0" marL="306000" rtl="0" algn="l">
              <a:lnSpc>
                <a:spcPct val="90000"/>
              </a:lnSpc>
              <a:spcBef>
                <a:spcPts val="1000"/>
              </a:spcBef>
              <a:spcAft>
                <a:spcPts val="0"/>
              </a:spcAft>
              <a:buSzPts val="1840"/>
              <a:buChar char="◼"/>
            </a:pPr>
            <a:r>
              <a:rPr b="1" lang="en-US" sz="2000">
                <a:solidFill>
                  <a:srgbClr val="262626"/>
                </a:solidFill>
                <a:latin typeface="Times New Roman"/>
                <a:ea typeface="Times New Roman"/>
                <a:cs typeface="Times New Roman"/>
                <a:sym typeface="Times New Roman"/>
              </a:rPr>
              <a:t>Functionality</a:t>
            </a:r>
            <a:endParaRPr/>
          </a:p>
          <a:p>
            <a:pPr indent="0" lvl="0" marL="0" rtl="0" algn="l">
              <a:lnSpc>
                <a:spcPct val="90000"/>
              </a:lnSpc>
              <a:spcBef>
                <a:spcPts val="1000"/>
              </a:spcBef>
              <a:spcAft>
                <a:spcPts val="0"/>
              </a:spcAft>
              <a:buSzPts val="1840"/>
              <a:buNone/>
            </a:pPr>
            <a:r>
              <a:rPr lang="en-US" sz="2000">
                <a:solidFill>
                  <a:srgbClr val="262626"/>
                </a:solidFill>
                <a:latin typeface="Times New Roman"/>
                <a:ea typeface="Times New Roman"/>
                <a:cs typeface="Times New Roman"/>
                <a:sym typeface="Times New Roman"/>
              </a:rPr>
              <a:t>      Keyloggers can record keystrokes, timestamps, and even screenshots.They may be programmed to transmit stolen data over the internet.</a:t>
            </a:r>
            <a:endParaRPr sz="2000">
              <a:solidFill>
                <a:srgbClr val="262626"/>
              </a:solidFill>
              <a:latin typeface="Times New Roman"/>
              <a:ea typeface="Times New Roman"/>
              <a:cs typeface="Times New Roman"/>
              <a:sym typeface="Times New Roman"/>
            </a:endParaRPr>
          </a:p>
          <a:p>
            <a:pPr indent="0" lvl="0" marL="0" rtl="0" algn="l">
              <a:lnSpc>
                <a:spcPct val="100000"/>
              </a:lnSpc>
              <a:spcBef>
                <a:spcPts val="1080"/>
              </a:spcBef>
              <a:spcAft>
                <a:spcPts val="0"/>
              </a:spcAft>
              <a:buSzPts val="2208"/>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1" type="body"/>
          </p:nvPr>
        </p:nvSpPr>
        <p:spPr>
          <a:xfrm>
            <a:off x="581192" y="1302025"/>
            <a:ext cx="11029500" cy="51417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1" lang="en-US" sz="2000">
                <a:solidFill>
                  <a:srgbClr val="000000"/>
                </a:solidFill>
                <a:latin typeface="Times New Roman"/>
                <a:ea typeface="Times New Roman"/>
                <a:cs typeface="Times New Roman"/>
                <a:sym typeface="Times New Roman"/>
              </a:rPr>
              <a:t>Keylogger Detection</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Real time Monitoring</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Anamoly Detection</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Incident Response</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User Education and Training</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Scalability and Performance</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Security</a:t>
            </a:r>
            <a:endParaRPr/>
          </a:p>
          <a:p>
            <a:pPr indent="-305435" lvl="0" marL="305435" rtl="0" algn="l">
              <a:lnSpc>
                <a:spcPct val="110000"/>
              </a:lnSpc>
              <a:spcBef>
                <a:spcPts val="1000"/>
              </a:spcBef>
              <a:spcAft>
                <a:spcPts val="0"/>
              </a:spcAft>
              <a:buSzPts val="1840"/>
              <a:buChar char="◼"/>
            </a:pPr>
            <a:r>
              <a:rPr b="1" lang="en-US" sz="2000">
                <a:solidFill>
                  <a:srgbClr val="000000"/>
                </a:solidFill>
                <a:latin typeface="Times New Roman"/>
                <a:ea typeface="Times New Roman"/>
                <a:cs typeface="Times New Roman"/>
                <a:sym typeface="Times New Roman"/>
              </a:rPr>
              <a:t>Regulatory compliance</a:t>
            </a:r>
            <a:endParaRPr/>
          </a:p>
          <a:p>
            <a:pPr indent="-188595" lvl="0" marL="305435" rtl="0" algn="l">
              <a:lnSpc>
                <a:spcPct val="110000"/>
              </a:lnSpc>
              <a:spcBef>
                <a:spcPts val="1000"/>
              </a:spcBef>
              <a:spcAft>
                <a:spcPts val="0"/>
              </a:spcAft>
              <a:buSzPts val="1840"/>
              <a:buNone/>
            </a:pPr>
            <a:r>
              <a:t/>
            </a:r>
            <a:endParaRPr sz="2000"/>
          </a:p>
        </p:txBody>
      </p:sp>
      <p:sp>
        <p:nvSpPr>
          <p:cNvPr id="153" name="Google Shape;153;p20"/>
          <p:cNvSpPr txBox="1"/>
          <p:nvPr>
            <p:ph type="title"/>
          </p:nvPr>
        </p:nvSpPr>
        <p:spPr>
          <a:xfrm>
            <a:off x="581192" y="1036877"/>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imes New Roman"/>
              <a:buNone/>
            </a:pPr>
            <a:r>
              <a:rPr b="1" lang="en-US" sz="4000">
                <a:solidFill>
                  <a:schemeClr val="accent1"/>
                </a:solidFill>
                <a:latin typeface="Times New Roman"/>
                <a:ea typeface="Times New Roman"/>
                <a:cs typeface="Times New Roman"/>
                <a:sym typeface="Times New Roman"/>
              </a:rPr>
              <a:t>SYSTEM REQUIREMENTS</a:t>
            </a:r>
            <a:endParaRPr b="1" sz="4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714375" y="1328738"/>
            <a:ext cx="10625100" cy="515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solidFill>
                  <a:srgbClr val="262626"/>
                </a:solidFill>
                <a:latin typeface="Times New Roman"/>
                <a:ea typeface="Times New Roman"/>
                <a:cs typeface="Times New Roman"/>
                <a:sym typeface="Times New Roman"/>
              </a:rPr>
              <a:t>Python Libraries:</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Scikit-learn: For implementing machine learning algorithms for anomaly detection and behavior analysis.</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TensorFlow or PyTorch: For developing deep learning models for advanced threat detection.</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Pandas: For data manipulation and analysis.</a:t>
            </a:r>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NumPy: For numerical computations.</a:t>
            </a:r>
            <a:endParaRPr/>
          </a:p>
          <a:p>
            <a:pPr indent="0" lvl="0" marL="0" rtl="0" algn="l">
              <a:lnSpc>
                <a:spcPct val="110000"/>
              </a:lnSpc>
              <a:spcBef>
                <a:spcPts val="1000"/>
              </a:spcBef>
              <a:spcAft>
                <a:spcPts val="0"/>
              </a:spcAft>
              <a:buSzPts val="1840"/>
              <a:buNone/>
            </a:pPr>
            <a:r>
              <a:rPr b="1" lang="en-US" sz="2000">
                <a:solidFill>
                  <a:srgbClr val="262626"/>
                </a:solidFill>
                <a:latin typeface="Times New Roman"/>
                <a:ea typeface="Times New Roman"/>
                <a:cs typeface="Times New Roman"/>
                <a:sym typeface="Times New Roman"/>
              </a:rPr>
              <a:t>JavaScript Libraries (for web-based components):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React.js, Angular, or Vue.js: For building interactive user interfaces.</a:t>
            </a:r>
            <a:endParaRPr sz="2000">
              <a:solidFill>
                <a:srgbClr val="262626"/>
              </a:solidFill>
              <a:latin typeface="Times New Roman"/>
              <a:ea typeface="Times New Roman"/>
              <a:cs typeface="Times New Roman"/>
              <a:sym typeface="Times New Roman"/>
            </a:endParaRPr>
          </a:p>
          <a:p>
            <a:pPr indent="-305435" lvl="0" marL="305435" rtl="0" algn="l">
              <a:lnSpc>
                <a:spcPct val="110000"/>
              </a:lnSpc>
              <a:spcBef>
                <a:spcPts val="1000"/>
              </a:spcBef>
              <a:spcAft>
                <a:spcPts val="0"/>
              </a:spcAft>
              <a:buSzPts val="1840"/>
              <a:buChar char="◼"/>
            </a:pPr>
            <a:r>
              <a:rPr lang="en-US" sz="2000">
                <a:solidFill>
                  <a:srgbClr val="262626"/>
                </a:solidFill>
                <a:latin typeface="Times New Roman"/>
                <a:ea typeface="Times New Roman"/>
                <a:cs typeface="Times New Roman"/>
                <a:sym typeface="Times New Roman"/>
              </a:rPr>
              <a:t>D3.js or Chart.js: For data visualization and dashboard development</a:t>
            </a:r>
            <a:endParaRPr b="1" sz="2000">
              <a:solidFill>
                <a:srgbClr val="262626"/>
              </a:solidFill>
              <a:latin typeface="Times New Roman"/>
              <a:ea typeface="Times New Roman"/>
              <a:cs typeface="Times New Roman"/>
              <a:sym typeface="Times New Roman"/>
            </a:endParaRPr>
          </a:p>
          <a:p>
            <a:pPr indent="-206121" lvl="0" marL="305435" rtl="0" algn="l">
              <a:lnSpc>
                <a:spcPct val="110000"/>
              </a:lnSpc>
              <a:spcBef>
                <a:spcPts val="940"/>
              </a:spcBef>
              <a:spcAft>
                <a:spcPts val="0"/>
              </a:spcAft>
              <a:buSzPts val="1564"/>
              <a:buNone/>
            </a:pPr>
            <a:r>
              <a:t/>
            </a:r>
            <a:endParaRPr/>
          </a:p>
        </p:txBody>
      </p:sp>
      <p:sp>
        <p:nvSpPr>
          <p:cNvPr id="159" name="Google Shape;159;p21"/>
          <p:cNvSpPr txBox="1"/>
          <p:nvPr/>
        </p:nvSpPr>
        <p:spPr>
          <a:xfrm>
            <a:off x="581191" y="1036877"/>
            <a:ext cx="11029500" cy="530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000"/>
              <a:buFont typeface="Times New Roman"/>
              <a:buNone/>
            </a:pPr>
            <a:r>
              <a:rPr b="1" lang="en-US" sz="4000" cap="none">
                <a:solidFill>
                  <a:schemeClr val="accent1"/>
                </a:solidFill>
                <a:latin typeface="Times New Roman"/>
                <a:ea typeface="Times New Roman"/>
                <a:cs typeface="Times New Roman"/>
                <a:sym typeface="Times New Roman"/>
              </a:rPr>
              <a:t>LIBRARIES USED TO BUILD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