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680" r:id="rId2"/>
    <p:sldId id="840" r:id="rId3"/>
    <p:sldId id="841" r:id="rId4"/>
    <p:sldId id="842" r:id="rId5"/>
    <p:sldId id="843" r:id="rId6"/>
    <p:sldId id="844" r:id="rId7"/>
    <p:sldId id="839" r:id="rId8"/>
    <p:sldId id="837" r:id="rId9"/>
    <p:sldId id="845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BE0E3"/>
    <a:srgbClr val="4F81BD"/>
    <a:srgbClr val="FF0000"/>
    <a:srgbClr val="CCFFCC"/>
    <a:srgbClr val="FFFFCC"/>
    <a:srgbClr val="CCECFF"/>
    <a:srgbClr val="66CCFF"/>
    <a:srgbClr val="EAEBC5"/>
    <a:srgbClr val="FF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81633" autoAdjust="0"/>
  </p:normalViewPr>
  <p:slideViewPr>
    <p:cSldViewPr>
      <p:cViewPr varScale="1">
        <p:scale>
          <a:sx n="85" d="100"/>
          <a:sy n="85" d="100"/>
        </p:scale>
        <p:origin x="231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0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7E8666-7BC4-264A-9A7E-821BB3EAD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766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F0E46-D506-4646-817F-43CFFBA067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256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人类发明、相似生物体模拟</a:t>
            </a:r>
          </a:p>
        </p:txBody>
      </p:sp>
      <p:sp>
        <p:nvSpPr>
          <p:cNvPr id="21507" name="灯片编号占位符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r"/>
            <a:fld id="{EF38BC48-E7AD-694F-9E62-7E2BB2C89777}" type="slidenum">
              <a:rPr kumimoji="0" lang="zh-CN" altLang="en-US" sz="1200">
                <a:latin typeface="Calibri" charset="0"/>
              </a:rPr>
              <a:pPr algn="r"/>
              <a:t>2</a:t>
            </a:fld>
            <a:endParaRPr kumimoji="0"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609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kumimoji="0" lang="zh-CN" altLang="en-US" sz="3200">
                <a:latin typeface="Calibri" charset="0"/>
                <a:ea typeface="黑体" charset="0"/>
                <a:cs typeface="黑体" charset="0"/>
              </a:rPr>
              <a:t>两种方法</a:t>
            </a:r>
            <a:endParaRPr kumimoji="0" lang="en-US" altLang="zh-CN" sz="32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前向运动建模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基于约束的运动学建模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刚体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机器人可用空间中的一个点表示</a:t>
            </a: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水平面上运动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空间中的点在水平面上的投影</a:t>
            </a:r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12BA37-3BE0-3C4D-8025-A9649DC0D746}" type="slidenum">
              <a:rPr kumimoji="0" lang="zh-CN" altLang="en-US" sz="1200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kumimoji="0"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53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DA440-3606-044A-964B-3D5BE5BDFF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603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B40CE2-D636-C947-ACC5-FA6FC3F2F1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13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ABCAE1-98D8-4943-96DF-8D745C5DF0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6218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979A31-95EC-6F4C-9F7E-FCDE386462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9373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C4FF31-9740-E647-9CC6-298E3B9337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69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5DD3C-9B61-AA44-A246-F623A50268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893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B57487-9CEF-CA48-AFD3-6C32A66911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8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4DD2C1-FA44-9940-BE1B-C8574D6848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68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C2C74-20BA-E842-9058-CC4B6C9550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06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3E171A-4733-F045-8720-8B30E7A449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94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4FA22-565B-D344-A7F0-4518A7E686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678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E17A7D-ABD1-9844-8979-D75747C908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63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EC12CC-2D45-A44C-A7C9-0572A78143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57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2143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7A11A4-7385-DD44-A01B-49FE118198A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23850" y="1412875"/>
            <a:ext cx="8424863" cy="71438"/>
          </a:xfrm>
          <a:prstGeom prst="rect">
            <a:avLst/>
          </a:prstGeom>
          <a:gradFill rotWithShape="1">
            <a:gsLst>
              <a:gs pos="0">
                <a:srgbClr val="3399FF">
                  <a:gamma/>
                  <a:shade val="46275"/>
                  <a:invGamma/>
                </a:srgbClr>
              </a:gs>
              <a:gs pos="100000">
                <a:srgbClr val="3399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  <p:sldLayoutId id="214748414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FF0000"/>
        </a:buClr>
        <a:buChar char="•"/>
        <a:defRPr sz="3200" b="1">
          <a:solidFill>
            <a:srgbClr val="2B3078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50000"/>
        </a:spcBef>
        <a:spcAft>
          <a:spcPct val="0"/>
        </a:spcAft>
        <a:buClr>
          <a:srgbClr val="FF6600"/>
        </a:buClr>
        <a:buFont typeface="Arial" charset="0"/>
        <a:buChar char="–"/>
        <a:defRPr sz="2800">
          <a:solidFill>
            <a:srgbClr val="2B3078"/>
          </a:solidFill>
          <a:latin typeface="+mn-lt"/>
          <a:ea typeface="+mn-ea"/>
          <a:cs typeface="黑体" charset="0"/>
        </a:defRPr>
      </a:lvl2pPr>
      <a:lvl3pPr marL="11430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rgbClr val="2B3078"/>
          </a:solidFill>
          <a:latin typeface="+mn-lt"/>
          <a:ea typeface="+mn-ea"/>
          <a:cs typeface="黑体" charset="0"/>
        </a:defRPr>
      </a:lvl3pPr>
      <a:lvl4pPr marL="1600200" indent="-228600" algn="l" rtl="0" eaLnBrk="0" fontAlgn="base" hangingPunct="0">
        <a:spcBef>
          <a:spcPct val="50000"/>
        </a:spcBef>
        <a:spcAft>
          <a:spcPct val="0"/>
        </a:spcAft>
        <a:buChar char="–"/>
        <a:defRPr sz="2000">
          <a:solidFill>
            <a:srgbClr val="2B3078"/>
          </a:solidFill>
          <a:latin typeface="+mn-lt"/>
          <a:ea typeface="+mn-ea"/>
          <a:cs typeface="黑体" charset="0"/>
        </a:defRPr>
      </a:lvl4pPr>
      <a:lvl5pPr marL="2057400" indent="-228600" algn="l" rtl="0" eaLnBrk="0" fontAlgn="base" hangingPunct="0">
        <a:spcBef>
          <a:spcPct val="50000"/>
        </a:spcBef>
        <a:spcAft>
          <a:spcPct val="0"/>
        </a:spcAft>
        <a:buChar char="»"/>
        <a:defRPr sz="2000">
          <a:solidFill>
            <a:srgbClr val="2B3078"/>
          </a:solidFill>
          <a:latin typeface="+mn-lt"/>
          <a:ea typeface="+mn-ea"/>
          <a:cs typeface="黑体" charset="0"/>
        </a:defRPr>
      </a:lvl5pPr>
      <a:lvl6pPr marL="25146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rgbClr val="2B3078"/>
          </a:solidFill>
          <a:latin typeface="+mn-lt"/>
          <a:ea typeface="+mn-ea"/>
        </a:defRPr>
      </a:lvl6pPr>
      <a:lvl7pPr marL="29718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rgbClr val="2B3078"/>
          </a:solidFill>
          <a:latin typeface="+mn-lt"/>
          <a:ea typeface="+mn-ea"/>
        </a:defRPr>
      </a:lvl7pPr>
      <a:lvl8pPr marL="34290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rgbClr val="2B3078"/>
          </a:solidFill>
          <a:latin typeface="+mn-lt"/>
          <a:ea typeface="+mn-ea"/>
        </a:defRPr>
      </a:lvl8pPr>
      <a:lvl9pPr marL="38862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rgbClr val="2B3078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wang24@zju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gazebo_ros_pkg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tf/Tutorials" TargetMode="External"/><Relationship Id="rId2" Type="http://schemas.openxmlformats.org/officeDocument/2006/relationships/hyperlink" Target="http://wiki.ros.org/t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700213"/>
            <a:ext cx="8208962" cy="1038225"/>
          </a:xfrm>
        </p:spPr>
        <p:txBody>
          <a:bodyPr/>
          <a:lstStyle/>
          <a:p>
            <a:pPr algn="ctr" eaLnBrk="1" hangingPunct="1"/>
            <a:r>
              <a:rPr lang="zh-CN" altLang="en-US" sz="480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</a:rPr>
              <a:t>综合实践</a:t>
            </a:r>
            <a:endParaRPr lang="zh-CN" altLang="en-US" sz="48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黑体" charset="0"/>
            </a:endParaRPr>
          </a:p>
        </p:txBody>
      </p:sp>
      <p:sp>
        <p:nvSpPr>
          <p:cNvPr id="3075" name="Rectangle 10"/>
          <p:cNvSpPr>
            <a:spLocks noChangeArrowheads="1"/>
          </p:cNvSpPr>
          <p:nvPr/>
        </p:nvSpPr>
        <p:spPr bwMode="auto">
          <a:xfrm>
            <a:off x="612775" y="2924175"/>
            <a:ext cx="8064500" cy="71438"/>
          </a:xfrm>
          <a:prstGeom prst="rect">
            <a:avLst/>
          </a:prstGeom>
          <a:gradFill rotWithShape="1">
            <a:gsLst>
              <a:gs pos="0">
                <a:srgbClr val="184776"/>
              </a:gs>
              <a:gs pos="100000">
                <a:srgbClr val="33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Rectangle 11"/>
          <p:cNvSpPr>
            <a:spLocks noChangeArrowheads="1"/>
          </p:cNvSpPr>
          <p:nvPr/>
        </p:nvSpPr>
        <p:spPr bwMode="auto">
          <a:xfrm>
            <a:off x="827088" y="3573463"/>
            <a:ext cx="77057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50000"/>
              </a:spcBef>
              <a:buClr>
                <a:srgbClr val="FF0000"/>
              </a:buClr>
            </a:pPr>
            <a:r>
              <a:rPr lang="zh-CN" altLang="en-US" sz="2400" b="1" dirty="0" smtClean="0">
                <a:ea typeface="黑体" charset="0"/>
                <a:cs typeface="黑体" charset="0"/>
              </a:rPr>
              <a:t>王</a:t>
            </a:r>
            <a:r>
              <a:rPr lang="zh-CN" altLang="en-US" sz="2400" b="1" dirty="0">
                <a:ea typeface="黑体" charset="0"/>
                <a:cs typeface="黑体" charset="0"/>
              </a:rPr>
              <a:t>越</a:t>
            </a:r>
            <a:endParaRPr lang="en-US" altLang="zh-CN" sz="2400" b="1" dirty="0">
              <a:ea typeface="黑体" charset="0"/>
              <a:cs typeface="黑体" charset="0"/>
            </a:endParaRPr>
          </a:p>
          <a:p>
            <a:pPr algn="ctr">
              <a:spcBef>
                <a:spcPct val="50000"/>
              </a:spcBef>
              <a:buClr>
                <a:srgbClr val="FF0000"/>
              </a:buClr>
            </a:pPr>
            <a:r>
              <a:rPr lang="zh-CN" altLang="en-US" sz="2400" b="1" dirty="0">
                <a:ea typeface="黑体" charset="0"/>
                <a:cs typeface="黑体" charset="0"/>
              </a:rPr>
              <a:t>控</a:t>
            </a:r>
            <a:r>
              <a:rPr lang="zh-CN" altLang="en-US" sz="2400" b="1" dirty="0" smtClean="0">
                <a:ea typeface="黑体" charset="0"/>
                <a:cs typeface="黑体" charset="0"/>
              </a:rPr>
              <a:t>制学院智</a:t>
            </a:r>
            <a:r>
              <a:rPr lang="zh-CN" altLang="en-US" sz="2400" b="1" dirty="0">
                <a:ea typeface="黑体" charset="0"/>
                <a:cs typeface="黑体" charset="0"/>
              </a:rPr>
              <a:t>能系统与控制研究</a:t>
            </a:r>
            <a:r>
              <a:rPr lang="zh-CN" altLang="en-US" sz="2400" b="1" dirty="0" smtClean="0">
                <a:ea typeface="黑体" charset="0"/>
                <a:cs typeface="黑体" charset="0"/>
              </a:rPr>
              <a:t>所</a:t>
            </a:r>
            <a:endParaRPr lang="en-US" altLang="zh-CN" sz="2400" b="1" dirty="0" smtClean="0">
              <a:ea typeface="黑体" charset="0"/>
              <a:cs typeface="黑体" charset="0"/>
            </a:endParaRPr>
          </a:p>
          <a:p>
            <a:pPr algn="ctr">
              <a:spcBef>
                <a:spcPct val="50000"/>
              </a:spcBef>
              <a:buClr>
                <a:srgbClr val="FF0000"/>
              </a:buClr>
            </a:pPr>
            <a:r>
              <a:rPr lang="en-US" altLang="zh-CN" sz="2800" b="1" dirty="0">
                <a:ea typeface="黑体" charset="0"/>
                <a:cs typeface="黑体" charset="0"/>
                <a:hlinkClick r:id="rId2"/>
              </a:rPr>
              <a:t>ywang24@zju.edu.cn</a:t>
            </a:r>
            <a:endParaRPr lang="en-US" altLang="zh-CN" sz="2800" b="1" dirty="0">
              <a:ea typeface="黑体" charset="0"/>
              <a:cs typeface="黑体" charset="0"/>
            </a:endParaRPr>
          </a:p>
          <a:p>
            <a:pPr algn="ctr">
              <a:spcBef>
                <a:spcPct val="50000"/>
              </a:spcBef>
              <a:buClr>
                <a:srgbClr val="FF0000"/>
              </a:buClr>
            </a:pPr>
            <a:endParaRPr lang="zh-CN" altLang="en-US" sz="2800" b="1" dirty="0">
              <a:ea typeface="黑体" charset="0"/>
              <a:cs typeface="黑体" charset="0"/>
            </a:endParaRPr>
          </a:p>
        </p:txBody>
      </p:sp>
    </p:spTree>
  </p:cSld>
  <p:clrMapOvr>
    <a:masterClrMapping/>
  </p:clrMapOvr>
  <p:transition advTm="21609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黑体" charset="0"/>
              </a:rPr>
              <a:t>ROS</a:t>
            </a:r>
            <a:endParaRPr lang="zh-CN" altLang="en-US" dirty="0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ea typeface="黑体" charset="0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320"/>
              </a:spcBef>
            </a:pPr>
            <a:r>
              <a:rPr lang="zh-CN" altLang="en-US" dirty="0" smtClean="0">
                <a:latin typeface="Calibri" charset="0"/>
                <a:ea typeface="黑体" charset="0"/>
              </a:rPr>
              <a:t>关于</a:t>
            </a:r>
            <a:r>
              <a:rPr lang="en-US" altLang="zh-CN" dirty="0" smtClean="0">
                <a:latin typeface="Calibri" charset="0"/>
                <a:ea typeface="黑体" charset="0"/>
              </a:rPr>
              <a:t>ROS</a:t>
            </a:r>
            <a:r>
              <a:rPr lang="zh-CN" altLang="en-US" dirty="0" smtClean="0">
                <a:latin typeface="Calibri" charset="0"/>
                <a:ea typeface="黑体" charset="0"/>
              </a:rPr>
              <a:t>的所有信息 </a:t>
            </a:r>
            <a:r>
              <a:rPr lang="en-US" altLang="zh-CN" dirty="0" smtClean="0">
                <a:latin typeface="Calibri" charset="0"/>
                <a:ea typeface="黑体" charset="0"/>
                <a:hlinkClick r:id="rId3"/>
              </a:rPr>
              <a:t>https</a:t>
            </a:r>
            <a:r>
              <a:rPr lang="en-US" altLang="zh-CN" dirty="0">
                <a:latin typeface="Calibri" charset="0"/>
                <a:ea typeface="黑体" charset="0"/>
                <a:hlinkClick r:id="rId3"/>
              </a:rPr>
              <a:t>://www.ros.org</a:t>
            </a:r>
            <a:r>
              <a:rPr lang="en-US" altLang="zh-CN" dirty="0" smtClean="0">
                <a:latin typeface="Calibri" charset="0"/>
                <a:ea typeface="黑体" charset="0"/>
                <a:hlinkClick r:id="rId3"/>
              </a:rPr>
              <a:t>/</a:t>
            </a:r>
            <a:endParaRPr lang="en-US" altLang="zh-CN" dirty="0" smtClean="0">
              <a:latin typeface="Calibri" charset="0"/>
              <a:ea typeface="黑体" charset="0"/>
            </a:endParaRPr>
          </a:p>
          <a:p>
            <a:pPr eaLnBrk="1" hangingPunct="1">
              <a:spcBef>
                <a:spcPts val="1320"/>
              </a:spcBef>
            </a:pPr>
            <a:r>
              <a:rPr lang="en-US" altLang="zh-CN" dirty="0" smtClean="0">
                <a:latin typeface="Calibri" charset="0"/>
                <a:ea typeface="黑体" charset="0"/>
              </a:rPr>
              <a:t>ROS</a:t>
            </a:r>
            <a:r>
              <a:rPr lang="zh-CN" altLang="en-US" dirty="0" smtClean="0">
                <a:latin typeface="Calibri" charset="0"/>
                <a:ea typeface="黑体" charset="0"/>
              </a:rPr>
              <a:t>是什么，摘自</a:t>
            </a:r>
            <a:r>
              <a:rPr lang="en-US" altLang="zh-CN" dirty="0" smtClean="0">
                <a:latin typeface="Calibri" charset="0"/>
                <a:ea typeface="黑体" charset="0"/>
              </a:rPr>
              <a:t>WIKI</a:t>
            </a:r>
          </a:p>
          <a:p>
            <a:pPr eaLnBrk="1" hangingPunct="1">
              <a:spcBef>
                <a:spcPts val="1320"/>
              </a:spcBef>
            </a:pPr>
            <a:r>
              <a:rPr lang="en-US" altLang="zh-CN" sz="2800" dirty="0"/>
              <a:t>Robot Operating System (ROS or </a:t>
            </a:r>
            <a:r>
              <a:rPr lang="en-US" altLang="zh-CN" sz="2800" dirty="0" err="1"/>
              <a:t>ros</a:t>
            </a:r>
            <a:r>
              <a:rPr lang="en-US" altLang="zh-CN" sz="2800" dirty="0"/>
              <a:t>) is robotics </a:t>
            </a:r>
            <a:r>
              <a:rPr lang="en-US" altLang="zh-CN" sz="2800" dirty="0" smtClean="0"/>
              <a:t>middleware</a:t>
            </a:r>
            <a:r>
              <a:rPr lang="en-US" altLang="zh-CN" sz="2800" b="0" dirty="0" smtClean="0"/>
              <a:t>. </a:t>
            </a:r>
            <a:r>
              <a:rPr lang="en-US" altLang="zh-CN" sz="2800" b="0" dirty="0"/>
              <a:t>Although ROS is </a:t>
            </a:r>
            <a:r>
              <a:rPr lang="en-US" altLang="zh-CN" sz="2800" b="0" dirty="0">
                <a:solidFill>
                  <a:srgbClr val="FF0000"/>
                </a:solidFill>
              </a:rPr>
              <a:t>not an operating system</a:t>
            </a:r>
            <a:r>
              <a:rPr lang="en-US" altLang="zh-CN" sz="2800" b="0" dirty="0"/>
              <a:t>, </a:t>
            </a:r>
            <a:r>
              <a:rPr lang="en-US" altLang="zh-CN" sz="2800" b="0" dirty="0" smtClean="0"/>
              <a:t>it </a:t>
            </a:r>
            <a:r>
              <a:rPr lang="en-US" altLang="zh-CN" sz="2800" b="0" dirty="0"/>
              <a:t>provides services designed for a heterogeneous computer cluster such as </a:t>
            </a:r>
            <a:r>
              <a:rPr lang="en-US" altLang="zh-CN" sz="2800" b="0" dirty="0">
                <a:solidFill>
                  <a:srgbClr val="FF0000"/>
                </a:solidFill>
              </a:rPr>
              <a:t>hardware abstraction, low-level device control, implementation of commonly used functionality, message-passing between processes, and package management</a:t>
            </a:r>
            <a:r>
              <a:rPr lang="en-US" altLang="zh-CN" sz="2800" b="0" dirty="0" smtClean="0"/>
              <a:t>.</a:t>
            </a:r>
            <a:endParaRPr lang="en-US" altLang="zh-CN" sz="2800" b="0" dirty="0"/>
          </a:p>
        </p:txBody>
      </p:sp>
    </p:spTree>
    <p:extLst>
      <p:ext uri="{BB962C8B-B14F-4D97-AF65-F5344CB8AC3E}">
        <p14:creationId xmlns:p14="http://schemas.microsoft.com/office/powerpoint/2010/main" val="156133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Gazebo</a:t>
            </a:r>
            <a:endParaRPr lang="zh-CN" altLang="en-US" dirty="0">
              <a:effectLst>
                <a:outerShdw blurRad="38100" dist="38100" dir="2700000" algn="tl">
                  <a:srgbClr val="DDDDDD"/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zh-CN" altLang="en-US" dirty="0" smtClean="0">
                <a:latin typeface="Century Schoolbook" charset="0"/>
                <a:ea typeface="黑体" charset="0"/>
              </a:rPr>
              <a:t>仿真环境</a:t>
            </a:r>
            <a:r>
              <a:rPr lang="en-US" altLang="zh-CN" dirty="0" smtClean="0">
                <a:latin typeface="Century Schoolbook" charset="0"/>
                <a:ea typeface="黑体" charset="0"/>
              </a:rPr>
              <a:t>Gazebo</a:t>
            </a:r>
            <a:endParaRPr lang="en-US" altLang="zh-CN" dirty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en-US" altLang="zh-CN" dirty="0">
                <a:latin typeface="Century Schoolbook" charset="0"/>
                <a:ea typeface="黑体" charset="0"/>
                <a:hlinkClick r:id="rId3"/>
              </a:rPr>
              <a:t>http://</a:t>
            </a:r>
            <a:r>
              <a:rPr lang="en-US" altLang="zh-CN" dirty="0" smtClean="0">
                <a:latin typeface="Century Schoolbook" charset="0"/>
                <a:ea typeface="黑体" charset="0"/>
                <a:hlinkClick r:id="rId3"/>
              </a:rPr>
              <a:t>wiki.ros.org/gazebo_ros_pkgs</a:t>
            </a:r>
            <a:endParaRPr lang="en-US" altLang="zh-CN" dirty="0" smtClean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endParaRPr lang="en-US" altLang="zh-CN" sz="2800" dirty="0">
              <a:latin typeface="Century Schoolbook" charset="0"/>
              <a:ea typeface="黑体" charset="0"/>
              <a:cs typeface="黑体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0" y="3071329"/>
            <a:ext cx="9067829" cy="30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4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坐标系树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坐标系采用树的结构表达</a:t>
            </a:r>
            <a:endParaRPr lang="en-US" altLang="zh-CN" sz="28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08" y="2758405"/>
            <a:ext cx="85629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5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TF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ROS</a:t>
            </a:r>
            <a:r>
              <a:rPr lang="zh-CN" altLang="en-US" sz="2800" smtClean="0"/>
              <a:t>提供了现成的工具</a:t>
            </a:r>
            <a:endParaRPr lang="en-US" altLang="zh-CN" sz="2800" smtClean="0"/>
          </a:p>
          <a:p>
            <a:r>
              <a:rPr lang="en-US" altLang="zh-CN" sz="2800" smtClean="0">
                <a:hlinkClick r:id="rId2"/>
              </a:rPr>
              <a:t>http://wiki.ros.org/tf</a:t>
            </a:r>
            <a:endParaRPr lang="en-US" altLang="zh-CN" sz="2800" smtClean="0"/>
          </a:p>
          <a:p>
            <a:r>
              <a:rPr lang="en-US" sz="2800">
                <a:hlinkClick r:id="rId3"/>
              </a:rPr>
              <a:t>http://</a:t>
            </a:r>
            <a:r>
              <a:rPr lang="en-US" sz="2800" smtClean="0">
                <a:hlinkClick r:id="rId3"/>
              </a:rPr>
              <a:t>wiki.ros.org/tf/Tutorials</a:t>
            </a:r>
            <a:endParaRPr lang="en-US" sz="2800" smtClean="0"/>
          </a:p>
          <a:p>
            <a:endParaRPr 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3577849"/>
            <a:ext cx="5715025" cy="314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5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RVIZ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zh-CN" altLang="en-US" sz="2800" smtClean="0">
                <a:latin typeface="Century Schoolbook" charset="0"/>
                <a:ea typeface="黑体" charset="0"/>
              </a:rPr>
              <a:t>显示传感器信息和机器人</a:t>
            </a:r>
            <a:endParaRPr lang="en-US" altLang="zh-CN" sz="2800" smtClean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en-US" altLang="zh-CN" sz="2800" smtClean="0">
                <a:latin typeface="Century Schoolbook" charset="0"/>
                <a:ea typeface="黑体" charset="0"/>
              </a:rPr>
              <a:t>RVIZ</a:t>
            </a:r>
            <a:r>
              <a:rPr lang="zh-CN" altLang="en-US" sz="2800" smtClean="0">
                <a:latin typeface="Century Schoolbook" charset="0"/>
                <a:ea typeface="黑体" charset="0"/>
              </a:rPr>
              <a:t>和</a:t>
            </a:r>
            <a:r>
              <a:rPr lang="en-US" altLang="zh-CN" sz="2800" smtClean="0">
                <a:latin typeface="Century Schoolbook" charset="0"/>
                <a:ea typeface="黑体" charset="0"/>
              </a:rPr>
              <a:t>Gazebo</a:t>
            </a:r>
            <a:r>
              <a:rPr lang="zh-CN" altLang="en-US" sz="2800" smtClean="0">
                <a:latin typeface="Century Schoolbook" charset="0"/>
                <a:ea typeface="黑体" charset="0"/>
              </a:rPr>
              <a:t>有什么区别？</a:t>
            </a:r>
            <a:endParaRPr lang="en-US" altLang="zh-CN" sz="2800" dirty="0">
              <a:latin typeface="Century Schoolbook" charset="0"/>
              <a:ea typeface="黑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08920"/>
            <a:ext cx="7292146" cy="38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1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自主导航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spcBef>
                <a:spcPts val="1320"/>
              </a:spcBef>
            </a:pPr>
            <a:r>
              <a:rPr lang="en-US" altLang="zh-CN" sz="2800" b="0" smtClean="0"/>
              <a:t>ROS</a:t>
            </a:r>
            <a:r>
              <a:rPr lang="zh-CN" altLang="en-US" sz="2800" b="0" smtClean="0"/>
              <a:t>框架</a:t>
            </a:r>
            <a:endParaRPr lang="en-US" altLang="zh-CN" sz="2800" b="0" smtClean="0"/>
          </a:p>
        </p:txBody>
      </p:sp>
      <p:sp>
        <p:nvSpPr>
          <p:cNvPr id="4" name="Oval 7"/>
          <p:cNvSpPr/>
          <p:nvPr/>
        </p:nvSpPr>
        <p:spPr>
          <a:xfrm>
            <a:off x="323528" y="3601724"/>
            <a:ext cx="1584176" cy="936104"/>
          </a:xfrm>
          <a:prstGeom prst="ellipse">
            <a:avLst/>
          </a:prstGeom>
          <a:solidFill>
            <a:schemeClr val="accent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路径规划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Oval 8"/>
          <p:cNvSpPr/>
          <p:nvPr/>
        </p:nvSpPr>
        <p:spPr>
          <a:xfrm>
            <a:off x="4963332" y="3601724"/>
            <a:ext cx="1584176" cy="936104"/>
          </a:xfrm>
          <a:prstGeom prst="ellipse">
            <a:avLst/>
          </a:prstGeom>
          <a:solidFill>
            <a:srgbClr val="BBE0E3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运动控制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Oval 9"/>
          <p:cNvSpPr/>
          <p:nvPr/>
        </p:nvSpPr>
        <p:spPr>
          <a:xfrm>
            <a:off x="7308304" y="3601724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Gazebo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Straight Arrow Connector 10"/>
          <p:cNvCxnSpPr>
            <a:stCxn id="26" idx="6"/>
            <a:endCxn id="5" idx="2"/>
          </p:cNvCxnSpPr>
          <p:nvPr/>
        </p:nvCxnSpPr>
        <p:spPr>
          <a:xfrm>
            <a:off x="4202536" y="4069776"/>
            <a:ext cx="76079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/>
          <p:cNvCxnSpPr>
            <a:stCxn id="5" idx="6"/>
            <a:endCxn id="7" idx="2"/>
          </p:cNvCxnSpPr>
          <p:nvPr/>
        </p:nvCxnSpPr>
        <p:spPr>
          <a:xfrm>
            <a:off x="6547508" y="4069776"/>
            <a:ext cx="76079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12"/>
          <p:cNvSpPr/>
          <p:nvPr/>
        </p:nvSpPr>
        <p:spPr>
          <a:xfrm>
            <a:off x="3318603" y="5750200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RVIZ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Straight Arrow Connector 13"/>
          <p:cNvCxnSpPr>
            <a:stCxn id="7" idx="4"/>
            <a:endCxn id="10" idx="6"/>
          </p:cNvCxnSpPr>
          <p:nvPr/>
        </p:nvCxnSpPr>
        <p:spPr>
          <a:xfrm flipH="1">
            <a:off x="4902779" y="4537828"/>
            <a:ext cx="3197613" cy="16804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2"/>
          <p:cNvSpPr/>
          <p:nvPr/>
        </p:nvSpPr>
        <p:spPr>
          <a:xfrm>
            <a:off x="7308304" y="5805264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TF</a:t>
            </a:r>
          </a:p>
        </p:txBody>
      </p:sp>
      <p:cxnSp>
        <p:nvCxnSpPr>
          <p:cNvPr id="13" name="Straight Arrow Connector 13"/>
          <p:cNvCxnSpPr>
            <a:stCxn id="7" idx="4"/>
            <a:endCxn id="12" idx="0"/>
          </p:cNvCxnSpPr>
          <p:nvPr/>
        </p:nvCxnSpPr>
        <p:spPr>
          <a:xfrm>
            <a:off x="8100392" y="4537828"/>
            <a:ext cx="0" cy="12674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10" idx="6"/>
          </p:cNvCxnSpPr>
          <p:nvPr/>
        </p:nvCxnSpPr>
        <p:spPr>
          <a:xfrm flipH="1" flipV="1">
            <a:off x="4902779" y="6218252"/>
            <a:ext cx="2405525" cy="55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笑脸 14"/>
          <p:cNvSpPr/>
          <p:nvPr/>
        </p:nvSpPr>
        <p:spPr>
          <a:xfrm>
            <a:off x="1835696" y="5077888"/>
            <a:ext cx="792088" cy="7920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3"/>
          <p:cNvCxnSpPr>
            <a:stCxn id="10" idx="2"/>
            <a:endCxn id="15" idx="5"/>
          </p:cNvCxnSpPr>
          <p:nvPr/>
        </p:nvCxnSpPr>
        <p:spPr>
          <a:xfrm flipH="1" flipV="1">
            <a:off x="2511785" y="5753977"/>
            <a:ext cx="806818" cy="4642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3"/>
          <p:cNvCxnSpPr>
            <a:stCxn id="15" idx="1"/>
            <a:endCxn id="4" idx="4"/>
          </p:cNvCxnSpPr>
          <p:nvPr/>
        </p:nvCxnSpPr>
        <p:spPr>
          <a:xfrm flipH="1" flipV="1">
            <a:off x="1115616" y="4537828"/>
            <a:ext cx="836079" cy="6560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8"/>
          <p:cNvSpPr/>
          <p:nvPr/>
        </p:nvSpPr>
        <p:spPr>
          <a:xfrm>
            <a:off x="3751308" y="1963543"/>
            <a:ext cx="1584176" cy="9361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地图服务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9" name="Straight Arrow Connector 11"/>
          <p:cNvCxnSpPr>
            <a:stCxn id="18" idx="6"/>
            <a:endCxn id="7" idx="0"/>
          </p:cNvCxnSpPr>
          <p:nvPr/>
        </p:nvCxnSpPr>
        <p:spPr>
          <a:xfrm>
            <a:off x="5335484" y="2431595"/>
            <a:ext cx="2764908" cy="11701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0"/>
          <p:cNvCxnSpPr>
            <a:stCxn id="18" idx="2"/>
            <a:endCxn id="4" idx="0"/>
          </p:cNvCxnSpPr>
          <p:nvPr/>
        </p:nvCxnSpPr>
        <p:spPr>
          <a:xfrm flipH="1">
            <a:off x="1115616" y="2431595"/>
            <a:ext cx="2635692" cy="11701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8"/>
          <p:cNvSpPr/>
          <p:nvPr/>
        </p:nvSpPr>
        <p:spPr>
          <a:xfrm>
            <a:off x="2618360" y="3601724"/>
            <a:ext cx="1584176" cy="936104"/>
          </a:xfrm>
          <a:prstGeom prst="ellipse">
            <a:avLst/>
          </a:prstGeom>
          <a:solidFill>
            <a:schemeClr val="accent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避障规划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0" name="Straight Arrow Connector 10"/>
          <p:cNvCxnSpPr>
            <a:stCxn id="4" idx="6"/>
            <a:endCxn id="26" idx="2"/>
          </p:cNvCxnSpPr>
          <p:nvPr/>
        </p:nvCxnSpPr>
        <p:spPr>
          <a:xfrm>
            <a:off x="1907704" y="4069776"/>
            <a:ext cx="7106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0"/>
          <p:cNvCxnSpPr>
            <a:stCxn id="18" idx="3"/>
            <a:endCxn id="26" idx="0"/>
          </p:cNvCxnSpPr>
          <p:nvPr/>
        </p:nvCxnSpPr>
        <p:spPr>
          <a:xfrm flipH="1">
            <a:off x="3410448" y="2762558"/>
            <a:ext cx="572857" cy="8391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3"/>
          <p:cNvCxnSpPr>
            <a:stCxn id="12" idx="1"/>
            <a:endCxn id="26" idx="4"/>
          </p:cNvCxnSpPr>
          <p:nvPr/>
        </p:nvCxnSpPr>
        <p:spPr>
          <a:xfrm flipH="1" flipV="1">
            <a:off x="3410448" y="4537828"/>
            <a:ext cx="4129853" cy="14045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3"/>
          <p:cNvCxnSpPr>
            <a:stCxn id="12" idx="1"/>
            <a:endCxn id="4" idx="4"/>
          </p:cNvCxnSpPr>
          <p:nvPr/>
        </p:nvCxnSpPr>
        <p:spPr>
          <a:xfrm flipH="1" flipV="1">
            <a:off x="1115616" y="4537828"/>
            <a:ext cx="6424685" cy="14045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186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课程安排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spcBef>
                <a:spcPts val="1320"/>
              </a:spcBef>
            </a:pPr>
            <a:r>
              <a:rPr lang="zh-CN" altLang="en-US" sz="2800" b="0" smtClean="0"/>
              <a:t>实验要求：</a:t>
            </a:r>
            <a:r>
              <a:rPr lang="en-US" altLang="zh-CN" sz="2800" b="0" smtClean="0"/>
              <a:t>2</a:t>
            </a:r>
            <a:r>
              <a:rPr lang="zh-CN" altLang="en-US" sz="2800" b="0" smtClean="0"/>
              <a:t>人一组</a:t>
            </a:r>
            <a:endParaRPr lang="en-US" altLang="zh-CN" sz="2800" b="0" smtClean="0"/>
          </a:p>
          <a:p>
            <a:pPr eaLnBrk="1" hangingPunct="1">
              <a:spcBef>
                <a:spcPts val="1320"/>
              </a:spcBef>
            </a:pPr>
            <a:r>
              <a:rPr lang="zh-CN" altLang="en-US" sz="2800" b="0" smtClean="0"/>
              <a:t>周三检查 </a:t>
            </a:r>
            <a:r>
              <a:rPr lang="en-US" altLang="zh-CN" sz="2800" b="0" smtClean="0"/>
              <a:t>– </a:t>
            </a:r>
            <a:r>
              <a:rPr lang="zh-CN" altLang="en-US" sz="2800" b="0" smtClean="0"/>
              <a:t>路径规划</a:t>
            </a:r>
            <a:endParaRPr lang="en-US" altLang="zh-CN" sz="2400" b="0" smtClean="0"/>
          </a:p>
          <a:p>
            <a:pPr lvl="1" eaLnBrk="1" hangingPunct="1">
              <a:spcBef>
                <a:spcPts val="1320"/>
              </a:spcBef>
            </a:pPr>
            <a:r>
              <a:rPr lang="en-US" altLang="zh-CN" sz="2400" smtClean="0"/>
              <a:t>RVIZ</a:t>
            </a:r>
            <a:r>
              <a:rPr lang="zh-CN" altLang="en-US" sz="2400" smtClean="0"/>
              <a:t>上给定目标点，显示所规划的路径（任意算法，不限于上课算法）</a:t>
            </a:r>
            <a:endParaRPr lang="en-US" altLang="zh-CN" sz="2400" b="0" smtClean="0"/>
          </a:p>
          <a:p>
            <a:pPr eaLnBrk="1" hangingPunct="1">
              <a:spcBef>
                <a:spcPts val="1320"/>
              </a:spcBef>
            </a:pPr>
            <a:r>
              <a:rPr lang="zh-CN" altLang="en-US" sz="2800" b="0" smtClean="0"/>
              <a:t>周五检查 </a:t>
            </a:r>
            <a:r>
              <a:rPr lang="en-US" altLang="zh-CN" sz="2800" b="0" smtClean="0"/>
              <a:t>– </a:t>
            </a:r>
            <a:r>
              <a:rPr lang="zh-CN" altLang="en-US" sz="2800" b="0" smtClean="0"/>
              <a:t>轨迹规划及运动控制</a:t>
            </a:r>
            <a:endParaRPr lang="en-US" altLang="zh-CN" sz="2800" b="0" smtClean="0"/>
          </a:p>
          <a:p>
            <a:pPr lvl="1" eaLnBrk="1" hangingPunct="1">
              <a:spcBef>
                <a:spcPts val="1320"/>
              </a:spcBef>
            </a:pPr>
            <a:r>
              <a:rPr lang="en-US" altLang="zh-CN" sz="2400" smtClean="0"/>
              <a:t>PPT</a:t>
            </a:r>
            <a:r>
              <a:rPr lang="zh-CN" altLang="en-US" sz="2400" smtClean="0"/>
              <a:t>介绍</a:t>
            </a:r>
            <a:r>
              <a:rPr lang="zh-CN" altLang="en-US" sz="2400"/>
              <a:t>（每</a:t>
            </a:r>
            <a:r>
              <a:rPr lang="zh-CN" altLang="en-US" sz="2400" smtClean="0"/>
              <a:t>组</a:t>
            </a:r>
            <a:r>
              <a:rPr lang="en-US" altLang="zh-CN" sz="2400" smtClean="0"/>
              <a:t>5</a:t>
            </a:r>
            <a:r>
              <a:rPr lang="zh-CN" altLang="en-US" sz="2400" smtClean="0"/>
              <a:t>分钟</a:t>
            </a:r>
            <a:r>
              <a:rPr lang="zh-CN" altLang="en-US" sz="2400"/>
              <a:t>之内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lvl="1" eaLnBrk="1" hangingPunct="1">
              <a:spcBef>
                <a:spcPts val="1320"/>
              </a:spcBef>
            </a:pPr>
            <a:r>
              <a:rPr lang="en-US" altLang="zh-CN" sz="2400" b="0" smtClean="0"/>
              <a:t>RVIZ</a:t>
            </a:r>
            <a:r>
              <a:rPr lang="zh-CN" altLang="en-US" sz="2400" b="0" smtClean="0"/>
              <a:t>上给定目标点，机器人运行到达目标点</a:t>
            </a:r>
            <a:r>
              <a:rPr lang="zh-CN" altLang="en-US" sz="2400"/>
              <a:t>（任意</a:t>
            </a:r>
            <a:r>
              <a:rPr lang="zh-CN" altLang="en-US" sz="2400" smtClean="0"/>
              <a:t>算法，不限于上课算法）</a:t>
            </a:r>
            <a:endParaRPr lang="en-US" altLang="zh-CN" sz="2400"/>
          </a:p>
          <a:p>
            <a:pPr lvl="1" eaLnBrk="1" hangingPunct="1">
              <a:spcBef>
                <a:spcPts val="1320"/>
              </a:spcBef>
            </a:pPr>
            <a:endParaRPr lang="en-US" altLang="zh-CN" sz="2400" b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32615"/>
          <a:stretch/>
        </p:blipFill>
        <p:spPr>
          <a:xfrm>
            <a:off x="879450" y="5733256"/>
            <a:ext cx="7327892" cy="85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7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评分安排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spcBef>
                <a:spcPts val="1320"/>
              </a:spcBef>
            </a:pPr>
            <a:r>
              <a:rPr lang="zh-CN" altLang="en-US" sz="2800" b="0" smtClean="0"/>
              <a:t>仿真结果，达成基本要求（周三</a:t>
            </a:r>
            <a:r>
              <a:rPr lang="en-US" altLang="zh-CN" sz="2800" b="0" smtClean="0"/>
              <a:t>5%</a:t>
            </a:r>
            <a:r>
              <a:rPr lang="zh-CN" altLang="en-US" sz="2800" b="0" smtClean="0"/>
              <a:t>，周五</a:t>
            </a:r>
            <a:r>
              <a:rPr lang="en-US" altLang="zh-CN" sz="2800" b="0" smtClean="0"/>
              <a:t>15%</a:t>
            </a:r>
            <a:r>
              <a:rPr lang="zh-CN" altLang="en-US" sz="2800" b="0" smtClean="0"/>
              <a:t>）</a:t>
            </a:r>
            <a:endParaRPr lang="en-US" altLang="zh-CN" sz="2800" b="0" smtClean="0"/>
          </a:p>
          <a:p>
            <a:pPr eaLnBrk="1" hangingPunct="1">
              <a:spcBef>
                <a:spcPts val="1320"/>
              </a:spcBef>
            </a:pPr>
            <a:r>
              <a:rPr lang="en-US" altLang="zh-CN" sz="2800" b="0" smtClean="0"/>
              <a:t>PPT</a:t>
            </a:r>
            <a:r>
              <a:rPr lang="zh-CN" altLang="en-US" sz="2800" b="0" smtClean="0"/>
              <a:t>报告（</a:t>
            </a:r>
            <a:r>
              <a:rPr lang="en-US" altLang="zh-CN" sz="2800" b="0" smtClean="0"/>
              <a:t>10%</a:t>
            </a:r>
            <a:r>
              <a:rPr lang="zh-CN" altLang="en-US" sz="2800" b="0" smtClean="0"/>
              <a:t>）</a:t>
            </a:r>
            <a:endParaRPr lang="en-US" altLang="zh-CN" sz="2800" b="0" smtClean="0"/>
          </a:p>
          <a:p>
            <a:pPr eaLnBrk="1" hangingPunct="1">
              <a:spcBef>
                <a:spcPts val="1320"/>
              </a:spcBef>
            </a:pPr>
            <a:r>
              <a:rPr lang="zh-CN" altLang="en-US" sz="2800" b="0"/>
              <a:t>统一</a:t>
            </a:r>
            <a:r>
              <a:rPr lang="zh-CN" altLang="en-US" sz="2800" b="0" smtClean="0"/>
              <a:t>模板，实验</a:t>
            </a:r>
            <a:r>
              <a:rPr lang="zh-CN" altLang="en-US" sz="2800" b="0"/>
              <a:t>报告</a:t>
            </a:r>
            <a:r>
              <a:rPr lang="en-US" altLang="zh-CN" sz="2800" b="0" smtClean="0"/>
              <a:t>&lt;=8</a:t>
            </a:r>
            <a:r>
              <a:rPr lang="zh-CN" altLang="en-US" sz="2800" b="0" smtClean="0"/>
              <a:t>页（</a:t>
            </a:r>
            <a:r>
              <a:rPr lang="en-US" altLang="zh-CN" sz="2800" b="0" smtClean="0"/>
              <a:t>20%</a:t>
            </a:r>
            <a:r>
              <a:rPr lang="zh-CN" altLang="en-US" sz="2800" b="0" smtClean="0"/>
              <a:t>）</a:t>
            </a:r>
            <a:endParaRPr lang="en-US" altLang="zh-CN" sz="2800" b="0" smtClean="0"/>
          </a:p>
          <a:p>
            <a:pPr lvl="1" eaLnBrk="1" hangingPunct="1">
              <a:spcBef>
                <a:spcPts val="1320"/>
              </a:spcBef>
            </a:pPr>
            <a:r>
              <a:rPr lang="zh-CN" altLang="en-US" sz="2000" b="0" smtClean="0"/>
              <a:t>原理和程序框架，不要贴代码（</a:t>
            </a:r>
            <a:r>
              <a:rPr lang="en-US" altLang="zh-CN" sz="2000" b="0" smtClean="0"/>
              <a:t>70%</a:t>
            </a:r>
            <a:r>
              <a:rPr lang="zh-CN" altLang="en-US" sz="2000" b="0" smtClean="0"/>
              <a:t>）</a:t>
            </a:r>
            <a:endParaRPr lang="en-US" altLang="zh-CN" sz="2000" b="0" smtClean="0"/>
          </a:p>
          <a:p>
            <a:pPr lvl="1" eaLnBrk="1" hangingPunct="1">
              <a:spcBef>
                <a:spcPts val="1320"/>
              </a:spcBef>
            </a:pPr>
            <a:r>
              <a:rPr lang="zh-CN" altLang="en-US" sz="2000" b="0" smtClean="0"/>
              <a:t>实验定量结果分析（</a:t>
            </a:r>
            <a:r>
              <a:rPr lang="en-US" altLang="zh-CN" sz="2000" b="0" smtClean="0"/>
              <a:t>90%</a:t>
            </a:r>
            <a:r>
              <a:rPr lang="zh-CN" altLang="en-US" sz="2000" b="0" smtClean="0"/>
              <a:t>）</a:t>
            </a:r>
            <a:endParaRPr lang="en-US" altLang="zh-CN" sz="2000" b="0" smtClean="0"/>
          </a:p>
          <a:p>
            <a:pPr lvl="1" eaLnBrk="1" hangingPunct="1">
              <a:spcBef>
                <a:spcPts val="1320"/>
              </a:spcBef>
            </a:pPr>
            <a:r>
              <a:rPr lang="zh-CN" altLang="en-US" sz="2000" smtClean="0"/>
              <a:t>算法任意改进</a:t>
            </a:r>
            <a:r>
              <a:rPr lang="en-US" altLang="zh-CN" sz="2000" smtClean="0"/>
              <a:t>1</a:t>
            </a:r>
            <a:r>
              <a:rPr lang="zh-CN" altLang="en-US" sz="2000" smtClean="0"/>
              <a:t>项，通过定量结果验证性能的改进（</a:t>
            </a:r>
            <a:r>
              <a:rPr lang="en-US" altLang="zh-CN" sz="2000" smtClean="0"/>
              <a:t>100%</a:t>
            </a:r>
            <a:r>
              <a:rPr lang="zh-CN" altLang="en-US" sz="2000" smtClean="0"/>
              <a:t>）</a:t>
            </a:r>
            <a:endParaRPr lang="en-US" altLang="zh-CN" sz="2000" b="0" smtClean="0"/>
          </a:p>
          <a:p>
            <a:pPr lvl="1" eaLnBrk="1" hangingPunct="1">
              <a:spcBef>
                <a:spcPts val="1320"/>
              </a:spcBef>
            </a:pPr>
            <a:endParaRPr lang="en-US" altLang="zh-CN" sz="2000" b="0"/>
          </a:p>
        </p:txBody>
      </p:sp>
    </p:spTree>
    <p:extLst>
      <p:ext uri="{BB962C8B-B14F-4D97-AF65-F5344CB8AC3E}">
        <p14:creationId xmlns:p14="http://schemas.microsoft.com/office/powerpoint/2010/main" val="1419384160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9853</TotalTime>
  <Words>323</Words>
  <Application>Microsoft Office PowerPoint</Application>
  <PresentationFormat>全屏显示(4:3)</PresentationFormat>
  <Paragraphs>55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黑体</vt:lpstr>
      <vt:lpstr>Arial</vt:lpstr>
      <vt:lpstr>Calibri</vt:lpstr>
      <vt:lpstr>Century Schoolbook</vt:lpstr>
      <vt:lpstr>默认设计模板</vt:lpstr>
      <vt:lpstr>综合实践</vt:lpstr>
      <vt:lpstr>ROS</vt:lpstr>
      <vt:lpstr>Gazebo</vt:lpstr>
      <vt:lpstr>坐标系树</vt:lpstr>
      <vt:lpstr>TF</vt:lpstr>
      <vt:lpstr>RVIZ</vt:lpstr>
      <vt:lpstr>自主导航</vt:lpstr>
      <vt:lpstr>课程安排</vt:lpstr>
      <vt:lpstr>评分安排</vt:lpstr>
    </vt:vector>
  </TitlesOfParts>
  <Company>ZJUNlict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工业控制技术国家重点实验室 实验室主任报告</dc:title>
  <dc:creator>rxiong</dc:creator>
  <cp:lastModifiedBy>Windows User</cp:lastModifiedBy>
  <cp:revision>578</cp:revision>
  <dcterms:created xsi:type="dcterms:W3CDTF">2007-02-05T07:40:28Z</dcterms:created>
  <dcterms:modified xsi:type="dcterms:W3CDTF">2022-07-03T08:18:57Z</dcterms:modified>
</cp:coreProperties>
</file>