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56" r:id="rId3"/>
    <p:sldId id="257" r:id="rId4"/>
    <p:sldId id="258" r:id="rId5"/>
    <p:sldId id="259" r:id="rId6"/>
    <p:sldId id="260" r:id="rId7"/>
    <p:sldId id="261" r:id="rId8"/>
    <p:sldId id="262"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Lato Black" panose="020F0502020204030203" pitchFamily="34" charset="0"/>
      <p:bold r:id="rId16"/>
      <p:boldItalic r:id="rId17"/>
    </p:embeddedFont>
    <p:embeddedFont>
      <p:font typeface="Open Sans" panose="020B0606030504020204" pitchFamily="34" charset="0"/>
      <p:regular r:id="rId18"/>
      <p:bold r:id="rId19"/>
      <p:italic r:id="rId20"/>
      <p:boldItalic r:id="rId21"/>
    </p:embeddedFont>
    <p:embeddedFont>
      <p:font typeface="Titillium Web" panose="00000500000000000000" pitchFamily="2"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customschemas.google.com/relationships/presentationmetadata" Target="meta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400" b="1" i="0" u="none" strike="noStrike" cap="none" dirty="0">
                <a:solidFill>
                  <a:schemeClr val="lt1"/>
                </a:solidFill>
                <a:latin typeface="Trebuchet MS"/>
                <a:ea typeface="Trebuchet MS"/>
                <a:cs typeface="Trebuchet MS"/>
                <a:sym typeface="Trebuchet MS"/>
              </a:rPr>
              <a:t>Your Team Name </a:t>
            </a:r>
            <a:r>
              <a:rPr lang="en" sz="2900" b="1" i="0" u="none" strike="noStrike" cap="none" dirty="0">
                <a:solidFill>
                  <a:schemeClr val="lt1"/>
                </a:solidFill>
                <a:latin typeface="Trebuchet MS"/>
                <a:ea typeface="Trebuchet MS"/>
                <a:cs typeface="Trebuchet MS"/>
                <a:sym typeface="Trebuchet MS"/>
              </a:rPr>
              <a:t>:</a:t>
            </a:r>
            <a:r>
              <a:rPr lang="en" sz="2400" b="1" i="0" u="none" strike="noStrike" cap="none" dirty="0">
                <a:solidFill>
                  <a:schemeClr val="lt1"/>
                </a:solidFill>
                <a:latin typeface="Trebuchet MS"/>
                <a:ea typeface="Trebuchet MS"/>
                <a:cs typeface="Trebuchet MS"/>
                <a:sym typeface="Trebuchet MS"/>
              </a:rPr>
              <a:t>Trouble Shooters</a:t>
            </a:r>
            <a:r>
              <a:rPr lang="en" sz="2900" b="1" i="0" u="none" strike="noStrike" cap="none" dirty="0">
                <a:solidFill>
                  <a:schemeClr val="lt1"/>
                </a:solidFill>
                <a:latin typeface="Trebuchet MS"/>
                <a:ea typeface="Trebuchet MS"/>
                <a:cs typeface="Trebuchet MS"/>
                <a:sym typeface="Trebuchet MS"/>
              </a:rPr>
              <a:t> </a:t>
            </a:r>
            <a:endParaRPr sz="2900" b="1"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
        <p:nvSpPr>
          <p:cNvPr id="2" name="TextBox 1">
            <a:extLst>
              <a:ext uri="{FF2B5EF4-FFF2-40B4-BE49-F238E27FC236}">
                <a16:creationId xmlns:a16="http://schemas.microsoft.com/office/drawing/2014/main" id="{BCAD6424-2F40-8EC2-9B65-2343D204AD78}"/>
              </a:ext>
            </a:extLst>
          </p:cNvPr>
          <p:cNvSpPr txBox="1"/>
          <p:nvPr/>
        </p:nvSpPr>
        <p:spPr>
          <a:xfrm>
            <a:off x="76200" y="2909455"/>
            <a:ext cx="2563091" cy="646331"/>
          </a:xfrm>
          <a:prstGeom prst="rect">
            <a:avLst/>
          </a:prstGeom>
          <a:noFill/>
        </p:spPr>
        <p:txBody>
          <a:bodyPr wrap="square" rtlCol="0">
            <a:spAutoFit/>
          </a:bodyPr>
          <a:lstStyle/>
          <a:p>
            <a:r>
              <a:rPr lang="en-IN" sz="1800" b="1" dirty="0">
                <a:solidFill>
                  <a:schemeClr val="bg1"/>
                </a:solidFill>
              </a:rPr>
              <a:t>Date : 20 September 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3000"/>
            <a:lum/>
          </a:blip>
          <a:srcRect/>
          <a:stretch>
            <a:fillRect t="-9000" b="-9000"/>
          </a:stretch>
        </a:blipFill>
        <a:effectLst/>
      </p:bgPr>
    </p:bg>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US" sz="1600" i="0" dirty="0">
                <a:effectLst/>
                <a:latin typeface="Titillium Web" panose="020B0604020202020204" pitchFamily="2" charset="0"/>
              </a:rPr>
              <a:t>Fraudsters often try to cover their tracks by dismantling or blocking the view of a security camera before committing the said crime .By taking the help of certain videos and by analyzing such videos, banks can immediately be notified if something is obstructing or tampering their camera’s field of view. Thus, Analytics can help ensure recorded videos are protected via generating real-time alerts </a:t>
            </a:r>
            <a:r>
              <a:rPr lang="en-US" sz="1600" dirty="0">
                <a:latin typeface="Titillium Web" panose="020B0604020202020204" pitchFamily="2" charset="0"/>
              </a:rPr>
              <a:t>as and when the</a:t>
            </a:r>
            <a:r>
              <a:rPr lang="en-US" sz="1600" i="0" dirty="0">
                <a:effectLst/>
                <a:latin typeface="Titillium Web" panose="020B0604020202020204" pitchFamily="2" charset="0"/>
              </a:rPr>
              <a:t> cameras have been blocked or moved.</a:t>
            </a:r>
            <a:endParaRPr sz="1600" i="0" u="none" strike="noStrike" cap="none" dirty="0">
              <a:solidFill>
                <a:srgbClr val="000000"/>
              </a:solidFill>
              <a:latin typeface="Lato"/>
              <a:ea typeface="Lato"/>
              <a:cs typeface="Lato"/>
              <a:sym typeface="Lato"/>
            </a:endParaRPr>
          </a:p>
        </p:txBody>
      </p:sp>
      <p:pic>
        <p:nvPicPr>
          <p:cNvPr id="1028" name="Picture 4" descr="Video Management Software for Banking | Eocortex VMS">
            <a:extLst>
              <a:ext uri="{FF2B5EF4-FFF2-40B4-BE49-F238E27FC236}">
                <a16:creationId xmlns:a16="http://schemas.microsoft.com/office/drawing/2014/main" id="{C2F4D2AE-B9BE-7398-77ED-F74EDA3B5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685" y="307875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deo Management Software for Banking | Eocortex VMS">
            <a:extLst>
              <a:ext uri="{FF2B5EF4-FFF2-40B4-BE49-F238E27FC236}">
                <a16:creationId xmlns:a16="http://schemas.microsoft.com/office/drawing/2014/main" id="{6872D1B7-2855-7D5D-9BA1-51893A4B95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07875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3000"/>
            <a:lum/>
          </a:blip>
          <a:srcRect/>
          <a:stretch>
            <a:fillRect t="-9000" b="-9000"/>
          </a:stretch>
        </a:blipFill>
        <a:effectLst/>
      </p:bgPr>
    </p:bg>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12375" y="1151300"/>
            <a:ext cx="8238600" cy="360773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0" marR="0" lvl="0" indent="0" algn="just" rtl="0">
              <a:spcBef>
                <a:spcPts val="1000"/>
              </a:spcBef>
              <a:spcAft>
                <a:spcPts val="1000"/>
              </a:spcAft>
              <a:buClr>
                <a:srgbClr val="000000"/>
              </a:buClr>
              <a:buSzPts val="1200"/>
              <a:buFont typeface="Arial"/>
              <a:buNone/>
            </a:pPr>
            <a:r>
              <a:rPr lang="en-US" b="0" i="0" dirty="0">
                <a:solidFill>
                  <a:schemeClr val="tx1"/>
                </a:solidFill>
                <a:effectLst/>
                <a:latin typeface="Times New Roman" panose="02020603050405020304" pitchFamily="18" charset="0"/>
                <a:cs typeface="Times New Roman" panose="02020603050405020304" pitchFamily="18" charset="0"/>
              </a:rPr>
              <a:t>Video analytics software enables banks and financial institutions to increase safety and situational awareness by harnessing their existing surveillance networks to enable security to respond to events as they unfold as well as search and filter video to accelerate post-event investigations. By aggregating video generated data, finance organizations can extend the value of video to operational and marketing business units, with visibility into behavioral trends and footfall across bank branches in order to drive data-driven decision making around optimizing customer service, building layouts, and security </a:t>
            </a:r>
            <a:r>
              <a:rPr lang="en-US" b="0" i="0" dirty="0" err="1">
                <a:solidFill>
                  <a:schemeClr val="tx1"/>
                </a:solidFill>
                <a:effectLst/>
                <a:latin typeface="Times New Roman" panose="02020603050405020304" pitchFamily="18" charset="0"/>
                <a:cs typeface="Times New Roman" panose="02020603050405020304" pitchFamily="18" charset="0"/>
              </a:rPr>
              <a:t>protocols.Twon</a:t>
            </a:r>
            <a:r>
              <a:rPr lang="en-US" b="0" i="0" dirty="0">
                <a:solidFill>
                  <a:schemeClr val="tx1"/>
                </a:solidFill>
                <a:effectLst/>
                <a:latin typeface="Times New Roman" panose="02020603050405020304" pitchFamily="18" charset="0"/>
                <a:cs typeface="Times New Roman" panose="02020603050405020304" pitchFamily="18" charset="0"/>
              </a:rPr>
              <a:t> segments that can use the help of </a:t>
            </a:r>
            <a:r>
              <a:rPr lang="en-US" b="0" i="0" dirty="0" err="1">
                <a:solidFill>
                  <a:schemeClr val="tx1"/>
                </a:solidFill>
                <a:effectLst/>
                <a:latin typeface="Times New Roman" panose="02020603050405020304" pitchFamily="18" charset="0"/>
                <a:cs typeface="Times New Roman" panose="02020603050405020304" pitchFamily="18" charset="0"/>
              </a:rPr>
              <a:t>vieo</a:t>
            </a:r>
            <a:r>
              <a:rPr lang="en-US" b="0" i="0" dirty="0">
                <a:solidFill>
                  <a:schemeClr val="tx1"/>
                </a:solidFill>
                <a:effectLst/>
                <a:latin typeface="Times New Roman" panose="02020603050405020304" pitchFamily="18" charset="0"/>
                <a:cs typeface="Times New Roman" panose="02020603050405020304" pitchFamily="18" charset="0"/>
              </a:rPr>
              <a:t> analysis include threat detection and advisory help.</a:t>
            </a:r>
          </a:p>
          <a:p>
            <a:pPr algn="just">
              <a:spcBef>
                <a:spcPts val="1000"/>
              </a:spcBef>
              <a:spcAft>
                <a:spcPts val="1000"/>
              </a:spcAft>
              <a:buSzPts val="1200"/>
            </a:pPr>
            <a:r>
              <a:rPr lang="en-US" sz="1400" b="1" i="1" dirty="0">
                <a:solidFill>
                  <a:schemeClr val="tx1"/>
                </a:solidFill>
                <a:effectLst/>
                <a:latin typeface="Times New Roman" panose="02020603050405020304" pitchFamily="18" charset="0"/>
                <a:cs typeface="Times New Roman" panose="02020603050405020304" pitchFamily="18" charset="0"/>
              </a:rPr>
              <a:t>Threat detection: </a:t>
            </a:r>
            <a:r>
              <a:rPr lang="en-US" sz="1400" b="0" i="0" dirty="0">
                <a:solidFill>
                  <a:schemeClr val="tx1"/>
                </a:solidFill>
                <a:effectLst/>
                <a:latin typeface="Times New Roman" panose="02020603050405020304" pitchFamily="18" charset="0"/>
                <a:cs typeface="Times New Roman" panose="02020603050405020304" pitchFamily="18" charset="0"/>
              </a:rPr>
              <a:t>With AI, records from previous threats can be leveraged to prevent and predict potential attacks.</a:t>
            </a:r>
            <a:r>
              <a:rPr lang="en-US" sz="1400" b="0" i="1" dirty="0">
                <a:solidFill>
                  <a:schemeClr val="tx1"/>
                </a:solidFill>
                <a:effectLst/>
                <a:latin typeface="Times New Roman" panose="02020603050405020304" pitchFamily="18" charset="0"/>
                <a:cs typeface="Times New Roman" panose="02020603050405020304" pitchFamily="18" charset="0"/>
              </a:rPr>
              <a:t> </a:t>
            </a:r>
          </a:p>
          <a:p>
            <a:pPr algn="just">
              <a:spcBef>
                <a:spcPts val="1000"/>
              </a:spcBef>
              <a:spcAft>
                <a:spcPts val="1000"/>
              </a:spcAft>
              <a:buSzPts val="1200"/>
            </a:pPr>
            <a:r>
              <a:rPr lang="en-US" sz="1400" b="1" i="1" dirty="0">
                <a:solidFill>
                  <a:schemeClr val="tx1"/>
                </a:solidFill>
                <a:effectLst/>
                <a:latin typeface="Times New Roman" panose="02020603050405020304" pitchFamily="18" charset="0"/>
                <a:cs typeface="Times New Roman" panose="02020603050405020304" pitchFamily="18" charset="0"/>
              </a:rPr>
              <a:t>Advisory help: </a:t>
            </a:r>
            <a:r>
              <a:rPr lang="en-US" sz="1400" b="0" i="0" dirty="0">
                <a:solidFill>
                  <a:schemeClr val="tx1"/>
                </a:solidFill>
                <a:effectLst/>
                <a:latin typeface="Times New Roman" panose="02020603050405020304" pitchFamily="18" charset="0"/>
                <a:cs typeface="Times New Roman" panose="02020603050405020304" pitchFamily="18" charset="0"/>
              </a:rPr>
              <a:t>Insights can be derived from an analysis of client data to comprehend behavior pattern among customers</a:t>
            </a:r>
            <a:endParaRPr sz="11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3000"/>
            <a:lum/>
          </a:blip>
          <a:srcRect/>
          <a:stretch>
            <a:fillRect t="-9000" b="-9000"/>
          </a:stretch>
        </a:blipFill>
        <a:effectLst/>
      </p:bgPr>
    </p:bg>
    <p:spTree>
      <p:nvGrpSpPr>
        <p:cNvPr id="1" name="Shape 358"/>
        <p:cNvGrpSpPr/>
        <p:nvPr/>
      </p:nvGrpSpPr>
      <p:grpSpPr>
        <a:xfrm>
          <a:off x="0" y="0"/>
          <a:ext cx="0" cy="0"/>
          <a:chOff x="0" y="0"/>
          <a:chExt cx="0" cy="0"/>
        </a:xfrm>
      </p:grpSpPr>
      <p:sp>
        <p:nvSpPr>
          <p:cNvPr id="359" name="Google Shape;359;p4"/>
          <p:cNvSpPr txBox="1"/>
          <p:nvPr/>
        </p:nvSpPr>
        <p:spPr>
          <a:xfrm>
            <a:off x="459627" y="1227500"/>
            <a:ext cx="8238600" cy="34143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8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algn="just"/>
            <a:r>
              <a:rPr lang="en-US" sz="1600" b="0" i="0" dirty="0">
                <a:solidFill>
                  <a:schemeClr val="tx1"/>
                </a:solidFill>
                <a:effectLst/>
                <a:latin typeface="Times New Roman" panose="02020603050405020304" pitchFamily="18" charset="0"/>
                <a:cs typeface="Times New Roman" panose="02020603050405020304" pitchFamily="18" charset="0"/>
              </a:rPr>
              <a:t>While video analytics data certainly benefits individual branches, evaluating the aggregate bank data across all branches enables the corporate management of large financial institutions to improve performance, operations and security across all its branches. Traditionally bank managers have relied on gut instinct or human observation to determine where traffic problems exist, and what causes customers to abandon a transaction. But such observations can be prone to bias or human error.</a:t>
            </a:r>
            <a:r>
              <a:rPr lang="en-IN" sz="1600" b="0" i="0" dirty="0">
                <a:solidFill>
                  <a:schemeClr val="tx1"/>
                </a:solidFill>
                <a:effectLst/>
                <a:latin typeface="Times New Roman" panose="02020603050405020304" pitchFamily="18" charset="0"/>
                <a:cs typeface="Times New Roman" panose="02020603050405020304" pitchFamily="18" charset="0"/>
              </a:rPr>
              <a:t> Bosch Security, </a:t>
            </a:r>
            <a:r>
              <a:rPr lang="en-IN" sz="1600" b="0" i="0" dirty="0" err="1">
                <a:solidFill>
                  <a:schemeClr val="tx1"/>
                </a:solidFill>
                <a:effectLst/>
                <a:latin typeface="Times New Roman" panose="02020603050405020304" pitchFamily="18" charset="0"/>
                <a:cs typeface="Times New Roman" panose="02020603050405020304" pitchFamily="18" charset="0"/>
              </a:rPr>
              <a:t>Briefcam</a:t>
            </a:r>
            <a:r>
              <a:rPr lang="en-IN" sz="1600" b="0" i="0" dirty="0">
                <a:solidFill>
                  <a:schemeClr val="tx1"/>
                </a:solidFill>
                <a:effectLst/>
                <a:latin typeface="Times New Roman" panose="02020603050405020304" pitchFamily="18" charset="0"/>
                <a:cs typeface="Times New Roman" panose="02020603050405020304" pitchFamily="18" charset="0"/>
              </a:rPr>
              <a:t> are some of the competitors which use video analysis for threat detection.</a:t>
            </a:r>
          </a:p>
          <a:p>
            <a:pPr marL="0" marR="0" lvl="0" indent="0" algn="l" rtl="0">
              <a:lnSpc>
                <a:spcPct val="115000"/>
              </a:lnSpc>
              <a:spcBef>
                <a:spcPts val="1000"/>
              </a:spcBef>
              <a:spcAft>
                <a:spcPts val="1000"/>
              </a:spcAft>
              <a:buClr>
                <a:srgbClr val="000000"/>
              </a:buClr>
              <a:buSzPts val="1400"/>
              <a:buFont typeface="Arial"/>
              <a:buNone/>
            </a:pPr>
            <a:endParaRPr lang="en-US" b="0" i="0" dirty="0">
              <a:solidFill>
                <a:srgbClr val="555555"/>
              </a:solidFill>
              <a:effectLst/>
              <a:latin typeface="Open Sans" panose="020B0606030504020204" pitchFamily="34" charset="0"/>
            </a:endParaRP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3000"/>
            <a:lum/>
          </a:blip>
          <a:srcRect/>
          <a:stretch>
            <a:fillRect t="-9000" b="-9000"/>
          </a:stretch>
        </a:blipFill>
        <a:effectLst/>
      </p:bgPr>
    </p:bg>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114302" y="1534914"/>
            <a:ext cx="8915396" cy="972757"/>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dirty="0">
                <a:solidFill>
                  <a:schemeClr val="tx1"/>
                </a:solidFill>
                <a:highlight>
                  <a:srgbClr val="FFFFFF"/>
                </a:highlight>
              </a:rPr>
              <a:t>Azure Video Indexer </a:t>
            </a:r>
            <a:r>
              <a:rPr lang="en" sz="1400" b="0" dirty="0">
                <a:solidFill>
                  <a:schemeClr val="tx1"/>
                </a:solidFill>
                <a:highlight>
                  <a:srgbClr val="FFFFFF"/>
                </a:highlight>
              </a:rPr>
              <a:t>is one of the tools that is helpful in developing the idea as it </a:t>
            </a:r>
            <a:r>
              <a:rPr lang="en-US" sz="1400" b="0" i="0" dirty="0">
                <a:solidFill>
                  <a:schemeClr val="tx1"/>
                </a:solidFill>
                <a:effectLst/>
                <a:latin typeface="SegoeUI"/>
              </a:rPr>
              <a:t>builds upon media AI technologies to make it easier to extract insights from videos. </a:t>
            </a:r>
            <a:r>
              <a:rPr lang="en-US" sz="1400" b="0" dirty="0">
                <a:solidFill>
                  <a:schemeClr val="tx1"/>
                </a:solidFill>
                <a:latin typeface="SegoeUI"/>
              </a:rPr>
              <a:t>It p</a:t>
            </a:r>
            <a:r>
              <a:rPr lang="en-US" sz="1400" b="0" i="0" dirty="0">
                <a:solidFill>
                  <a:schemeClr val="tx1"/>
                </a:solidFill>
                <a:effectLst/>
                <a:latin typeface="SegoeUI"/>
              </a:rPr>
              <a:t>owers new forms of content discovery such as searching for spoken words, faces, characters, and emotions.</a:t>
            </a:r>
            <a:r>
              <a:rPr lang="en" sz="1400" b="0" dirty="0">
                <a:solidFill>
                  <a:schemeClr val="tx1"/>
                </a:solidFill>
                <a:highlight>
                  <a:srgbClr val="FFFFFF"/>
                </a:highlight>
              </a:rPr>
              <a:t> </a:t>
            </a:r>
            <a:endParaRPr sz="1400" dirty="0">
              <a:solidFill>
                <a:schemeClr val="tx1"/>
              </a:solidFill>
            </a:endParaRPr>
          </a:p>
        </p:txBody>
      </p:sp>
      <p:pic>
        <p:nvPicPr>
          <p:cNvPr id="2050" name="Picture 2" descr="Azure Video Indexer – Video Analyzer for Media | Microsoft Azure">
            <a:extLst>
              <a:ext uri="{FF2B5EF4-FFF2-40B4-BE49-F238E27FC236}">
                <a16:creationId xmlns:a16="http://schemas.microsoft.com/office/drawing/2014/main" id="{6F49CD5A-0FC7-E2AF-17D2-0EBD829AA5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463" y="2992581"/>
            <a:ext cx="1659082" cy="8710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3000"/>
            <a:lum/>
          </a:blip>
          <a:srcRect/>
          <a:stretch>
            <a:fillRect t="-9000" b="-9000"/>
          </a:stretch>
        </a:blipFill>
        <a:effectLst/>
      </p:bgPr>
    </p:bg>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52700" y="1116663"/>
            <a:ext cx="8238600" cy="34143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1"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Metedology :</a:t>
            </a:r>
            <a:endParaRPr lang="en" sz="1200" b="1"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US" sz="1200" b="0" i="0" dirty="0">
                <a:solidFill>
                  <a:srgbClr val="434343"/>
                </a:solidFill>
                <a:effectLst/>
                <a:latin typeface="Times New Roman" panose="02020603050405020304" pitchFamily="18" charset="0"/>
                <a:cs typeface="Times New Roman" panose="02020603050405020304" pitchFamily="18" charset="0"/>
              </a:rPr>
              <a:t>Object recognition is an extended version of object detection that uses object detection in the initial stage, then maps the detected image into a known related sample dataset to match the features and try to recognize a unique object. An anomaly detection scheme is proposed for encrypted </a:t>
            </a:r>
            <a:r>
              <a:rPr lang="en-US" sz="1200" b="0" i="0" dirty="0">
                <a:solidFill>
                  <a:srgbClr val="333333"/>
                </a:solidFill>
                <a:effectLst/>
                <a:latin typeface="Times New Roman" panose="02020603050405020304" pitchFamily="18" charset="0"/>
                <a:cs typeface="Times New Roman" panose="02020603050405020304" pitchFamily="18" charset="0"/>
              </a:rPr>
              <a:t>deo bitstream with secure video encryption. Human beings are recognized by their unique facial characteristics. In the present work time based movement and face recognition approach will be implement to detect person in unwanted time .In video sharing , ROI (Region of Interest) extraction can be implement to detect the region to hide. An efficient encryption technique is used to encrypt the extracted region.</a:t>
            </a:r>
          </a:p>
          <a:p>
            <a:pPr marL="0" marR="0" lvl="0" indent="0" algn="just" rtl="0">
              <a:lnSpc>
                <a:spcPct val="100000"/>
              </a:lnSpc>
              <a:spcBef>
                <a:spcPts val="0"/>
              </a:spcBef>
              <a:spcAft>
                <a:spcPts val="0"/>
              </a:spcAft>
              <a:buClr>
                <a:srgbClr val="000000"/>
              </a:buClr>
              <a:buSzPts val="1400"/>
              <a:buFont typeface="Arial"/>
              <a:buNone/>
            </a:pPr>
            <a:r>
              <a:rPr lang="en-US" sz="1200" b="1" u="none" strike="noStrike" cap="none" dirty="0">
                <a:solidFill>
                  <a:srgbClr val="333333"/>
                </a:solidFill>
                <a:latin typeface="Times New Roman" panose="02020603050405020304" pitchFamily="18" charset="0"/>
                <a:ea typeface="Lato"/>
                <a:cs typeface="Times New Roman" panose="02020603050405020304" pitchFamily="18" charset="0"/>
                <a:sym typeface="Lato"/>
              </a:rPr>
              <a:t>Architecture:</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Video content analytics software is one way finance and banking organizations can overcome challenges that include: </a:t>
            </a:r>
          </a:p>
          <a:p>
            <a:pPr marL="285750" indent="-285750" algn="just">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Video cameras produce more footage than security staff have time to review in reality;</a:t>
            </a:r>
          </a:p>
          <a:p>
            <a:pPr marL="285750" indent="-285750" algn="just">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Actively monitoring an entire network of cameras (especially a large network, like those of major financial companies) in real-time is unrealistic</a:t>
            </a:r>
          </a:p>
          <a:p>
            <a:pPr marL="285750" indent="-285750" algn="just">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Human operators are prone to distraction and error.</a:t>
            </a:r>
          </a:p>
          <a:p>
            <a:pPr marL="0" marR="0" lvl="0" indent="0" algn="just" rtl="0">
              <a:lnSpc>
                <a:spcPct val="100000"/>
              </a:lnSpc>
              <a:spcBef>
                <a:spcPts val="0"/>
              </a:spcBef>
              <a:spcAft>
                <a:spcPts val="0"/>
              </a:spcAft>
              <a:buClr>
                <a:srgbClr val="000000"/>
              </a:buClr>
              <a:buSzPts val="1400"/>
              <a:buFont typeface="Arial"/>
              <a:buNone/>
            </a:pPr>
            <a:r>
              <a:rPr lang="en-US" sz="1200" b="0" i="0" dirty="0">
                <a:solidFill>
                  <a:schemeClr val="tx1"/>
                </a:solidFill>
                <a:effectLst/>
                <a:latin typeface="Times New Roman" panose="02020603050405020304" pitchFamily="18" charset="0"/>
                <a:cs typeface="Times New Roman" panose="02020603050405020304" pitchFamily="18" charset="0"/>
              </a:rPr>
              <a:t> and extend the functionality of their existing video surveillance infrastructure. Powered by Deep learning and </a:t>
            </a:r>
            <a:r>
              <a:rPr lang="en-US" sz="1200" dirty="0">
                <a:solidFill>
                  <a:schemeClr val="tx1"/>
                </a:solidFill>
                <a:latin typeface="Times New Roman" panose="02020603050405020304" pitchFamily="18" charset="0"/>
                <a:cs typeface="Times New Roman" panose="02020603050405020304" pitchFamily="18" charset="0"/>
              </a:rPr>
              <a:t>A</a:t>
            </a:r>
            <a:r>
              <a:rPr lang="en-US" sz="1200" b="0" i="0" dirty="0">
                <a:solidFill>
                  <a:schemeClr val="tx1"/>
                </a:solidFill>
                <a:effectLst/>
                <a:latin typeface="Times New Roman" panose="02020603050405020304" pitchFamily="18" charset="0"/>
                <a:cs typeface="Times New Roman" panose="02020603050405020304" pitchFamily="18" charset="0"/>
              </a:rPr>
              <a:t>rtificial Intelligence, video analysis software processes video, identifies objects in the video footage (people, vehicles, and other objects), and indexes them so that footage can be easily and quickly searched and analyzed.</a:t>
            </a:r>
            <a:endParaRPr sz="12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3000"/>
            <a:lum/>
          </a:blip>
          <a:srcRect/>
          <a:stretch>
            <a:fillRect t="-9000" b="-9000"/>
          </a:stretch>
        </a:blipFill>
        <a:effectLst/>
      </p:bgPr>
    </p:bg>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600" dirty="0">
                <a:solidFill>
                  <a:srgbClr val="0E0E0E"/>
                </a:solidFill>
                <a:latin typeface="Times New Roman" panose="02020603050405020304" pitchFamily="18" charset="0"/>
                <a:cs typeface="Times New Roman" panose="02020603050405020304" pitchFamily="18" charset="0"/>
              </a:rPr>
              <a:t>Our solution involves i</a:t>
            </a:r>
            <a:r>
              <a:rPr lang="en-US" sz="1600" b="0" i="0" dirty="0">
                <a:solidFill>
                  <a:srgbClr val="0E0E0E"/>
                </a:solidFill>
                <a:effectLst/>
                <a:latin typeface="Times New Roman" panose="02020603050405020304" pitchFamily="18" charset="0"/>
                <a:cs typeface="Times New Roman" panose="02020603050405020304" pitchFamily="18" charset="0"/>
              </a:rPr>
              <a:t>nstalling video security systems is a logical way for a financial institution like a bank to decrease the frequency of on-site criminal activity</a:t>
            </a:r>
            <a:endParaRPr lang="en" sz="1600" dirty="0">
              <a:solidFill>
                <a:srgbClr val="222222"/>
              </a:solidFill>
              <a:effectLst/>
              <a:highlight>
                <a:srgbClr val="FFFFFF"/>
              </a:highlight>
              <a:latin typeface="Times New Roman" panose="02020603050405020304" pitchFamily="18" charset="0"/>
              <a:ea typeface="Lato"/>
              <a:cs typeface="Times New Roman" panose="02020603050405020304" pitchFamily="18" charset="0"/>
              <a:sym typeface="Lato"/>
            </a:endParaRPr>
          </a:p>
          <a:p>
            <a:pPr algn="just"/>
            <a:r>
              <a:rPr lang="en-US" sz="1600" b="0" i="0" dirty="0">
                <a:solidFill>
                  <a:srgbClr val="222222"/>
                </a:solidFill>
                <a:effectLst/>
                <a:latin typeface="Times New Roman" panose="02020603050405020304" pitchFamily="18" charset="0"/>
                <a:cs typeface="Times New Roman" panose="02020603050405020304" pitchFamily="18" charset="0"/>
              </a:rPr>
              <a:t>In the event of a robbery or fraud, the surveillance footage often provides evidence to speed up investigations, further identify and track down suspects.</a:t>
            </a:r>
          </a:p>
          <a:p>
            <a:pPr algn="just"/>
            <a:r>
              <a:rPr lang="en-US" sz="1600" b="0" i="0" dirty="0">
                <a:solidFill>
                  <a:srgbClr val="222222"/>
                </a:solidFill>
                <a:effectLst/>
                <a:latin typeface="Times New Roman" panose="02020603050405020304" pitchFamily="18" charset="0"/>
                <a:cs typeface="Times New Roman" panose="02020603050405020304" pitchFamily="18" charset="0"/>
              </a:rPr>
              <a:t>IP video surveillance systems with advanced video analytics are a big aid in establishing fraud checks at banks by recording transaction data and capturing images of offenders. The employees fear getting caught in any manipulation activities since the information can be used to identify criminals and helps in protecting customer accounts.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IN" sz="1500" dirty="0"/>
              <a:t>Mythreyi  U , Chaitanya </a:t>
            </a:r>
            <a:r>
              <a:rPr lang="en-IN" sz="1500" dirty="0" err="1"/>
              <a:t>Shivaraju</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824</Words>
  <Application>Microsoft Office PowerPoint</Application>
  <PresentationFormat>On-screen Show (16:9)</PresentationFormat>
  <Paragraphs>35</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Lato Black</vt:lpstr>
      <vt:lpstr>Open Sans</vt:lpstr>
      <vt:lpstr>Titillium Web</vt:lpstr>
      <vt:lpstr>SegoeUI</vt:lpstr>
      <vt:lpstr>Trebuchet MS</vt:lpstr>
      <vt:lpstr>Times New Roman</vt:lpstr>
      <vt:lpstr>Lato</vt:lpstr>
      <vt:lpstr>Arial</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Mythreyi</dc:creator>
  <cp:lastModifiedBy>Shobha Hande</cp:lastModifiedBy>
  <cp:revision>2</cp:revision>
  <dcterms:modified xsi:type="dcterms:W3CDTF">2022-09-20T18:05:49Z</dcterms:modified>
</cp:coreProperties>
</file>