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p:cViewPr varScale="1">
        <p:scale>
          <a:sx n="78" d="100"/>
          <a:sy n="78" d="100"/>
        </p:scale>
        <p:origin x="878" y="62"/>
      </p:cViewPr>
      <p:guideLst>
        <p:guide orient="horz" pos="2880"/>
        <p:guide pos="2160"/>
      </p:guideLst>
    </p:cSldViewPr>
  </p:slideViewPr>
  <p:outlineViewPr>
    <p:cViewPr>
      <p:scale>
        <a:sx n="33" d="100"/>
        <a:sy n="33" d="100"/>
      </p:scale>
      <p:origin x="0" y="-434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FC27BEC-17B6-4273-AF4E-FB20C9D135F3}" type="datetimeFigureOut">
              <a:rPr lang="en-IN" smtClean="0"/>
              <a:t>21-06-2024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A77AF3C-0086-4736-B222-3981FA164BE8}" type="slidenum">
              <a:rPr lang="en-IN" smtClean="0"/>
              <a:t>‹#›</a:t>
            </a:fld>
            <a:endParaRPr lang="en-IN"/>
          </a:p>
        </p:txBody>
      </p:sp>
    </p:spTree>
    <p:extLst>
      <p:ext uri="{BB962C8B-B14F-4D97-AF65-F5344CB8AC3E}">
        <p14:creationId xmlns:p14="http://schemas.microsoft.com/office/powerpoint/2010/main" val="329432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77AF3C-0086-4736-B222-3981FA164BE8}" type="slidenum">
              <a:rPr lang="en-IN" smtClean="0"/>
              <a:t>4</a:t>
            </a:fld>
            <a:endParaRPr lang="en-IN"/>
          </a:p>
        </p:txBody>
      </p:sp>
    </p:spTree>
    <p:extLst>
      <p:ext uri="{BB962C8B-B14F-4D97-AF65-F5344CB8AC3E}">
        <p14:creationId xmlns:p14="http://schemas.microsoft.com/office/powerpoint/2010/main" val="363411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13027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134600" y="5334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021006" y="246017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968477"/>
            <a:ext cx="8844025"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Stencil" panose="040409050D0802020404" pitchFamily="82" charset="0"/>
              </a:rPr>
              <a:t>Mythri Gali</a:t>
            </a:r>
            <a:endParaRPr spc="15" dirty="0">
              <a:latin typeface="Stencil" panose="040409050D0802020404" pitchFamily="82" charset="0"/>
            </a:endParaRPr>
          </a:p>
        </p:txBody>
      </p:sp>
      <p:sp>
        <p:nvSpPr>
          <p:cNvPr id="8" name="object 8"/>
          <p:cNvSpPr txBox="1"/>
          <p:nvPr/>
        </p:nvSpPr>
        <p:spPr>
          <a:xfrm>
            <a:off x="2359358" y="2133600"/>
            <a:ext cx="4430107" cy="3685624"/>
          </a:xfrm>
          <a:prstGeom prst="rect">
            <a:avLst/>
          </a:prstGeom>
        </p:spPr>
        <p:txBody>
          <a:bodyPr vert="horz" wrap="square" lIns="0" tIns="12700" rIns="0" bIns="0" rtlCol="0">
            <a:spAutoFit/>
          </a:bodyPr>
          <a:lstStyle/>
          <a:p>
            <a:pPr marL="12700">
              <a:lnSpc>
                <a:spcPct val="100000"/>
              </a:lnSpc>
              <a:spcBef>
                <a:spcPts val="100"/>
              </a:spcBef>
            </a:pPr>
            <a:r>
              <a:rPr lang="en-US" sz="3600" b="1" spc="10" dirty="0">
                <a:solidFill>
                  <a:srgbClr val="2D936B"/>
                </a:solidFill>
                <a:latin typeface="STFangsong" panose="02010600040101010101" pitchFamily="2" charset="-122"/>
                <a:ea typeface="STFangsong" panose="02010600040101010101" pitchFamily="2" charset="-122"/>
                <a:cs typeface="Trebuchet MS"/>
              </a:rPr>
              <a:t>Final Project</a:t>
            </a: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a:extLst>
              <a:ext uri="{FF2B5EF4-FFF2-40B4-BE49-F238E27FC236}">
                <a16:creationId xmlns:a16="http://schemas.microsoft.com/office/drawing/2014/main" id="{1CEED2F0-9123-EC59-3B2B-AA8872631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408" y="2133600"/>
            <a:ext cx="5093583" cy="410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80671" y="1568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8136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792922" y="9812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1"/>
            <a:ext cx="12192000" cy="3429785"/>
          </a:xfrm>
          <a:prstGeom prst="rect">
            <a:avLst/>
          </a:prstGeom>
        </p:spPr>
        <p:txBody>
          <a:bodyPr vert="horz" wrap="square" lIns="0" tIns="13335" rIns="0" bIns="0" rtlCol="0">
            <a:spAutoFit/>
          </a:bodyPr>
          <a:lstStyle/>
          <a:p>
            <a:pPr marL="12700">
              <a:lnSpc>
                <a:spcPct val="100000"/>
              </a:lnSpc>
              <a:spcBef>
                <a:spcPts val="105"/>
              </a:spcBef>
            </a:pPr>
            <a:r>
              <a:rPr lang="en-IN" u="sng" dirty="0"/>
              <a:t>      R</a:t>
            </a:r>
            <a:r>
              <a:rPr lang="en-IN" u="sng" spc="-40" dirty="0"/>
              <a:t>E</a:t>
            </a:r>
            <a:r>
              <a:rPr lang="en-IN" u="sng" spc="15" dirty="0"/>
              <a:t>S</a:t>
            </a:r>
            <a:r>
              <a:rPr lang="en-IN" u="sng" spc="-30" dirty="0"/>
              <a:t>U</a:t>
            </a:r>
            <a:r>
              <a:rPr lang="en-IN" u="sng" spc="-405" dirty="0"/>
              <a:t>L</a:t>
            </a:r>
            <a:r>
              <a:rPr lang="en-IN" u="sng" dirty="0"/>
              <a:t>TS</a:t>
            </a:r>
            <a:br>
              <a:rPr lang="en-IN" dirty="0"/>
            </a:br>
            <a:r>
              <a:rPr lang="en-IN" dirty="0"/>
              <a:t>	 </a:t>
            </a:r>
            <a:r>
              <a:rPr lang="en-IN" sz="1800" dirty="0"/>
              <a:t>Successfully implemented a keylogger that captures keystrokes and records them into both text and 	  JSON files.</a:t>
            </a:r>
            <a:br>
              <a:rPr lang="en-IN" sz="1800" dirty="0"/>
            </a:br>
            <a:r>
              <a:rPr lang="en-IN" sz="1800" dirty="0"/>
              <a:t>	  Real-time keylogging with start and atop functionality controlled via a simple GUI.</a:t>
            </a:r>
            <a:br>
              <a:rPr lang="en-IN" sz="1800" dirty="0"/>
            </a:br>
            <a:r>
              <a:rPr lang="en-IN" sz="1800" dirty="0"/>
              <a:t>	  The Keylogger project demonstrated the capability to effectively capture and log </a:t>
            </a:r>
            <a:r>
              <a:rPr lang="en-IN" sz="1800" dirty="0" err="1"/>
              <a:t>ketstrokes</a:t>
            </a:r>
            <a:r>
              <a:rPr lang="en-IN" sz="1800" dirty="0"/>
              <a:t> in real-	    	  time.</a:t>
            </a:r>
            <a:br>
              <a:rPr lang="en-IN" sz="1800" dirty="0"/>
            </a:br>
            <a:r>
              <a:rPr lang="en-IN" sz="1800" dirty="0"/>
              <a:t>	  The GUI provided a user-friendly way to control the keylogger, making it accessible and easy to use.</a:t>
            </a:r>
            <a:br>
              <a:rPr lang="en-IN" sz="1800" dirty="0"/>
            </a:br>
            <a:r>
              <a:rPr lang="en-IN" sz="1800" dirty="0"/>
              <a:t>	  Emphasized the ethical use of keyloggers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E838A4F5-CA0B-E0F5-F6E7-25729E9872BC}"/>
              </a:ext>
            </a:extLst>
          </p:cNvPr>
          <p:cNvPicPr>
            <a:picLocks noChangeAspect="1"/>
          </p:cNvPicPr>
          <p:nvPr/>
        </p:nvPicPr>
        <p:blipFill>
          <a:blip r:embed="rId3"/>
          <a:stretch>
            <a:fillRect/>
          </a:stretch>
        </p:blipFill>
        <p:spPr>
          <a:xfrm>
            <a:off x="6781800" y="4256298"/>
            <a:ext cx="5043915" cy="1945398"/>
          </a:xfrm>
          <a:prstGeom prst="rect">
            <a:avLst/>
          </a:prstGeom>
        </p:spPr>
      </p:pic>
      <p:pic>
        <p:nvPicPr>
          <p:cNvPr id="12" name="Picture 11">
            <a:extLst>
              <a:ext uri="{FF2B5EF4-FFF2-40B4-BE49-F238E27FC236}">
                <a16:creationId xmlns:a16="http://schemas.microsoft.com/office/drawing/2014/main" id="{00A15DF6-8C5A-2B5F-7B39-FFD1F2956123}"/>
              </a:ext>
            </a:extLst>
          </p:cNvPr>
          <p:cNvPicPr>
            <a:picLocks noChangeAspect="1"/>
          </p:cNvPicPr>
          <p:nvPr/>
        </p:nvPicPr>
        <p:blipFill>
          <a:blip r:embed="rId4"/>
          <a:stretch>
            <a:fillRect/>
          </a:stretch>
        </p:blipFill>
        <p:spPr>
          <a:xfrm>
            <a:off x="3475393" y="3626265"/>
            <a:ext cx="2953162" cy="3267531"/>
          </a:xfrm>
          <a:prstGeom prst="rect">
            <a:avLst/>
          </a:prstGeom>
        </p:spPr>
      </p:pic>
      <p:pic>
        <p:nvPicPr>
          <p:cNvPr id="14" name="Picture 13">
            <a:extLst>
              <a:ext uri="{FF2B5EF4-FFF2-40B4-BE49-F238E27FC236}">
                <a16:creationId xmlns:a16="http://schemas.microsoft.com/office/drawing/2014/main" id="{9C95C651-6281-D274-10BB-B15758D8A62A}"/>
              </a:ext>
            </a:extLst>
          </p:cNvPr>
          <p:cNvPicPr>
            <a:picLocks noChangeAspect="1"/>
          </p:cNvPicPr>
          <p:nvPr/>
        </p:nvPicPr>
        <p:blipFill>
          <a:blip r:embed="rId5"/>
          <a:stretch>
            <a:fillRect/>
          </a:stretch>
        </p:blipFill>
        <p:spPr>
          <a:xfrm>
            <a:off x="0" y="3599995"/>
            <a:ext cx="2934109" cy="3258005"/>
          </a:xfrm>
          <a:prstGeom prst="rect">
            <a:avLst/>
          </a:prstGeom>
        </p:spPr>
      </p:pic>
      <p:sp>
        <p:nvSpPr>
          <p:cNvPr id="15" name="Arrow: Right 14">
            <a:extLst>
              <a:ext uri="{FF2B5EF4-FFF2-40B4-BE49-F238E27FC236}">
                <a16:creationId xmlns:a16="http://schemas.microsoft.com/office/drawing/2014/main" id="{3D130079-8693-FF95-24A3-129EDF659F13}"/>
              </a:ext>
            </a:extLst>
          </p:cNvPr>
          <p:cNvSpPr/>
          <p:nvPr/>
        </p:nvSpPr>
        <p:spPr>
          <a:xfrm>
            <a:off x="609599" y="1162196"/>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8" name="Arrow: Right 17">
            <a:extLst>
              <a:ext uri="{FF2B5EF4-FFF2-40B4-BE49-F238E27FC236}">
                <a16:creationId xmlns:a16="http://schemas.microsoft.com/office/drawing/2014/main" id="{01170886-85FA-F9B1-26E4-0EC05AE4DD9D}"/>
              </a:ext>
            </a:extLst>
          </p:cNvPr>
          <p:cNvSpPr/>
          <p:nvPr/>
        </p:nvSpPr>
        <p:spPr>
          <a:xfrm>
            <a:off x="609599" y="1781485"/>
            <a:ext cx="280671" cy="1809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E1D4A3AC-B656-B1B7-7E32-48D042E9F031}"/>
              </a:ext>
            </a:extLst>
          </p:cNvPr>
          <p:cNvSpPr/>
          <p:nvPr/>
        </p:nvSpPr>
        <p:spPr>
          <a:xfrm>
            <a:off x="609599" y="213360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1B70B2E7-39AE-864D-9CE0-3CCBB9F6775F}"/>
              </a:ext>
            </a:extLst>
          </p:cNvPr>
          <p:cNvSpPr/>
          <p:nvPr/>
        </p:nvSpPr>
        <p:spPr>
          <a:xfrm>
            <a:off x="609599" y="2613531"/>
            <a:ext cx="280671" cy="180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1809B6F6-56FC-D130-A0D6-5759BB2D5DE4}"/>
              </a:ext>
            </a:extLst>
          </p:cNvPr>
          <p:cNvSpPr/>
          <p:nvPr/>
        </p:nvSpPr>
        <p:spPr>
          <a:xfrm>
            <a:off x="609599" y="2971800"/>
            <a:ext cx="280671" cy="175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63271"/>
            <a:ext cx="12206619" cy="902169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250087" y="5353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95325" y="56025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505503" y="6207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381001"/>
            <a:ext cx="10156824" cy="200183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250" spc="5" dirty="0">
                <a:effectLst>
                  <a:outerShdw blurRad="38100" dist="38100" dir="2700000" algn="tl">
                    <a:srgbClr val="000000">
                      <a:alpha val="43137"/>
                    </a:srgbClr>
                  </a:outerShdw>
                </a:effectLst>
              </a:rPr>
              <a:t>PROJECT</a:t>
            </a:r>
            <a:r>
              <a:rPr sz="4250" spc="-85" dirty="0">
                <a:effectLst>
                  <a:outerShdw blurRad="38100" dist="38100" dir="2700000" algn="tl">
                    <a:srgbClr val="000000">
                      <a:alpha val="43137"/>
                    </a:srgbClr>
                  </a:outerShdw>
                </a:effectLst>
              </a:rPr>
              <a:t> </a:t>
            </a:r>
            <a:r>
              <a:rPr sz="4250" spc="25" dirty="0">
                <a:effectLst>
                  <a:outerShdw blurRad="38100" dist="38100" dir="2700000" algn="tl">
                    <a:srgbClr val="000000">
                      <a:alpha val="43137"/>
                    </a:srgbClr>
                  </a:outerShdw>
                </a:effectLst>
              </a:rPr>
              <a:t>TITLE</a:t>
            </a:r>
            <a:br>
              <a:rPr lang="en-US" sz="4250" spc="25" dirty="0"/>
            </a:br>
            <a:br>
              <a:rPr lang="en-US" sz="4250" spc="25" dirty="0"/>
            </a:br>
            <a:r>
              <a:rPr lang="en-US" sz="4250" spc="25" dirty="0"/>
              <a:t>		</a:t>
            </a:r>
            <a:r>
              <a:rPr lang="en-US" sz="4400" spc="25" dirty="0">
                <a:solidFill>
                  <a:schemeClr val="accent5">
                    <a:lumMod val="75000"/>
                  </a:schemeClr>
                </a:solidFill>
                <a:effectLst>
                  <a:outerShdw blurRad="38100" dist="38100" dir="2700000" algn="tl">
                    <a:srgbClr val="000000">
                      <a:alpha val="43137"/>
                    </a:srgbClr>
                  </a:outerShdw>
                </a:effectLst>
              </a:rPr>
              <a:t>KEYLOGGER AND SECURITY</a:t>
            </a:r>
            <a:endParaRPr sz="4000" dirty="0">
              <a:solidFill>
                <a:schemeClr val="accent5">
                  <a:lumMod val="75000"/>
                </a:schemeClr>
              </a:solidFill>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8" name="Picture 4">
            <a:extLst>
              <a:ext uri="{FF2B5EF4-FFF2-40B4-BE49-F238E27FC236}">
                <a16:creationId xmlns:a16="http://schemas.microsoft.com/office/drawing/2014/main" id="{90C360A8-09BA-35D4-3485-93A7CE4F2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007" y="3295777"/>
            <a:ext cx="5336193" cy="26306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9856216" cy="4937890"/>
          </a:xfrm>
          <a:prstGeom prst="rect">
            <a:avLst/>
          </a:prstGeom>
        </p:spPr>
        <p:txBody>
          <a:bodyPr vert="horz" wrap="square" lIns="0" tIns="13335" rIns="0" bIns="0" rtlCol="0">
            <a:spAutoFit/>
          </a:bodyPr>
          <a:lstStyle/>
          <a:p>
            <a:pPr marL="698500" indent="-685800">
              <a:lnSpc>
                <a:spcPct val="100000"/>
              </a:lnSpc>
              <a:spcBef>
                <a:spcPts val="105"/>
              </a:spcBef>
              <a:buFont typeface="Wingdings" panose="05000000000000000000" pitchFamily="2" charset="2"/>
              <a:buChar char="Ø"/>
            </a:pPr>
            <a:r>
              <a:rPr b="0" spc="25" dirty="0">
                <a:solidFill>
                  <a:schemeClr val="accent1">
                    <a:lumMod val="75000"/>
                  </a:schemeClr>
                </a:solidFill>
              </a:rPr>
              <a:t>A</a:t>
            </a:r>
            <a:r>
              <a:rPr b="0" spc="-5" dirty="0">
                <a:solidFill>
                  <a:schemeClr val="accent1">
                    <a:lumMod val="75000"/>
                  </a:schemeClr>
                </a:solidFill>
              </a:rPr>
              <a:t>G</a:t>
            </a:r>
            <a:r>
              <a:rPr b="0" spc="-35" dirty="0">
                <a:solidFill>
                  <a:schemeClr val="accent1">
                    <a:lumMod val="75000"/>
                  </a:schemeClr>
                </a:solidFill>
              </a:rPr>
              <a:t>E</a:t>
            </a:r>
            <a:r>
              <a:rPr b="0" spc="15" dirty="0">
                <a:solidFill>
                  <a:schemeClr val="accent1">
                    <a:lumMod val="75000"/>
                  </a:schemeClr>
                </a:solidFill>
              </a:rPr>
              <a:t>N</a:t>
            </a:r>
            <a:r>
              <a:rPr b="0" dirty="0">
                <a:solidFill>
                  <a:schemeClr val="accent1">
                    <a:lumMod val="75000"/>
                  </a:schemeClr>
                </a:solidFill>
              </a:rPr>
              <a:t>DA</a:t>
            </a:r>
            <a:br>
              <a:rPr lang="en-US" b="0" dirty="0"/>
            </a:br>
            <a:r>
              <a:rPr lang="en-US" b="0" dirty="0"/>
              <a:t>			</a:t>
            </a:r>
            <a:r>
              <a:rPr lang="en-US" sz="3200" b="0" dirty="0"/>
              <a:t>* Introduction</a:t>
            </a:r>
            <a:br>
              <a:rPr lang="en-US" sz="3200" b="0" dirty="0"/>
            </a:br>
            <a:r>
              <a:rPr lang="en-US" sz="3200" b="0" dirty="0"/>
              <a:t>			* Problem Statement</a:t>
            </a:r>
            <a:br>
              <a:rPr lang="en-US" sz="3200" b="0" dirty="0"/>
            </a:br>
            <a:r>
              <a:rPr lang="en-US" sz="3200" b="0" dirty="0"/>
              <a:t>			* Project Overview</a:t>
            </a:r>
            <a:br>
              <a:rPr lang="en-US" sz="3200" b="0" dirty="0"/>
            </a:br>
            <a:r>
              <a:rPr lang="en-US" sz="3200" b="0" dirty="0"/>
              <a:t>			* Who Are The End Users</a:t>
            </a:r>
            <a:br>
              <a:rPr lang="en-US" sz="3200" b="0" dirty="0"/>
            </a:br>
            <a:r>
              <a:rPr lang="en-US" sz="3200" b="0" dirty="0"/>
              <a:t>			* Solution and Value Proposition</a:t>
            </a:r>
            <a:br>
              <a:rPr lang="en-US" sz="3200" b="0" dirty="0"/>
            </a:br>
            <a:r>
              <a:rPr lang="en-US" sz="3200" b="0" dirty="0"/>
              <a:t>			* The “Wow” factor in our Solution</a:t>
            </a:r>
            <a:br>
              <a:rPr lang="en-US" sz="3200" b="0" dirty="0"/>
            </a:br>
            <a:r>
              <a:rPr lang="en-US" sz="3200" b="0" dirty="0"/>
              <a:t>			* Modelling</a:t>
            </a:r>
            <a:br>
              <a:rPr lang="en-US" sz="3200" b="0" dirty="0"/>
            </a:br>
            <a:r>
              <a:rPr lang="en-US" sz="3200" b="0" dirty="0"/>
              <a:t>			* Results</a:t>
            </a:r>
            <a:endParaRPr sz="3200" b="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7857" y="3810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3385" y="381000"/>
            <a:ext cx="11033060" cy="4133183"/>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US" sz="4250" spc="-20" dirty="0">
                <a:solidFill>
                  <a:schemeClr val="tx2"/>
                </a:solidFill>
              </a:rPr>
            </a:br>
            <a:r>
              <a:rPr sz="4250" spc="-20" dirty="0">
                <a:solidFill>
                  <a:schemeClr val="tx2"/>
                </a:solidFill>
              </a:rPr>
              <a:t>P</a:t>
            </a:r>
            <a:r>
              <a:rPr sz="4250" spc="15" dirty="0">
                <a:solidFill>
                  <a:schemeClr val="tx2"/>
                </a:solidFill>
              </a:rPr>
              <a:t>ROB</a:t>
            </a:r>
            <a:r>
              <a:rPr sz="4250" spc="55" dirty="0">
                <a:solidFill>
                  <a:schemeClr val="tx2"/>
                </a:solidFill>
              </a:rPr>
              <a:t>L</a:t>
            </a:r>
            <a:r>
              <a:rPr sz="4250" spc="-20" dirty="0">
                <a:solidFill>
                  <a:schemeClr val="tx2"/>
                </a:solidFill>
              </a:rPr>
              <a:t>E</a:t>
            </a:r>
            <a:r>
              <a:rPr sz="4250" spc="20" dirty="0">
                <a:solidFill>
                  <a:schemeClr val="tx2"/>
                </a:solidFill>
              </a:rPr>
              <a:t>M</a:t>
            </a:r>
            <a:r>
              <a:rPr sz="4250" dirty="0">
                <a:solidFill>
                  <a:schemeClr val="tx2"/>
                </a:solidFill>
              </a:rPr>
              <a:t>	</a:t>
            </a:r>
            <a:r>
              <a:rPr sz="4250" spc="10" dirty="0">
                <a:solidFill>
                  <a:schemeClr val="tx2"/>
                </a:solidFill>
              </a:rPr>
              <a:t>S</a:t>
            </a:r>
            <a:r>
              <a:rPr sz="4250" spc="-370" dirty="0">
                <a:solidFill>
                  <a:schemeClr val="tx2"/>
                </a:solidFill>
              </a:rPr>
              <a:t>T</a:t>
            </a:r>
            <a:r>
              <a:rPr sz="4250" spc="-375" dirty="0">
                <a:solidFill>
                  <a:schemeClr val="tx2"/>
                </a:solidFill>
              </a:rPr>
              <a:t>A</a:t>
            </a:r>
            <a:r>
              <a:rPr sz="4250" spc="15" dirty="0">
                <a:solidFill>
                  <a:schemeClr val="tx2"/>
                </a:solidFill>
              </a:rPr>
              <a:t>T</a:t>
            </a:r>
            <a:r>
              <a:rPr sz="4250" spc="-10" dirty="0">
                <a:solidFill>
                  <a:schemeClr val="tx2"/>
                </a:solidFill>
              </a:rPr>
              <a:t>E</a:t>
            </a:r>
            <a:r>
              <a:rPr sz="4250" spc="-20" dirty="0">
                <a:solidFill>
                  <a:schemeClr val="tx2"/>
                </a:solidFill>
              </a:rPr>
              <a:t>ME</a:t>
            </a:r>
            <a:r>
              <a:rPr sz="4250" spc="10" dirty="0">
                <a:solidFill>
                  <a:schemeClr val="tx2"/>
                </a:solidFill>
              </a:rPr>
              <a:t>NT</a:t>
            </a:r>
            <a:r>
              <a:rPr lang="en-US" sz="4250" spc="10" dirty="0">
                <a:solidFill>
                  <a:schemeClr val="tx2"/>
                </a:solidFill>
              </a:rPr>
              <a:t>:</a:t>
            </a:r>
            <a:br>
              <a:rPr lang="en-US" sz="4250" spc="10" dirty="0">
                <a:solidFill>
                  <a:schemeClr val="tx2"/>
                </a:solidFill>
              </a:rPr>
            </a:br>
            <a:r>
              <a:rPr lang="en-US" sz="4250" spc="10" dirty="0"/>
              <a:t>	</a:t>
            </a:r>
            <a:r>
              <a:rPr lang="en-US" sz="2800" spc="10" dirty="0"/>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r>
              <a:rPr lang="en-US" sz="1800" spc="10" dirty="0"/>
              <a:t>.</a:t>
            </a:r>
            <a:endParaRPr sz="18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77313"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8200" y="7524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47799" y="914399"/>
            <a:ext cx="10056747" cy="284052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 </a:t>
            </a:r>
            <a:r>
              <a:rPr lang="en-IN" sz="4250" spc="5" dirty="0">
                <a:solidFill>
                  <a:schemeClr val="accent1"/>
                </a:solidFill>
              </a:rPr>
              <a:t>PROJECT	</a:t>
            </a:r>
            <a:r>
              <a:rPr lang="en-IN" sz="4250" spc="-20" dirty="0">
                <a:solidFill>
                  <a:schemeClr val="accent1"/>
                </a:solidFill>
              </a:rPr>
              <a:t>OVERVIEW </a:t>
            </a:r>
            <a:br>
              <a:rPr lang="en-IN" sz="4250" spc="-20" dirty="0">
                <a:solidFill>
                  <a:schemeClr val="accent1"/>
                </a:solidFill>
              </a:rPr>
            </a:br>
            <a:br>
              <a:rPr lang="en-IN" sz="4250" spc="-20" dirty="0"/>
            </a:br>
            <a:r>
              <a:rPr lang="en-IN" sz="4250" spc="-20" dirty="0"/>
              <a:t>	</a:t>
            </a:r>
            <a:r>
              <a:rPr lang="en-IN" sz="2800" spc="-20" dirty="0">
                <a:solidFill>
                  <a:schemeClr val="tx1">
                    <a:lumMod val="95000"/>
                    <a:lumOff val="5000"/>
                  </a:schemeClr>
                </a:solidFill>
              </a:rPr>
              <a:t>Develop a comprehensive understanding of keyloggers, their types, how they work, and effective security measures to prevent keylogging attacks.</a:t>
            </a:r>
            <a:endParaRPr sz="28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86837" y="91790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85127"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7038784" y="62713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11187748" cy="475643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spc="5" dirty="0"/>
              <a:t>* </a:t>
            </a:r>
            <a:r>
              <a:rPr lang="en-US" sz="2400" spc="5" dirty="0">
                <a:solidFill>
                  <a:schemeClr val="accent5"/>
                </a:solidFill>
              </a:rPr>
              <a:t>IT and Security Professionals</a:t>
            </a:r>
            <a:r>
              <a:rPr lang="en-US" sz="2000" spc="5" dirty="0">
                <a:solidFill>
                  <a:schemeClr val="accent5"/>
                </a:solidFill>
              </a:rPr>
              <a:t>:</a:t>
            </a:r>
            <a:r>
              <a:rPr lang="en-US" sz="2000" spc="5" dirty="0"/>
              <a:t> Cybersecurity Analysts ,Network Administrators.</a:t>
            </a:r>
            <a:br>
              <a:rPr lang="en-US" sz="2000" spc="5" dirty="0"/>
            </a:br>
            <a:br>
              <a:rPr lang="en-US" sz="2000" spc="5" dirty="0"/>
            </a:br>
            <a:r>
              <a:rPr lang="en-US" sz="2000" spc="5" dirty="0"/>
              <a:t>* </a:t>
            </a:r>
            <a:r>
              <a:rPr lang="en-US" sz="2400" spc="5" dirty="0">
                <a:solidFill>
                  <a:schemeClr val="accent5"/>
                </a:solidFill>
              </a:rPr>
              <a:t>Organizations and Businesses</a:t>
            </a:r>
            <a:r>
              <a:rPr lang="en-US" sz="2000" spc="5" dirty="0">
                <a:solidFill>
                  <a:schemeClr val="accent5"/>
                </a:solidFill>
              </a:rPr>
              <a:t>:</a:t>
            </a:r>
            <a:r>
              <a:rPr lang="en-US" sz="2000" spc="5" dirty="0"/>
              <a:t> IT Departments, Compliance Teams.</a:t>
            </a:r>
            <a:br>
              <a:rPr lang="en-US" sz="2000" spc="5" dirty="0"/>
            </a:br>
            <a:br>
              <a:rPr lang="en-US" sz="2000" spc="5" dirty="0"/>
            </a:br>
            <a:r>
              <a:rPr lang="en-US" sz="2000" spc="5" dirty="0"/>
              <a:t>* </a:t>
            </a:r>
            <a:r>
              <a:rPr lang="en-US" sz="2400" spc="5" dirty="0">
                <a:solidFill>
                  <a:schemeClr val="accent5"/>
                </a:solidFill>
              </a:rPr>
              <a:t>Software Developers</a:t>
            </a:r>
            <a:r>
              <a:rPr lang="en-US" sz="2000" spc="5" dirty="0">
                <a:solidFill>
                  <a:schemeClr val="accent5"/>
                </a:solidFill>
              </a:rPr>
              <a:t>:</a:t>
            </a:r>
            <a:r>
              <a:rPr lang="en-US" sz="2000" spc="5" dirty="0"/>
              <a:t> Application Developers, Security Engineers.</a:t>
            </a:r>
            <a:br>
              <a:rPr lang="en-US" sz="2000" spc="5" dirty="0"/>
            </a:br>
            <a:br>
              <a:rPr lang="en-US" sz="2000" spc="5" dirty="0"/>
            </a:br>
            <a:r>
              <a:rPr lang="en-US" sz="2000" spc="5" dirty="0"/>
              <a:t>* </a:t>
            </a:r>
            <a:r>
              <a:rPr lang="en-US" sz="2400" spc="5" dirty="0">
                <a:solidFill>
                  <a:schemeClr val="accent5"/>
                </a:solidFill>
              </a:rPr>
              <a:t>Educational Institutions</a:t>
            </a:r>
            <a:r>
              <a:rPr lang="en-US" sz="2000" spc="5" dirty="0">
                <a:solidFill>
                  <a:schemeClr val="accent5"/>
                </a:solidFill>
              </a:rPr>
              <a:t>: </a:t>
            </a:r>
            <a:r>
              <a:rPr lang="en-US" sz="2000" spc="5" dirty="0"/>
              <a:t>Students and Researchers, Professors and Instructors.</a:t>
            </a:r>
            <a:br>
              <a:rPr lang="en-US" sz="2000" spc="5" dirty="0"/>
            </a:br>
            <a:br>
              <a:rPr lang="en-US" sz="2000" spc="5" dirty="0"/>
            </a:br>
            <a:r>
              <a:rPr lang="en-US" sz="2000" spc="5" dirty="0"/>
              <a:t>* </a:t>
            </a:r>
            <a:r>
              <a:rPr lang="en-US" sz="2400" spc="5" dirty="0">
                <a:solidFill>
                  <a:schemeClr val="accent5"/>
                </a:solidFill>
              </a:rPr>
              <a:t>Government And Law Enforcement Agencies</a:t>
            </a:r>
            <a:r>
              <a:rPr lang="en-US" sz="2000" spc="5" dirty="0">
                <a:solidFill>
                  <a:schemeClr val="accent5"/>
                </a:solidFill>
              </a:rPr>
              <a:t>: </a:t>
            </a:r>
            <a:r>
              <a:rPr lang="en-US" sz="2000" spc="5" dirty="0"/>
              <a:t>Policy Makers.</a:t>
            </a:r>
            <a:br>
              <a:rPr lang="en-US" sz="2000" spc="5" dirty="0"/>
            </a:br>
            <a:br>
              <a:rPr lang="en-US" sz="2000" spc="5" dirty="0"/>
            </a:br>
            <a:r>
              <a:rPr lang="en-US" sz="2000" spc="5" dirty="0"/>
              <a:t>* </a:t>
            </a:r>
            <a:r>
              <a:rPr lang="en-US" sz="2400" spc="5" dirty="0">
                <a:solidFill>
                  <a:schemeClr val="accent5"/>
                </a:solidFill>
              </a:rPr>
              <a:t>Ethical Hackers</a:t>
            </a:r>
            <a:r>
              <a:rPr lang="en-US" sz="2000" spc="5" dirty="0">
                <a:solidFill>
                  <a:schemeClr val="accent5"/>
                </a:solidFill>
              </a:rPr>
              <a:t>:</a:t>
            </a:r>
            <a:r>
              <a:rPr lang="en-US" sz="2000" spc="5" dirty="0"/>
              <a:t> Security Researches, Bug Bounty Hunters.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183126"/>
            <a:ext cx="9153524" cy="6322885"/>
          </a:xfrm>
          <a:prstGeom prst="rect">
            <a:avLst/>
          </a:prstGeom>
        </p:spPr>
        <p:txBody>
          <a:bodyPr vert="horz" wrap="square" lIns="0" tIns="13335" rIns="0" bIns="0" rtlCol="0">
            <a:spAutoFit/>
          </a:bodyPr>
          <a:lstStyle/>
          <a:p>
            <a:pPr algn="l" fontAlgn="base"/>
            <a:r>
              <a:rPr lang="en-US" sz="4000" spc="-40" dirty="0"/>
              <a:t>Y</a:t>
            </a:r>
            <a:r>
              <a:rPr lang="en-US" sz="4000" spc="10" dirty="0"/>
              <a:t>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br>
              <a:rPr lang="en-US" sz="3600" dirty="0"/>
            </a:br>
            <a:br>
              <a:rPr lang="en-US" sz="3600" dirty="0"/>
            </a:br>
            <a:r>
              <a:rPr lang="en-US" sz="2000" dirty="0">
                <a:solidFill>
                  <a:schemeClr val="tx2"/>
                </a:solidFill>
              </a:rPr>
              <a:t>1</a:t>
            </a:r>
            <a:r>
              <a:rPr lang="en-US" sz="2400" dirty="0">
                <a:solidFill>
                  <a:schemeClr val="tx2"/>
                </a:solidFill>
              </a:rPr>
              <a:t>.</a:t>
            </a:r>
            <a:r>
              <a:rPr lang="en-US" sz="1800" dirty="0">
                <a:solidFill>
                  <a:schemeClr val="tx2"/>
                </a:solidFill>
              </a:rPr>
              <a:t>Anti-Key-logger</a:t>
            </a:r>
            <a:r>
              <a:rPr lang="en-US" sz="1800" dirty="0"/>
              <a:t> – As the name suggest these are the software which are anti / </a:t>
            </a:r>
            <a:br>
              <a:rPr lang="en-US" sz="1800" dirty="0"/>
            </a:br>
            <a:r>
              <a:rPr lang="en-US" sz="1800" dirty="0"/>
              <a:t>    against key loggers and main task is to detect key-logger from a computer system.</a:t>
            </a:r>
            <a:br>
              <a:rPr lang="en-US" sz="1800" dirty="0"/>
            </a:br>
            <a:r>
              <a:rPr lang="en-US" sz="1800" dirty="0">
                <a:solidFill>
                  <a:schemeClr val="tx2"/>
                </a:solidFill>
              </a:rPr>
              <a:t>2.Anti-Virus </a:t>
            </a:r>
            <a:r>
              <a:rPr lang="en-US" sz="1800" dirty="0"/>
              <a:t>– Many anti-virus software also detect key loggers and delete them from</a:t>
            </a:r>
            <a:br>
              <a:rPr lang="en-US" sz="1800" dirty="0"/>
            </a:br>
            <a:r>
              <a:rPr lang="en-US" sz="1800" dirty="0"/>
              <a:t>   the computer system. These are software anti-software so these can not get rid </a:t>
            </a:r>
            <a:br>
              <a:rPr lang="en-US" sz="1800" dirty="0"/>
            </a:br>
            <a:r>
              <a:rPr lang="en-US" sz="1800" dirty="0"/>
              <a:t>   from the hardware key-loggers.</a:t>
            </a:r>
            <a:br>
              <a:rPr lang="en-US" sz="1800" dirty="0"/>
            </a:br>
            <a:r>
              <a:rPr lang="en-US" sz="1800" dirty="0">
                <a:solidFill>
                  <a:schemeClr val="tx2"/>
                </a:solidFill>
              </a:rPr>
              <a:t>3.Automatic form filler </a:t>
            </a:r>
            <a:r>
              <a:rPr lang="en-US" sz="1800" dirty="0"/>
              <a:t>– This technique can be used by the user to not fill forms on</a:t>
            </a:r>
            <a:br>
              <a:rPr lang="en-US" sz="1800" dirty="0"/>
            </a:br>
            <a:r>
              <a:rPr lang="en-US" sz="1800" dirty="0"/>
              <a:t>   regular bases instead use automatic form filler which will give a shield against key-</a:t>
            </a:r>
            <a:br>
              <a:rPr lang="en-US" sz="1800" dirty="0"/>
            </a:br>
            <a:r>
              <a:rPr lang="en-US" sz="1800" dirty="0"/>
              <a:t>   loggers as keys will not be pressed .</a:t>
            </a:r>
            <a:br>
              <a:rPr lang="en-US" sz="1800" dirty="0"/>
            </a:br>
            <a:r>
              <a:rPr lang="en-US" sz="1800" dirty="0">
                <a:solidFill>
                  <a:schemeClr val="tx2"/>
                </a:solidFill>
              </a:rPr>
              <a:t>4.One-Time-Passwords</a:t>
            </a:r>
            <a:r>
              <a:rPr lang="en-US" sz="1800" dirty="0"/>
              <a:t> – Using OTP’s as password may be safe as every time we login</a:t>
            </a:r>
            <a:br>
              <a:rPr lang="en-US" sz="1800" dirty="0"/>
            </a:br>
            <a:r>
              <a:rPr lang="en-US" sz="1800" dirty="0"/>
              <a:t>   we have to use a new password.</a:t>
            </a:r>
            <a:br>
              <a:rPr lang="en-US" sz="1800" dirty="0"/>
            </a:br>
            <a:r>
              <a:rPr lang="en-US" sz="1800" dirty="0">
                <a:solidFill>
                  <a:schemeClr val="tx2"/>
                </a:solidFill>
              </a:rPr>
              <a:t>5.Patterns or mouse-recognition </a:t>
            </a:r>
            <a:r>
              <a:rPr lang="en-US" sz="1800" dirty="0"/>
              <a:t>– On android devices used pattern as a password of</a:t>
            </a:r>
            <a:br>
              <a:rPr lang="en-US" sz="1800" dirty="0"/>
            </a:br>
            <a:r>
              <a:rPr lang="en-US" sz="1800" dirty="0"/>
              <a:t>   applications and on PC use mouse recognition, mouse program uses mouse</a:t>
            </a:r>
            <a:br>
              <a:rPr lang="en-US" sz="1800" dirty="0"/>
            </a:br>
            <a:r>
              <a:rPr lang="en-US" sz="1800" dirty="0"/>
              <a:t>   gestures instead of stylus.</a:t>
            </a:r>
            <a:br>
              <a:rPr lang="en-US" sz="1800" dirty="0"/>
            </a:br>
            <a:r>
              <a:rPr lang="en-US" sz="1800" dirty="0">
                <a:solidFill>
                  <a:schemeClr val="tx2"/>
                </a:solidFill>
              </a:rPr>
              <a:t>6.Voice to Text Converter </a:t>
            </a:r>
            <a:r>
              <a:rPr lang="en-US" sz="1800" dirty="0"/>
              <a:t>– This software helps to prevent Keylogging which targets</a:t>
            </a:r>
            <a:br>
              <a:rPr lang="en-US" sz="1800" dirty="0"/>
            </a:br>
            <a:r>
              <a:rPr lang="en-US" sz="1800" dirty="0"/>
              <a:t>   a specific part of our keyboard.</a:t>
            </a:r>
            <a:br>
              <a:rPr lang="en-US" sz="1800" dirty="0"/>
            </a:br>
            <a:endParaRPr lang="en-US" sz="1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11452225" cy="5672066"/>
          </a:xfrm>
          <a:prstGeom prst="rect">
            <a:avLst/>
          </a:prstGeom>
        </p:spPr>
        <p:txBody>
          <a:bodyPr vert="horz" wrap="square" lIns="0" tIns="16510" rIns="0" bIns="0" rtlCol="0">
            <a:spAutoFit/>
          </a:bodyPr>
          <a:lstStyle/>
          <a:p>
            <a:pPr marL="12700">
              <a:lnSpc>
                <a:spcPct val="100000"/>
              </a:lnSpc>
              <a:spcBef>
                <a:spcPts val="130"/>
              </a:spcBef>
            </a:pPr>
            <a:r>
              <a:rPr lang="en-US" sz="4250" spc="15" dirty="0"/>
              <a:t>THE</a:t>
            </a:r>
            <a:r>
              <a:rPr lang="en-US" sz="4250" spc="20" dirty="0"/>
              <a:t> </a:t>
            </a:r>
            <a:r>
              <a:rPr lang="en-US" sz="4250" spc="10" dirty="0"/>
              <a:t>WOW</a:t>
            </a:r>
            <a:r>
              <a:rPr lang="en-US" sz="4250" spc="85" dirty="0"/>
              <a:t> </a:t>
            </a:r>
            <a:r>
              <a:rPr lang="en-US" sz="4250" spc="10" dirty="0"/>
              <a:t>IN</a:t>
            </a:r>
            <a:r>
              <a:rPr lang="en-US" sz="4250" spc="-5" dirty="0"/>
              <a:t> </a:t>
            </a:r>
            <a:r>
              <a:rPr lang="en-US" sz="4250" spc="15" dirty="0"/>
              <a:t>YOUR</a:t>
            </a:r>
            <a:r>
              <a:rPr lang="en-US" sz="4250" spc="-10" dirty="0"/>
              <a:t> </a:t>
            </a:r>
            <a:r>
              <a:rPr lang="en-US" sz="4250" spc="20" dirty="0"/>
              <a:t>SOLUTION</a:t>
            </a:r>
            <a:br>
              <a:rPr lang="en-US" sz="4250" spc="20" dirty="0"/>
            </a:br>
            <a:r>
              <a:rPr lang="en-US" sz="4250" spc="20" dirty="0"/>
              <a:t>	</a:t>
            </a:r>
            <a:r>
              <a:rPr lang="en-US" sz="2400" spc="20" dirty="0">
                <a:solidFill>
                  <a:schemeClr val="accent1">
                    <a:lumMod val="75000"/>
                  </a:schemeClr>
                </a:solidFill>
              </a:rPr>
              <a:t>&gt; AI-Powered Detection: </a:t>
            </a:r>
            <a:r>
              <a:rPr lang="en-US" sz="2400" spc="20" dirty="0"/>
              <a:t>Utilizes artificial intelligence and machine      	   learning to continuously improve detection accuracy and adapt to    	   new  threats</a:t>
            </a:r>
            <a:br>
              <a:rPr lang="en-US" sz="4250" spc="20" dirty="0"/>
            </a:br>
            <a:r>
              <a:rPr lang="en-US" sz="4250" spc="20" dirty="0"/>
              <a:t>		</a:t>
            </a:r>
            <a:r>
              <a:rPr lang="en-US" sz="2400" spc="20" dirty="0">
                <a:solidFill>
                  <a:schemeClr val="accent1">
                    <a:lumMod val="75000"/>
                  </a:schemeClr>
                </a:solidFill>
              </a:rPr>
              <a:t>&gt; Cloud Integration: </a:t>
            </a:r>
            <a:r>
              <a:rPr lang="en-US" sz="2400" spc="20" dirty="0"/>
              <a:t>Offers cloud-based threat analysis and 			   updates , ensuring users are protected against the latest 			   threats without manual intervention.</a:t>
            </a:r>
            <a:br>
              <a:rPr lang="en-US" sz="2400" spc="20" dirty="0"/>
            </a:br>
            <a:r>
              <a:rPr lang="en-US" sz="2400" spc="20" dirty="0"/>
              <a:t>		</a:t>
            </a:r>
            <a:r>
              <a:rPr lang="en-US" sz="2400" spc="20" dirty="0">
                <a:solidFill>
                  <a:schemeClr val="accent1">
                    <a:lumMod val="75000"/>
                  </a:schemeClr>
                </a:solidFill>
              </a:rPr>
              <a:t>&gt; Comprehensive Reports: </a:t>
            </a:r>
            <a:r>
              <a:rPr lang="en-US" sz="2400" spc="20" dirty="0"/>
              <a:t>Generates detailed security reports 		   and analytics , providing users with insights into attempted 			   attacks and overall system health.</a:t>
            </a:r>
            <a:br>
              <a:rPr lang="en-US" sz="2400" spc="20" dirty="0"/>
            </a:br>
            <a:r>
              <a:rPr lang="en-US" sz="2400" spc="20" dirty="0"/>
              <a:t>		</a:t>
            </a:r>
            <a:r>
              <a:rPr lang="en-US" sz="2400" spc="20" dirty="0">
                <a:solidFill>
                  <a:schemeClr val="accent1">
                    <a:lumMod val="75000"/>
                  </a:schemeClr>
                </a:solidFill>
              </a:rPr>
              <a:t>&gt; Customizable Alerts: </a:t>
            </a:r>
            <a:r>
              <a:rPr lang="en-US" sz="2400" spc="20" dirty="0"/>
              <a:t>Allows users to set custom alert thresholds 		   and notifications, tailoring the security experience to their 			   specific needs.</a:t>
            </a:r>
            <a:endParaRPr lang="en-US"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 y="549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35357" y="457200"/>
            <a:ext cx="6498843" cy="5455981"/>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lang="en-IN" sz="40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Innovative Approach:</a:t>
            </a:r>
            <a:r>
              <a:rPr kumimoji="0" lang="en-US" altLang="en-US" sz="2400" b="0" i="0" u="none" strike="noStrike" cap="none" normalizeH="0" baseline="0" dirty="0">
                <a:ln>
                  <a:noFill/>
                </a:ln>
                <a:solidFill>
                  <a:schemeClr val="tx1"/>
                </a:solidFill>
                <a:effectLst/>
              </a:rPr>
              <a:t> Combining technical measures with user education for comprehensive protection.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Demonstration:</a:t>
            </a:r>
            <a:r>
              <a:rPr kumimoji="0" lang="en-US" altLang="en-US" sz="2400" b="0" i="0" u="none" strike="noStrike" cap="none" normalizeH="0" baseline="0" dirty="0">
                <a:ln>
                  <a:noFill/>
                </a:ln>
                <a:solidFill>
                  <a:schemeClr val="tx1"/>
                </a:solidFill>
                <a:effectLst/>
              </a:rPr>
              <a:t> Real-time demonstration of a simple keylogger to illustrate the threat and the effectiveness of security measures.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Impact:</a:t>
            </a:r>
            <a:r>
              <a:rPr kumimoji="0" lang="en-US" altLang="en-US" sz="2400" b="0" i="0" u="none" strike="noStrike" cap="none" normalizeH="0" baseline="0" dirty="0">
                <a:ln>
                  <a:noFill/>
                </a:ln>
                <a:solidFill>
                  <a:schemeClr val="tx1"/>
                </a:solidFill>
                <a:effectLst/>
              </a:rPr>
              <a:t> Significant reduction in the likelihood of keylogging attacks through proactive measures. </a:t>
            </a:r>
          </a:p>
          <a:p>
            <a:pPr marL="12700">
              <a:lnSpc>
                <a:spcPct val="100000"/>
              </a:lnSpc>
              <a:spcBef>
                <a:spcPts val="105"/>
              </a:spcBef>
            </a:pPr>
            <a:endParaRPr sz="2400" dirty="0">
              <a:latin typeface="Trebuchet MS"/>
              <a:cs typeface="Trebuchet MS"/>
            </a:endParaRPr>
          </a:p>
        </p:txBody>
      </p:sp>
      <p:pic>
        <p:nvPicPr>
          <p:cNvPr id="2050" name="Picture 2">
            <a:extLst>
              <a:ext uri="{FF2B5EF4-FFF2-40B4-BE49-F238E27FC236}">
                <a16:creationId xmlns:a16="http://schemas.microsoft.com/office/drawing/2014/main" id="{DE0CF8D4-CBF1-7C1C-23EA-01D07D85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497" y="933143"/>
            <a:ext cx="5256106"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801</Words>
  <Application>Microsoft Office PowerPoint</Application>
  <PresentationFormat>Widescreen</PresentationFormat>
  <Paragraphs>44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STFangsong</vt:lpstr>
      <vt:lpstr>Arial</vt:lpstr>
      <vt:lpstr>Calibri</vt:lpstr>
      <vt:lpstr>Stencil</vt:lpstr>
      <vt:lpstr>Trebuchet MS</vt:lpstr>
      <vt:lpstr>Wingdings</vt:lpstr>
      <vt:lpstr>Office Theme</vt:lpstr>
      <vt:lpstr>Mythri Gali</vt:lpstr>
      <vt:lpstr>   PROJECT TITLE    KEYLOGGER AND SECURITY</vt:lpstr>
      <vt:lpstr>AGENDA    * Introduction    * Problem Statement    * Project Overview    * Who Are The End Users    * Solution and Value Proposition    * The “Wow” factor in our Solution    * Modelling    * Results</vt:lpstr>
      <vt:lpstr> PROBLEM STATEMENT:  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vt:lpstr>
      <vt:lpstr> PROJECT OVERVIEW    Develop a comprehensive understanding of keyloggers, their types, how they work, and effective security measures to prevent keylogging attacks.</vt:lpstr>
      <vt:lpstr>WHO ARE THE END USERS?  * IT and Security Professionals: Cybersecurity Analysts ,Network Administrators.  * Organizations and Businesses: IT Departments, Compliance Teams.  * Software Developers: Application Developers, Security Engineers.  * Educational Institutions: Students and Researchers, Professors and Instructors.  * Government And Law Enforcement Agencies: Policy Makers.  * Ethical Hackers: Security Researches, Bug Bounty Hunters.</vt:lpstr>
      <vt:lpstr>YOUR SOLUTION AND ITS VALUE PROPOSITION  1.Anti-Key-logger – As the name suggest these are the software which are anti /      against key loggers and main task is to detect key-logger from a computer system. 2.Anti-Virus – Many anti-virus software also detect key loggers and delete them from    the computer system. These are software anti-software so these can not get rid     from the hardware key-loggers. 3.Automatic form filler – This technique can be used by the user to not fill forms on    regular bases instead use automatic form filler which will give a shield against key-    loggers as keys will not be pressed . 4.One-Time-Passwords – Using OTP’s as password may be safe as every time we login    we have to use a new password. 5.Patterns or mouse-recognition – On android devices used pattern as a password of    applications and on PC use mouse recognition, mouse program uses mouse    gestures instead of stylus. 6.Voice to Text Converter – This software helps to prevent Keylogging which targets    a specific part of our keyboard. </vt:lpstr>
      <vt:lpstr>THE WOW IN YOUR SOLUTION  &gt; AI-Powered Detection: Utilizes artificial intelligence and machine          learning to continuously improve detection accuracy and adapt to        new  threats   &gt; Cloud Integration: Offers cloud-based threat analysis and       updates , ensuring users are protected against the latest       threats without manual intervention.   &gt; Comprehensive Reports: Generates detailed security reports      and analytics , providing users with insights into attempted       attacks and overall system health.   &gt; Customizable Alerts: Allows users to set custom alert thresholds      and notifications, tailoring the security experience to their       specific needs.</vt:lpstr>
      <vt:lpstr>PowerPoint Presentation</vt:lpstr>
      <vt:lpstr>      RESULTS   Successfully implemented a keylogger that captures keystrokes and records them into both text and    JSON files.    Real-time keylogging with start and atop functionality controlled via a simple GUI.    The Keylogger project demonstrated the capability to effectively capture and log ketstrokes in real-        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krishna g</dc:creator>
  <cp:lastModifiedBy>mythri G</cp:lastModifiedBy>
  <cp:revision>7</cp:revision>
  <dcterms:created xsi:type="dcterms:W3CDTF">2024-06-03T05:48:59Z</dcterms:created>
  <dcterms:modified xsi:type="dcterms:W3CDTF">2024-06-21T04:58:00Z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