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4" r:id="rId20"/>
    <p:sldId id="277" r:id="rId21"/>
    <p:sldId id="278" r:id="rId22"/>
    <p:sldId id="279" r:id="rId23"/>
    <p:sldId id="287" r:id="rId24"/>
    <p:sldId id="282" r:id="rId25"/>
    <p:sldId id="283" r:id="rId26"/>
  </p:sldIdLst>
  <p:sldSz cx="9144000" cy="6858000" type="screen4x3"/>
  <p:notesSz cx="9144000" cy="6858000"/>
  <p:embeddedFontLst>
    <p:embeddedFont>
      <p:font typeface="Lustri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CC"/>
    <a:srgbClr val="3333FF"/>
    <a:srgbClr val="0000FF"/>
    <a:srgbClr val="0066FF"/>
    <a:srgbClr val="061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D6C3EC-5D0C-4A61-AF51-36001A14B38A}">
  <a:tblStyle styleId="{4BD6C3EC-5D0C-4A61-AF51-36001A14B3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E43DE4-F176-4BF9-AC58-61811C6715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293" autoAdjust="0"/>
  </p:normalViewPr>
  <p:slideViewPr>
    <p:cSldViewPr snapToGrid="0">
      <p:cViewPr varScale="1">
        <p:scale>
          <a:sx n="59" d="100"/>
          <a:sy n="59" d="100"/>
        </p:scale>
        <p:origin x="13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57673" y="2485839"/>
            <a:ext cx="8229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rgbClr val="061A7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DETECTION OF COVID-19 USING DEEP LEARNING</a:t>
            </a:r>
            <a:endParaRPr sz="3200" b="1" dirty="0">
              <a:solidFill>
                <a:srgbClr val="061A7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556727" y="1828800"/>
            <a:ext cx="8229600" cy="471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76200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DenseNet201 model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57200" y="1118675"/>
            <a:ext cx="8229600" cy="5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lnSpc>
                <a:spcPct val="150000"/>
              </a:lnSpc>
              <a:spcBef>
                <a:spcPts val="370"/>
              </a:spcBef>
              <a:buClr>
                <a:srgbClr val="0033CC"/>
              </a:buClr>
              <a:buSzPts val="2000"/>
            </a:pPr>
            <a:r>
              <a:rPr lang="en-US" sz="2000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i="0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enseNet</a:t>
            </a: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densely connected-convolutional networks and it takes all previous output as an input for a future layers.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2425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dirty="0" err="1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DenseNet</a:t>
            </a:r>
            <a:r>
              <a:rPr lang="en-US" sz="2000" dirty="0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variant called DenseNet201 contains 201 layers. 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2425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Better feature reuse is possible as it is made up of a number of dense blocks.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2425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dense block performs feature extraction by the convolutional layers, batch normalization and </a:t>
            </a:r>
            <a:r>
              <a:rPr lang="en-US" sz="2000" dirty="0" err="1">
                <a:solidFill>
                  <a:srgbClr val="0033C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r>
              <a:rPr lang="en-US" sz="2000" dirty="0">
                <a:solidFill>
                  <a:srgbClr val="0033C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activation functions as well as pooling and transition layers which performs the feature maps spatial dimensions and its final output passed to further dense blocks. </a:t>
            </a:r>
            <a:endParaRPr sz="2000" dirty="0">
              <a:solidFill>
                <a:srgbClr val="0033C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2425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Finally, global average pooling layer, a fully connected layer, and a </a:t>
            </a:r>
            <a:r>
              <a:rPr lang="en-US" sz="2000" dirty="0" err="1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r>
              <a:rPr lang="en-US" sz="2000" dirty="0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activation function is used for classification.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200"/>
              <a:buFont typeface="Times New Roman"/>
              <a:buNone/>
            </a:pPr>
            <a:r>
              <a:rPr lang="en-US" sz="3600" b="1" dirty="0" err="1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</a:t>
            </a: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5575" y="1957524"/>
            <a:ext cx="5372850" cy="384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l="42969" t="27972" r="28125" b="1537"/>
          <a:stretch/>
        </p:blipFill>
        <p:spPr>
          <a:xfrm>
            <a:off x="2057400" y="1219200"/>
            <a:ext cx="48006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569750" y="533400"/>
            <a:ext cx="733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DenseNet201 Architecture</a:t>
            </a:r>
            <a:endParaRPr sz="3600" b="1" i="0" u="none" strike="noStrike" cap="none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93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ResNet152 model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457200" y="1129004"/>
            <a:ext cx="8229600" cy="572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ResNet architecture was designed by incorporating skip connections to address the problem of vanishing gradients in deep neural networks, which can occur when the network is too deep.</a:t>
            </a:r>
            <a:endParaRPr sz="2000" i="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2425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skip connection connects activations of a  layer to further layers by skipping some layers in between.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2425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adding this type of skip connection is that if any layer hurt the performance of architecture then it will be skipped by regularization.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2425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ResNet152 model is a very deep neural network that consists of 152 layers. It has a similar basic structure to other ResNet models, with a stack of residual blocks consists of layers for feature extraction.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524000"/>
            <a:ext cx="60960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578650" y="4686693"/>
            <a:ext cx="19866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 Connection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641023" y="533400"/>
            <a:ext cx="65598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ResNet152 architecture</a:t>
            </a:r>
            <a:endParaRPr sz="3600" b="1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l="44167" t="38252" r="29166" b="1538"/>
          <a:stretch/>
        </p:blipFill>
        <p:spPr>
          <a:xfrm>
            <a:off x="2535658" y="1219200"/>
            <a:ext cx="4103036" cy="525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457200" y="405272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 code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457200" y="1150175"/>
            <a:ext cx="8229600" cy="50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Input image (From both X-ray and CT-scan datasets)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Performance evaluation and random testing by giving images i.e.; Detecting whether it is COVID-19 or Non- COVID19.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       	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Performed Data Pre-processing        	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Performed Data augmentation  i.e.; (Horizontal Flip, Vertical Flip, 					Rotating)       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Apply pre-trained models  i.e.;  (DenseNet201, ResNet152)            	Pre-trained model = training((Input images, Labels))        	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Pre-trained model = testing (Input images)        	Performance=</a:t>
            </a:r>
            <a:r>
              <a:rPr lang="en-US" sz="2000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Confusion_matrix</a:t>
            </a: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(Predicted, Actual)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E0373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457200" y="1259634"/>
            <a:ext cx="8229600" cy="468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applying DenseNet201 and ResNet152 models on both X-Ray and CT-Scan datasets, the obtained accuracies are shown in below Table. We noticed that ResNet152 performed more accurately on both datasets by observing the below differences.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5" name="Google Shape;195;p30"/>
          <p:cNvGraphicFramePr/>
          <p:nvPr>
            <p:extLst>
              <p:ext uri="{D42A27DB-BD31-4B8C-83A1-F6EECF244321}">
                <p14:modId xmlns:p14="http://schemas.microsoft.com/office/powerpoint/2010/main" val="2492837379"/>
              </p:ext>
            </p:extLst>
          </p:nvPr>
        </p:nvGraphicFramePr>
        <p:xfrm>
          <a:off x="1763025" y="3752461"/>
          <a:ext cx="5617950" cy="2219650"/>
        </p:xfrm>
        <a:graphic>
          <a:graphicData uri="http://schemas.openxmlformats.org/drawingml/2006/table">
            <a:tbl>
              <a:tblPr>
                <a:noFill/>
                <a:tableStyleId>{D5E43DE4-F176-4BF9-AC58-61811C671584}</a:tableStyleId>
              </a:tblPr>
              <a:tblGrid>
                <a:gridCol w="162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X-Ray dataset Accuracies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CT-Scan dataset Accuracies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DenseNet201</a:t>
                      </a:r>
                      <a:endParaRPr sz="2000" u="none" strike="noStrike" cap="none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92.96</a:t>
                      </a:r>
                      <a:endParaRPr sz="2000" u="none" strike="noStrike" cap="none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97.52</a:t>
                      </a:r>
                      <a:endParaRPr sz="2000" u="none" strike="noStrike" cap="none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ResNet152</a:t>
                      </a:r>
                      <a:endParaRPr sz="2000" u="none" strike="noStrike" cap="none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98.83</a:t>
                      </a:r>
                      <a:endParaRPr sz="2000" u="none" strike="noStrike" cap="none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0" u="none" strike="noStrike" cap="none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99.08</a:t>
                      </a:r>
                      <a:endParaRPr sz="2000" u="none" strike="noStrike" cap="none" dirty="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467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98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are the Confusion Matrices after applying DenseNet201 and ResNet152 models on X-Ray Dataset.</a:t>
            </a:r>
            <a:b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9" y="1676399"/>
            <a:ext cx="4038601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676399"/>
            <a:ext cx="3962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21604"/>
              </p:ext>
            </p:extLst>
          </p:nvPr>
        </p:nvGraphicFramePr>
        <p:xfrm>
          <a:off x="603504" y="1664255"/>
          <a:ext cx="7936992" cy="4152082"/>
        </p:xfrm>
        <a:graphic>
          <a:graphicData uri="http://schemas.openxmlformats.org/drawingml/2006/table">
            <a:tbl>
              <a:tblPr firstRow="1" bandRow="1">
                <a:tableStyleId>{D5E43DE4-F176-4BF9-AC58-61811C671584}</a:tableStyleId>
              </a:tblPr>
              <a:tblGrid>
                <a:gridCol w="264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Metrics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DenseNet201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ResNet152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35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0.07038123167155426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0.011730205278592375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98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[0.92961877 0.92961877]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[0.98826979 0.98826979]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[1. 0.90551181]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[0.96992481 1.       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[0.78378378 1. 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[1.         0.98113208]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[1. 0.78378378]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[0.98113208 1.       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379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Negative Predictive</a:t>
                      </a:r>
                      <a:r>
                        <a:rPr lang="en-IN" sz="1800" b="0" baseline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[0.90551181 1.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[1.         0.96992481]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Fall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   0.21621622]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[0.01886792 0.       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[0.21621622 0.  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         0.01886792]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 Discovery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  0.09448819]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[0.03007519 0.       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1551" y="413127"/>
            <a:ext cx="7446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are the performance metrics after applying DenseNet201 and ResNet152 models on X-Ray Dataset.</a:t>
            </a: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preparation, preprocessing and augmentation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DenseNet201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ResNet152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 code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Arial"/>
              <a:buChar char="•"/>
            </a:pPr>
            <a:br>
              <a:rPr lang="en-US" sz="22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Figures shows the process of randomly detecting whether a person has Covid or not by feeding random 25 X-Ray testing images into the DenseNet201 and ResNet152 models. </a:t>
            </a:r>
            <a:br>
              <a:rPr lang="en-US" sz="22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b="1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60960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are the Confusion Matrices after applying DenseNet201 and ResNet152 models on CT-Scan Dataset.</a:t>
            </a:r>
            <a:endParaRPr sz="20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920940"/>
            <a:ext cx="3775010" cy="389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7490" y="1926020"/>
            <a:ext cx="3775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75438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/>
              <a:buNone/>
            </a:pPr>
            <a:br>
              <a:rPr lang="en-US" sz="32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Figures shows the process of randomly detecting whether a person has Covid or not by feeding random 25 CT scan testing images into the DenseNet201 and ResNet152 models. . </a:t>
            </a:r>
            <a:br>
              <a:rPr lang="en-US" sz="22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b="1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599" y="2057400"/>
            <a:ext cx="640080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CB53FD-E9BF-64C8-9644-6751C42B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0966"/>
              </p:ext>
            </p:extLst>
          </p:nvPr>
        </p:nvGraphicFramePr>
        <p:xfrm>
          <a:off x="603504" y="1574798"/>
          <a:ext cx="7936992" cy="4514920"/>
        </p:xfrm>
        <a:graphic>
          <a:graphicData uri="http://schemas.openxmlformats.org/drawingml/2006/table">
            <a:tbl>
              <a:tblPr firstRow="1" bandRow="1">
                <a:tableStyleId>{D5E43DE4-F176-4BF9-AC58-61811C671584}</a:tableStyleId>
              </a:tblPr>
              <a:tblGrid>
                <a:gridCol w="264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9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Metrics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DenseNet201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ResNet152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0.024816176470588234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0.009191176470588236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[0.97518382</a:t>
                      </a:r>
                      <a:r>
                        <a:rPr lang="en-US" sz="1800" b="0" i="0" u="none" strike="noStrike" cap="none" baseline="0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0.97518382]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[0.99080882 0.99080882]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[0.9733191  0.98675497]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[0.99778761 0.95652174]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[0.99781182 0.85632184]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[0.99120879 0.98876404]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[0.85632184 0.99781182]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[0.98876404 0.99120879]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Negative Predictive</a:t>
                      </a:r>
                      <a:r>
                        <a:rPr lang="en-IN" sz="1800" b="0" baseline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[0.98675497 0.9733191 ]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[0.95652174 0.99778761]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Fall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[0.14367816 0.00218818]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[0.01123596 0.00879121]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[0.00218818 0.14367816]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[0.00879121 0.01123596]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49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 Discovery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[0.0266809  0.01324503]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[0.00221239 0.04347826]</a:t>
                      </a:r>
                      <a:endParaRPr lang="en-IN" sz="1800" b="0" dirty="0">
                        <a:solidFill>
                          <a:srgbClr val="00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C2F390-227C-EE61-001E-168C03F813E8}"/>
              </a:ext>
            </a:extLst>
          </p:cNvPr>
          <p:cNvSpPr txBox="1"/>
          <p:nvPr/>
        </p:nvSpPr>
        <p:spPr>
          <a:xfrm>
            <a:off x="433632" y="466975"/>
            <a:ext cx="7618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are the performance metrics after applying DenseNet201 and ResNet152 models on X-Ray Dataset.</a:t>
            </a: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33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457200" y="411956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 b="1" dirty="0">
              <a:solidFill>
                <a:srgbClr val="FF660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applying DenseNet201 and ResNet152 models, we noticed that ResNet152 performed more accurately on both datasets.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is meant to make it easier for radiologists to examine patient lung pictures and lessen their diagnostic workload.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work we used Google </a:t>
            </a:r>
            <a:r>
              <a:rPr lang="en-US" sz="2000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 platform for getting high computational units to execute our models.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possible enhancement is to improve memory and computational efficiency and also by increasing the dataset and number of layers of respective models then there may be a chance of increase in performance.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solidFill>
                <a:srgbClr val="0E0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          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 b="1" dirty="0">
              <a:solidFill>
                <a:srgbClr val="0E0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960"/>
              </a:spcBef>
              <a:spcAft>
                <a:spcPts val="0"/>
              </a:spcAft>
              <a:buClr>
                <a:srgbClr val="0E0373"/>
              </a:buClr>
              <a:buSzPts val="4800"/>
              <a:buNone/>
            </a:pPr>
            <a:r>
              <a:rPr lang="en-US" sz="48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800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None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world health organization states that the coronavirus epidemic has created a daily threat to the global healthcare system. After numerous deaths around the world, pandemic unlocked a new threat making people ready for something which is similar and unpredictable. So, Correct detection of disease is crucial in surviving the pandemic. For that, we proposed a deep-learning-based approach for the detection of COVID-19 from X-ray and </a:t>
            </a:r>
            <a:r>
              <a:rPr lang="en-US" sz="2000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CT-scan</a:t>
            </a: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using CNN architectures such as DenseNet201 and ResNet152.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1845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57200" y="1160374"/>
            <a:ext cx="8229600" cy="4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Coronavirus was first discovered in China, in December 2019. In March 2020, the World Health Organization identified COVID-19 as a pandemic. It is a respiratory illness caused by the SARS-CoV-2 virus, which primarily affects the lungs. 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and CT-scan images are helpful for the detection of COVID-19 because they can provide a visual representation of the infection in the lungs. 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reviewing some papers we observed that Deep Learning Techniques stood out in performance from other models.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81786" y="451143"/>
            <a:ext cx="8229600" cy="61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600" dirty="0">
              <a:solidFill>
                <a:srgbClr val="FF6600"/>
              </a:solidFill>
            </a:endParaRPr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1278150" y="1219200"/>
          <a:ext cx="6608550" cy="3486750"/>
        </p:xfrm>
        <a:graphic>
          <a:graphicData uri="http://schemas.openxmlformats.org/drawingml/2006/table">
            <a:tbl>
              <a:tblPr firstRow="1" bandRow="1">
                <a:noFill/>
                <a:tableStyleId>{4BD6C3EC-5D0C-4A61-AF51-36001A14B38A}</a:tableStyleId>
              </a:tblPr>
              <a:tblGrid>
                <a:gridCol w="183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Samples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Patients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X-RAY(Train)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 : 3616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Non-COVID-19 : 7200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X-RAY(Test)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 : 111</a:t>
                      </a:r>
                      <a:endParaRPr sz="2000" dirty="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Non-COVID-19 : 230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CT Scan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COVID-19 : 12231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Non-COVID-19 : 2251</a:t>
                      </a:r>
                      <a:endParaRPr sz="200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dirty="0">
                        <a:solidFill>
                          <a:srgbClr val="0033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Google Shape;115;p17"/>
          <p:cNvSpPr txBox="1"/>
          <p:nvPr/>
        </p:nvSpPr>
        <p:spPr>
          <a:xfrm>
            <a:off x="304800" y="5004004"/>
            <a:ext cx="8763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i="0" u="none" strike="noStrike" cap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CT Scan dataset is divided in the ratio of 80:20 where 20% of data is used for testing the model and 80% of data is used for training the model.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i="0" u="none" strike="noStrike" cap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Dataset is obtained from Qatar University.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05800" cy="536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9250" algn="just">
              <a:lnSpc>
                <a:spcPct val="150000"/>
              </a:lnSpc>
              <a:spcBef>
                <a:spcPts val="420"/>
              </a:spcBef>
              <a:buClr>
                <a:srgbClr val="0033CC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Usually, </a:t>
            </a: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the images were different since the images were collected from different local diagnostic centers with dissimilar radiology equipment.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just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this issue, first, it is converted to a single gray channel space (grayscale).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just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images and CT scan images were resized  to sizes 224, 224 for standard model input.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81786" y="381050"/>
            <a:ext cx="79138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and Augmentation</a:t>
            </a:r>
            <a:endParaRPr sz="3600" b="1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285450"/>
            <a:ext cx="8229600" cy="5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lnSpc>
                <a:spcPct val="150000"/>
              </a:lnSpc>
              <a:spcBef>
                <a:spcPts val="396"/>
              </a:spcBef>
              <a:buClr>
                <a:srgbClr val="0033CC"/>
              </a:buClr>
              <a:buSzPct val="100000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important steps of preprocessing is data normalization, which plays a vital role not only in image convergence speed but also in increasing training speed.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3852" algn="just" rtl="0">
              <a:lnSpc>
                <a:spcPct val="150000"/>
              </a:lnSpc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/>
              <a:buChar char="•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purpose, we rescale the images, where our </a:t>
            </a: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 consist in RGB coefficients in 0-255 which is high for our model to process.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3852" algn="just" rtl="0">
              <a:lnSpc>
                <a:spcPct val="150000"/>
              </a:lnSpc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convert the images by rescaling the values in between 0-1 by using the formula 1./255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3852" algn="just" rtl="0">
              <a:lnSpc>
                <a:spcPct val="150000"/>
              </a:lnSpc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/>
              <a:buChar char="•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CNN networks are data-driven, as the amount of data increases, the efficiency of these processing units improves due to the maximum coverage of the feature space</a:t>
            </a: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53505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and Augmentation</a:t>
            </a:r>
            <a:endParaRPr sz="3600" dirty="0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•"/>
            </a:pPr>
            <a:r>
              <a:rPr lang="en-US" sz="2000" b="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augmentation stage, data were added to the train dataset using the methods of vertical flip, horizontal flip, and rotation range.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Char char="•"/>
            </a:pPr>
            <a:r>
              <a:rPr lang="en-US" sz="2000" b="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augmentation was done in such a way that those images that are most similar to the original images and images that are not like noise for the model are produced.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Char char="•"/>
            </a:pPr>
            <a:r>
              <a:rPr lang="en-US" sz="2000" b="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feeding the data to the networks, all the images of the dataset were shuffled.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Char char="•"/>
            </a:pPr>
            <a:r>
              <a:rPr lang="en-US" sz="2000" b="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the network does not necessarily see the data of a particular class during each iteration, and in fact, each category contains images with different tags from both classes of COVID-19 and non-COVID-19 cases. 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69769" y="533400"/>
            <a:ext cx="8077200" cy="64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 b="1" dirty="0"/>
            </a:br>
            <a:r>
              <a:rPr lang="en-US" sz="3600" b="1" dirty="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br>
              <a:rPr lang="en-US" sz="3600" b="1" dirty="0"/>
            </a:br>
            <a:endParaRPr sz="3600"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Constructing deep learning models from scratch is a time consuming, complex process that needs a lot of data, which can easily avoidable via transfer learning. 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is particularly popular in deep learning. </a:t>
            </a:r>
            <a:endParaRPr sz="2000" i="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i="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is the method of starting with a pre-trained model and training it for a new related problem domain.</a:t>
            </a:r>
            <a:endParaRPr sz="200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33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Here, We fine-tuned two pre-trained models DenseNet201 and ResNet152 that had been trained on a very large dataset called ImageNet.  </a:t>
            </a:r>
            <a:endParaRPr sz="2000" i="0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1458</Words>
  <Application>Microsoft Office PowerPoint</Application>
  <PresentationFormat>On-screen Show (4:3)</PresentationFormat>
  <Paragraphs>168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Times New Roman</vt:lpstr>
      <vt:lpstr>Arial</vt:lpstr>
      <vt:lpstr>Calibri</vt:lpstr>
      <vt:lpstr>Lustria</vt:lpstr>
      <vt:lpstr>Office Theme</vt:lpstr>
      <vt:lpstr>DETECTION OF COVID-19 USING DEEP LEARNING</vt:lpstr>
      <vt:lpstr>Contents</vt:lpstr>
      <vt:lpstr>Abstract</vt:lpstr>
      <vt:lpstr>Introduction</vt:lpstr>
      <vt:lpstr>Dataset</vt:lpstr>
      <vt:lpstr>Data Preparation</vt:lpstr>
      <vt:lpstr>Data Preprocessing and Augmentation</vt:lpstr>
      <vt:lpstr>Data Preprocessing and Augmentation</vt:lpstr>
      <vt:lpstr> Transfer Learning </vt:lpstr>
      <vt:lpstr>DenseNet201 model</vt:lpstr>
      <vt:lpstr>DenseNet Architecture</vt:lpstr>
      <vt:lpstr>PowerPoint Presentation</vt:lpstr>
      <vt:lpstr>ResNet152 model</vt:lpstr>
      <vt:lpstr>PowerPoint Presentation</vt:lpstr>
      <vt:lpstr>PowerPoint Presentation</vt:lpstr>
      <vt:lpstr>Pseudo code</vt:lpstr>
      <vt:lpstr>Results </vt:lpstr>
      <vt:lpstr>Below are the Confusion Matrices after applying DenseNet201 and ResNet152 models on X-Ray Dataset. </vt:lpstr>
      <vt:lpstr>PowerPoint Presentation</vt:lpstr>
      <vt:lpstr> Below Figures shows the process of randomly detecting whether a person has Covid or not by feeding random 25 X-Ray testing images into the DenseNet201 and ResNet152 models.  </vt:lpstr>
      <vt:lpstr>Below are the Confusion Matrices after applying DenseNet201 and ResNet152 models on CT-Scan Dataset.</vt:lpstr>
      <vt:lpstr> Below Figures shows the process of randomly detecting whether a person has Covid or not by feeding random 25 CT scan testing images into the DenseNet201 and ResNet152 models. . 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COVID-19 USING DEEP LEARNING</dc:title>
  <dc:creator>Ramya</dc:creator>
  <cp:lastModifiedBy>Popuri, Mythri</cp:lastModifiedBy>
  <cp:revision>13</cp:revision>
  <dcterms:modified xsi:type="dcterms:W3CDTF">2025-02-07T00:30:34Z</dcterms:modified>
</cp:coreProperties>
</file>