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94" r:id="rId3"/>
    <p:sldId id="284" r:id="rId4"/>
    <p:sldId id="295" r:id="rId5"/>
    <p:sldId id="293" r:id="rId6"/>
    <p:sldId id="280" r:id="rId7"/>
    <p:sldId id="296" r:id="rId8"/>
    <p:sldId id="297" r:id="rId9"/>
    <p:sldId id="298" r:id="rId10"/>
    <p:sldId id="27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2070C8-D587-5324-9BFD-B2DCBA7386EC}" v="940" dt="2022-10-14T08:44:52.026"/>
    <p1510:client id="{A91EB423-30D1-40A1-81C7-D4002E11CA04}" v="983" dt="2022-10-14T13:53:21.8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2/6/2025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06662"/>
            <a:ext cx="8229600" cy="1477328"/>
          </a:xfrm>
        </p:spPr>
        <p:txBody>
          <a:bodyPr>
            <a:noAutofit/>
          </a:bodyPr>
          <a:lstStyle/>
          <a:p>
            <a:r>
              <a:rPr lang="en-US" sz="3600" b="1" dirty="0">
                <a:latin typeface="Calibri" panose="020F0502020204030204" pitchFamily="34" charset="0"/>
                <a:cs typeface="Calibri" panose="020F0502020204030204" pitchFamily="34" charset="0"/>
              </a:rPr>
              <a:t>Literature Survey on </a:t>
            </a:r>
            <a:br>
              <a:rPr lang="en-US" sz="3600" b="1" dirty="0">
                <a:latin typeface="Calibri" panose="020F0502020204030204" pitchFamily="34" charset="0"/>
                <a:cs typeface="Calibri" panose="020F0502020204030204" pitchFamily="34" charset="0"/>
              </a:rPr>
            </a:br>
            <a:r>
              <a:rPr lang="en-US" sz="3600" b="1" dirty="0">
                <a:latin typeface="Calibri" panose="020F0502020204030204" pitchFamily="34" charset="0"/>
                <a:cs typeface="Calibri" panose="020F0502020204030204" pitchFamily="34" charset="0"/>
              </a:rPr>
              <a:t>D</a:t>
            </a:r>
            <a:r>
              <a:rPr lang="en-IN" sz="3600" b="1" dirty="0" err="1">
                <a:latin typeface="Calibri" panose="020F0502020204030204" pitchFamily="34" charset="0"/>
                <a:cs typeface="Calibri" panose="020F0502020204030204" pitchFamily="34" charset="0"/>
              </a:rPr>
              <a:t>etection</a:t>
            </a:r>
            <a:r>
              <a:rPr lang="en-IN" sz="3600" b="1" dirty="0">
                <a:latin typeface="Calibri" panose="020F0502020204030204" pitchFamily="34" charset="0"/>
                <a:cs typeface="Calibri" panose="020F0502020204030204" pitchFamily="34" charset="0"/>
              </a:rPr>
              <a:t> Of COVID-19 Using Deep Learning</a:t>
            </a:r>
          </a:p>
        </p:txBody>
      </p:sp>
      <p:sp>
        <p:nvSpPr>
          <p:cNvPr id="3" name="Content Placeholder 2"/>
          <p:cNvSpPr>
            <a:spLocks noGrp="1"/>
          </p:cNvSpPr>
          <p:nvPr>
            <p:ph idx="1"/>
          </p:nvPr>
        </p:nvSpPr>
        <p:spPr>
          <a:xfrm>
            <a:off x="304800" y="1811230"/>
            <a:ext cx="8229600" cy="4712868"/>
          </a:xfrm>
        </p:spPr>
        <p:txBody>
          <a:bodyPr vert="horz" lIns="91440" tIns="45720" rIns="91440" bIns="45720" rtlCol="0" anchor="t">
            <a:noAutofit/>
          </a:bodyPr>
          <a:lstStyle/>
          <a:p>
            <a:pPr>
              <a:buNone/>
            </a:pPr>
            <a:r>
              <a:rPr lang="en-IN" sz="2400" b="1" dirty="0">
                <a:solidFill>
                  <a:schemeClr val="tx1">
                    <a:lumMod val="95000"/>
                  </a:schemeClr>
                </a:solidFill>
                <a:latin typeface="Californian FB" pitchFamily="18" charset="0"/>
              </a:rPr>
              <a:t>                                                  </a:t>
            </a:r>
          </a:p>
          <a:p>
            <a:pPr>
              <a:lnSpc>
                <a:spcPct val="150000"/>
              </a:lnSpc>
              <a:buNone/>
            </a:pPr>
            <a:r>
              <a:rPr lang="en-IN" sz="2400" b="1" dirty="0">
                <a:solidFill>
                  <a:schemeClr val="tx1">
                    <a:lumMod val="95000"/>
                  </a:schemeClr>
                </a:solidFill>
                <a:latin typeface="Californian FB"/>
              </a:rPr>
              <a:t>                                           </a:t>
            </a:r>
            <a:endParaRPr lang="en-IN" sz="1100" dirty="0">
              <a:solidFill>
                <a:schemeClr val="accent6">
                  <a:lumMod val="50000"/>
                </a:schemeClr>
              </a:solidFill>
              <a:latin typeface="Californian FB" pitchFamily="18" charset="0"/>
            </a:endParaRPr>
          </a:p>
          <a:p>
            <a:pPr algn="just">
              <a:buNone/>
            </a:pPr>
            <a:endParaRPr lang="en-IN" sz="2400" dirty="0">
              <a:solidFill>
                <a:schemeClr val="tx1">
                  <a:lumMod val="95000"/>
                </a:schemeClr>
              </a:solidFill>
              <a:latin typeface="Californian FB"/>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t>                     </a:t>
            </a:r>
          </a:p>
          <a:p>
            <a:pPr>
              <a:buNone/>
            </a:pPr>
            <a:endParaRPr lang="en-US" dirty="0"/>
          </a:p>
          <a:p>
            <a:pPr>
              <a:buNone/>
            </a:pPr>
            <a:r>
              <a:rPr lang="en-US"/>
              <a:t>                          </a:t>
            </a:r>
            <a:r>
              <a:rPr lang="en-IN" sz="4800" b="1">
                <a:ln w="900" cmpd="sng">
                  <a:solidFill>
                    <a:schemeClr val="accent1">
                      <a:satMod val="190000"/>
                      <a:alpha val="55000"/>
                    </a:schemeClr>
                  </a:solidFill>
                  <a:prstDash val="solid"/>
                </a:ln>
                <a:solidFill>
                  <a:srgbClr val="FF0000"/>
                </a:solidFill>
                <a:effectLst>
                  <a:innerShdw blurRad="101600" dist="76200" dir="5400000">
                    <a:schemeClr val="accent1">
                      <a:satMod val="190000"/>
                      <a:tint val="100000"/>
                      <a:alpha val="74000"/>
                    </a:schemeClr>
                  </a:innerShdw>
                </a:effectLst>
                <a:latin typeface="Algerian" pitchFamily="82" charset="0"/>
              </a:rPr>
              <a:t>THANK  </a:t>
            </a:r>
            <a:r>
              <a:rPr lang="en-IN" sz="4800" b="1" dirty="0">
                <a:ln w="900" cmpd="sng">
                  <a:solidFill>
                    <a:schemeClr val="accent1">
                      <a:satMod val="190000"/>
                      <a:alpha val="55000"/>
                    </a:schemeClr>
                  </a:solidFill>
                  <a:prstDash val="solid"/>
                </a:ln>
                <a:solidFill>
                  <a:srgbClr val="FF0000"/>
                </a:solidFill>
                <a:effectLst>
                  <a:innerShdw blurRad="101600" dist="76200" dir="5400000">
                    <a:schemeClr val="accent1">
                      <a:satMod val="190000"/>
                      <a:tint val="100000"/>
                      <a:alpha val="74000"/>
                    </a:schemeClr>
                  </a:innerShdw>
                </a:effectLst>
                <a:latin typeface="Algerian" pitchFamily="82" charset="0"/>
              </a:rPr>
              <a:t>YOU</a:t>
            </a:r>
            <a:endParaRPr lang="en-IN" sz="4800" dirty="0">
              <a:solidFill>
                <a:srgbClr val="FF0000"/>
              </a:solidFill>
              <a:latin typeface="Algerian" pitchFamily="82" charset="0"/>
            </a:endParaRPr>
          </a:p>
          <a:p>
            <a:pPr>
              <a:buNone/>
            </a:pPr>
            <a:endParaRPr lang="en-US"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55F78-088A-34E7-69EC-9A69BDA97AFB}"/>
              </a:ext>
            </a:extLst>
          </p:cNvPr>
          <p:cNvSpPr>
            <a:spLocks noGrp="1"/>
          </p:cNvSpPr>
          <p:nvPr>
            <p:ph type="title"/>
          </p:nvPr>
        </p:nvSpPr>
        <p:spPr>
          <a:xfrm>
            <a:off x="457200" y="274638"/>
            <a:ext cx="7772400" cy="1143000"/>
          </a:xfrm>
        </p:spPr>
        <p:txBody>
          <a:bodyPr>
            <a:normAutofit/>
          </a:bodyPr>
          <a:lstStyle/>
          <a:p>
            <a:r>
              <a:rPr lang="en-US" sz="2400" b="1" dirty="0"/>
              <a:t>Paper-1: </a:t>
            </a:r>
            <a:r>
              <a:rPr lang="en-US" sz="2400" dirty="0"/>
              <a:t>Detection COVID-19 using Machine Learning from Blood Tests</a:t>
            </a:r>
            <a:endParaRPr lang="en-IN" sz="2400" b="1" dirty="0"/>
          </a:p>
        </p:txBody>
      </p:sp>
      <p:sp>
        <p:nvSpPr>
          <p:cNvPr id="3" name="Content Placeholder 2">
            <a:extLst>
              <a:ext uri="{FF2B5EF4-FFF2-40B4-BE49-F238E27FC236}">
                <a16:creationId xmlns:a16="http://schemas.microsoft.com/office/drawing/2014/main" id="{21FB0B29-0598-FA48-4E42-ECCCF83750ED}"/>
              </a:ext>
            </a:extLst>
          </p:cNvPr>
          <p:cNvSpPr>
            <a:spLocks noGrp="1"/>
          </p:cNvSpPr>
          <p:nvPr>
            <p:ph idx="1"/>
          </p:nvPr>
        </p:nvSpPr>
        <p:spPr>
          <a:xfrm>
            <a:off x="457200" y="1417638"/>
            <a:ext cx="8229600" cy="4708525"/>
          </a:xfrm>
        </p:spPr>
        <p:txBody>
          <a:bodyPr vert="horz" lIns="91440" tIns="45720" rIns="91440" bIns="45720" rtlCol="0" anchor="t">
            <a:normAutofit/>
          </a:bodyPr>
          <a:lstStyle/>
          <a:p>
            <a:pPr algn="just"/>
            <a:r>
              <a:rPr lang="en-US" sz="1800" dirty="0">
                <a:latin typeface="Times New Roman" panose="02020603050405020304" pitchFamily="18" charset="0"/>
                <a:cs typeface="Times New Roman" panose="02020603050405020304" pitchFamily="18" charset="0"/>
              </a:rPr>
              <a:t>In this paper, they studied the capability of ML models to detect the Covid-19 in early stages using blood samples datasets.</a:t>
            </a:r>
          </a:p>
          <a:p>
            <a:pPr algn="just"/>
            <a:r>
              <a:rPr lang="en-US" sz="1800" dirty="0">
                <a:latin typeface="Times New Roman" panose="02020603050405020304" pitchFamily="18" charset="0"/>
                <a:cs typeface="Times New Roman" panose="02020603050405020304" pitchFamily="18" charset="0"/>
              </a:rPr>
              <a:t>Here they used Machine Learning technique with different classifiers such as Random Forest (RF), Support Vector Machine (SVM) and Naive Bayes. The accuracy achieved was 76% for RF, 88% for SVM and 85% for Naive Bayes. SVM classifier achieved the best accuracy.</a:t>
            </a:r>
          </a:p>
          <a:p>
            <a:pPr algn="just"/>
            <a:r>
              <a:rPr lang="en-US" sz="1800" dirty="0">
                <a:latin typeface="Times New Roman" panose="02020603050405020304" pitchFamily="18" charset="0"/>
                <a:cs typeface="Times New Roman" panose="02020603050405020304" pitchFamily="18" charset="0"/>
              </a:rPr>
              <a:t>They generated their own dataset which was used in detecting COVID-19. The dataset includes 134 cases from different </a:t>
            </a:r>
            <a:r>
              <a:rPr lang="en-US" sz="1800" dirty="0" err="1">
                <a:latin typeface="Times New Roman" panose="02020603050405020304" pitchFamily="18" charset="0"/>
                <a:cs typeface="Times New Roman" panose="02020603050405020304" pitchFamily="18" charset="0"/>
              </a:rPr>
              <a:t>genders,ages</a:t>
            </a:r>
            <a:r>
              <a:rPr lang="en-US" sz="1800" dirty="0">
                <a:latin typeface="Times New Roman" panose="02020603050405020304" pitchFamily="18" charset="0"/>
                <a:cs typeface="Times New Roman" panose="02020603050405020304" pitchFamily="18" charset="0"/>
              </a:rPr>
              <a:t> and separated between positive and negative cases. The dataset contains blood tests which are (CBC, CRP, D-Dimer, S-ferritin, ALT,LDH).</a:t>
            </a:r>
          </a:p>
          <a:p>
            <a:pPr algn="just"/>
            <a:r>
              <a:rPr lang="en-US" sz="1800" dirty="0">
                <a:latin typeface="Times New Roman" panose="02020603050405020304" pitchFamily="18" charset="0"/>
                <a:cs typeface="Times New Roman" panose="02020603050405020304" pitchFamily="18" charset="0"/>
              </a:rPr>
              <a:t>Finally they aim to collect more dataset to get higher accuracy and build a more reliable model. Also, they aim to classify the dataset by using Deep learning techniques such as CNN Model, which will facilitate diagnosing this disease efficiently and in a shorter time, it is expected to provide better results compared to other techniques.</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2367602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5DB70-9A0A-4AD5-AD42-8A7182E3C447}"/>
              </a:ext>
            </a:extLst>
          </p:cNvPr>
          <p:cNvSpPr>
            <a:spLocks noGrp="1"/>
          </p:cNvSpPr>
          <p:nvPr>
            <p:ph type="title"/>
          </p:nvPr>
        </p:nvSpPr>
        <p:spPr>
          <a:xfrm>
            <a:off x="457200" y="274638"/>
            <a:ext cx="7620000" cy="1143000"/>
          </a:xfrm>
        </p:spPr>
        <p:txBody>
          <a:bodyPr>
            <a:normAutofit/>
          </a:bodyPr>
          <a:lstStyle/>
          <a:p>
            <a:r>
              <a:rPr lang="en-US" sz="2400" b="1" dirty="0"/>
              <a:t>Paper -2:</a:t>
            </a:r>
            <a:r>
              <a:rPr lang="en-US" sz="2400" dirty="0"/>
              <a:t> Automatic Detection of COVID-19 Disease in Chest X-Ray Images using Deep Neural Networks.</a:t>
            </a:r>
            <a:r>
              <a:rPr lang="en-US" sz="2400" b="1" dirty="0"/>
              <a:t>  </a:t>
            </a:r>
            <a:endParaRPr lang="en-IN" sz="2400" b="1" dirty="0"/>
          </a:p>
        </p:txBody>
      </p:sp>
      <p:sp>
        <p:nvSpPr>
          <p:cNvPr id="3" name="Content Placeholder 2">
            <a:extLst>
              <a:ext uri="{FF2B5EF4-FFF2-40B4-BE49-F238E27FC236}">
                <a16:creationId xmlns:a16="http://schemas.microsoft.com/office/drawing/2014/main" id="{EC734F34-CD5C-4E6F-BFAC-64E3718FC142}"/>
              </a:ext>
            </a:extLst>
          </p:cNvPr>
          <p:cNvSpPr>
            <a:spLocks noGrp="1"/>
          </p:cNvSpPr>
          <p:nvPr>
            <p:ph idx="1"/>
          </p:nvPr>
        </p:nvSpPr>
        <p:spPr>
          <a:xfrm>
            <a:off x="381000" y="1219200"/>
            <a:ext cx="8305800" cy="5364162"/>
          </a:xfrm>
        </p:spPr>
        <p:txBody>
          <a:bodyPr vert="horz" lIns="91440" tIns="45720" rIns="91440" bIns="45720" rtlCol="0" anchor="t">
            <a:normAutofit/>
          </a:bodyPr>
          <a:lstStyle/>
          <a:p>
            <a:pPr marL="0" indent="0" algn="just">
              <a:buNone/>
            </a:pPr>
            <a:endParaRPr lang="en-US" sz="2000" dirty="0">
              <a:latin typeface="Calibri"/>
              <a:cs typeface="Calibri"/>
            </a:endParaRPr>
          </a:p>
          <a:p>
            <a:pPr algn="just"/>
            <a:r>
              <a:rPr lang="en-US" sz="1800" dirty="0">
                <a:latin typeface="Times New Roman" panose="02020603050405020304" pitchFamily="18" charset="0"/>
                <a:cs typeface="Times New Roman" panose="02020603050405020304" pitchFamily="18" charset="0"/>
              </a:rPr>
              <a:t>In this paper, they have analyzed the performances of deep neural networks for COVID-19 detection from the chest X-rays.</a:t>
            </a:r>
          </a:p>
          <a:p>
            <a:pPr algn="just"/>
            <a:r>
              <a:rPr lang="en-US" sz="1800" dirty="0">
                <a:latin typeface="Times New Roman" panose="02020603050405020304" pitchFamily="18" charset="0"/>
                <a:cs typeface="Times New Roman" panose="02020603050405020304" pitchFamily="18" charset="0"/>
              </a:rPr>
              <a:t>They had analyzed the performances of six artificial deep neural networks (2-D CNN, ResNet-50, InceptionResNetV2,InceptionV3, DenseNet201, and MobileNetV2) for COVID-19 detection from the chest X-rays.</a:t>
            </a:r>
          </a:p>
          <a:p>
            <a:pPr algn="just"/>
            <a:r>
              <a:rPr lang="en-US" sz="1800" dirty="0">
                <a:latin typeface="Times New Roman" panose="02020603050405020304" pitchFamily="18" charset="0"/>
                <a:cs typeface="Times New Roman" panose="02020603050405020304" pitchFamily="18" charset="0"/>
              </a:rPr>
              <a:t>Their dataset consists of COVID-19 affected (219 cases), Viral Pneumonia affected (1345 cases), and Normal Chest X-rays (1341 cases). </a:t>
            </a:r>
          </a:p>
          <a:p>
            <a:pPr algn="just"/>
            <a:r>
              <a:rPr lang="en-US" sz="1800" dirty="0">
                <a:latin typeface="Times New Roman" panose="02020603050405020304" pitchFamily="18" charset="0"/>
                <a:cs typeface="Times New Roman" panose="02020603050405020304" pitchFamily="18" charset="0"/>
              </a:rPr>
              <a:t>Thus, this research explores an alternate quicker option of detecting COVID-19 using deep learning techniques in chest X-ray images. The performances of six deep neural networks (2D CNN, ResNet-50, Inception ResNetV2, Inception V3, DenseNet201, and MobileNetV2) in classifying the chest X-ray dataset have been evaluated. ResNet-50 yielded the best performance with a classification accuracy of 96.91%, closely followed by DenseNet201</a:t>
            </a:r>
          </a:p>
        </p:txBody>
      </p:sp>
    </p:spTree>
    <p:extLst>
      <p:ext uri="{BB962C8B-B14F-4D97-AF65-F5344CB8AC3E}">
        <p14:creationId xmlns:p14="http://schemas.microsoft.com/office/powerpoint/2010/main" val="2000626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3400E-F1A8-C13E-E40F-450C1EBE0D80}"/>
              </a:ext>
            </a:extLst>
          </p:cNvPr>
          <p:cNvSpPr>
            <a:spLocks noGrp="1"/>
          </p:cNvSpPr>
          <p:nvPr>
            <p:ph type="title"/>
          </p:nvPr>
        </p:nvSpPr>
        <p:spPr>
          <a:xfrm>
            <a:off x="457200" y="274638"/>
            <a:ext cx="7620000" cy="1143000"/>
          </a:xfrm>
        </p:spPr>
        <p:txBody>
          <a:bodyPr>
            <a:normAutofit/>
          </a:bodyPr>
          <a:lstStyle/>
          <a:p>
            <a:r>
              <a:rPr lang="en-US" sz="2400" b="1" dirty="0"/>
              <a:t>Paper-3:</a:t>
            </a:r>
            <a:r>
              <a:rPr lang="en-US" sz="2400" dirty="0"/>
              <a:t> :Detection of COVID-19 from Medical Images and/ or Symptoms of Patient </a:t>
            </a:r>
            <a:endParaRPr lang="en-IN" sz="2400" b="1" dirty="0"/>
          </a:p>
        </p:txBody>
      </p:sp>
      <p:sp>
        <p:nvSpPr>
          <p:cNvPr id="3" name="Content Placeholder 2">
            <a:extLst>
              <a:ext uri="{FF2B5EF4-FFF2-40B4-BE49-F238E27FC236}">
                <a16:creationId xmlns:a16="http://schemas.microsoft.com/office/drawing/2014/main" id="{D1877ED7-F5FC-7976-C9D7-C8339C6173E6}"/>
              </a:ext>
            </a:extLst>
          </p:cNvPr>
          <p:cNvSpPr>
            <a:spLocks noGrp="1"/>
          </p:cNvSpPr>
          <p:nvPr>
            <p:ph idx="1"/>
          </p:nvPr>
        </p:nvSpPr>
        <p:spPr/>
        <p:txBody>
          <a:bodyPr vert="horz" lIns="91440" tIns="45720" rIns="91440" bIns="45720" rtlCol="0" anchor="t">
            <a:normAutofit/>
          </a:bodyPr>
          <a:lstStyle/>
          <a:p>
            <a:pPr algn="just"/>
            <a:r>
              <a:rPr lang="en-US" sz="1800" dirty="0">
                <a:latin typeface="Times New Roman" panose="02020603050405020304" pitchFamily="18" charset="0"/>
                <a:cs typeface="Times New Roman" panose="02020603050405020304" pitchFamily="18" charset="0"/>
              </a:rPr>
              <a:t>In this paper, a database of X-ray, CT-Scan images from patients with common bacterial pneumonia, confirmed Covid-19 infection, and common cases, were used to automatically detect Coronavirus infection.</a:t>
            </a:r>
          </a:p>
          <a:p>
            <a:pPr algn="just"/>
            <a:r>
              <a:rPr lang="en-US" sz="1800" dirty="0">
                <a:latin typeface="Times New Roman" panose="02020603050405020304" pitchFamily="18" charset="0"/>
                <a:cs typeface="Times New Roman" panose="02020603050405020304" pitchFamily="18" charset="0"/>
              </a:rPr>
              <a:t>In this study, novel coronavirus infection COVID-19 and techniques for the acquisition of COVID-19 are discussed in detail. The main focus of this review paper is to select the best DL models to detect the segment of the lungs, and predict the COVID-19 patients using DL techniques.</a:t>
            </a:r>
          </a:p>
          <a:p>
            <a:pPr algn="just"/>
            <a:r>
              <a:rPr lang="en-US" sz="1800" dirty="0">
                <a:latin typeface="Times New Roman" panose="02020603050405020304" pitchFamily="18" charset="0"/>
                <a:cs typeface="Times New Roman" panose="02020603050405020304" pitchFamily="18" charset="0"/>
              </a:rPr>
              <a:t>COVID-19 is a worldwide epidemic. Wise medical imaging has played an important role in combating COVID-19. The disease is accurately detected by the specialists using X-ray or CT </a:t>
            </a:r>
            <a:r>
              <a:rPr lang="en-US" sz="1800" dirty="0" err="1">
                <a:latin typeface="Times New Roman" panose="02020603050405020304" pitchFamily="18" charset="0"/>
                <a:cs typeface="Times New Roman" panose="02020603050405020304" pitchFamily="18" charset="0"/>
              </a:rPr>
              <a:t>images.In</a:t>
            </a:r>
            <a:r>
              <a:rPr lang="en-US" sz="1800" dirty="0">
                <a:latin typeface="Times New Roman" panose="02020603050405020304" pitchFamily="18" charset="0"/>
                <a:cs typeface="Times New Roman" panose="02020603050405020304" pitchFamily="18" charset="0"/>
              </a:rPr>
              <a:t> this review paper, a comprehensive review of the accomplished studies of COVID-19 diagnosis was carried out using DL networks. The public datasets available to diagnose and predict COVID- 19 are presented. They strongly feel that, with more public datasets, better DL models can be developed by researchers to detect and predict the COVID19 accurately.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2450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B92F8-224D-AE6E-F046-710135DA4A0B}"/>
              </a:ext>
            </a:extLst>
          </p:cNvPr>
          <p:cNvSpPr>
            <a:spLocks noGrp="1"/>
          </p:cNvSpPr>
          <p:nvPr>
            <p:ph type="title"/>
          </p:nvPr>
        </p:nvSpPr>
        <p:spPr>
          <a:xfrm>
            <a:off x="457200" y="247763"/>
            <a:ext cx="8077200" cy="648375"/>
          </a:xfrm>
        </p:spPr>
        <p:txBody>
          <a:bodyPr vert="horz" lIns="91440" tIns="45720" rIns="91440" bIns="45720" rtlCol="0" anchor="ctr">
            <a:noAutofit/>
          </a:bodyPr>
          <a:lstStyle/>
          <a:p>
            <a:br>
              <a:rPr lang="en-GB" sz="3600" b="1" dirty="0">
                <a:ea typeface="+mj-lt"/>
                <a:cs typeface="+mj-lt"/>
              </a:rPr>
            </a:br>
            <a:r>
              <a:rPr lang="en-GB" sz="2400" b="1" dirty="0">
                <a:ea typeface="+mj-lt"/>
                <a:cs typeface="+mj-lt"/>
              </a:rPr>
              <a:t>Paper-4:</a:t>
            </a:r>
            <a:r>
              <a:rPr lang="en-US" sz="2400" dirty="0"/>
              <a:t> COVID-19 Detection in X-ray Images using CNN Algorithm</a:t>
            </a:r>
            <a:br>
              <a:rPr lang="en-GB" sz="3600" b="1" dirty="0">
                <a:ea typeface="+mj-lt"/>
                <a:cs typeface="+mj-lt"/>
              </a:rPr>
            </a:br>
            <a:endParaRPr lang="en-GB" sz="3600" dirty="0">
              <a:ea typeface="+mj-lt"/>
              <a:cs typeface="+mj-lt"/>
            </a:endParaRPr>
          </a:p>
        </p:txBody>
      </p:sp>
      <p:sp>
        <p:nvSpPr>
          <p:cNvPr id="5" name="Content Placeholder 4">
            <a:extLst>
              <a:ext uri="{FF2B5EF4-FFF2-40B4-BE49-F238E27FC236}">
                <a16:creationId xmlns:a16="http://schemas.microsoft.com/office/drawing/2014/main" id="{2A62F911-04C7-C53F-F2AE-BD20FC648CA0}"/>
              </a:ext>
            </a:extLst>
          </p:cNvPr>
          <p:cNvSpPr>
            <a:spLocks noGrp="1"/>
          </p:cNvSpPr>
          <p:nvPr>
            <p:ph idx="1"/>
          </p:nvPr>
        </p:nvSpPr>
        <p:spPr>
          <a:xfrm>
            <a:off x="457200" y="990600"/>
            <a:ext cx="8229600" cy="5135563"/>
          </a:xfrm>
        </p:spPr>
        <p:txBody>
          <a:bodyPr>
            <a:normAutofit/>
          </a:bodyPr>
          <a:lstStyle/>
          <a:p>
            <a:pPr algn="just"/>
            <a:r>
              <a:rPr lang="en-US" sz="1800" dirty="0">
                <a:latin typeface="Times New Roman" panose="02020603050405020304" pitchFamily="18" charset="0"/>
                <a:cs typeface="Times New Roman" panose="02020603050405020304" pitchFamily="18" charset="0"/>
              </a:rPr>
              <a:t>In this paper they experimented with applying a convolutional neural networks (CNN) algorithm in a similar way to the mechanism of work in </a:t>
            </a:r>
            <a:r>
              <a:rPr lang="en-US" sz="1800" dirty="0" err="1">
                <a:latin typeface="Times New Roman" panose="02020603050405020304" pitchFamily="18" charset="0"/>
                <a:cs typeface="Times New Roman" panose="02020603050405020304" pitchFamily="18" charset="0"/>
              </a:rPr>
              <a:t>CheXNet</a:t>
            </a:r>
            <a:r>
              <a:rPr lang="en-US" sz="1800" dirty="0">
                <a:latin typeface="Times New Roman" panose="02020603050405020304" pitchFamily="18" charset="0"/>
                <a:cs typeface="Times New Roman" panose="02020603050405020304" pitchFamily="18" charset="0"/>
              </a:rPr>
              <a:t> algorithm by using a dataset of 550 Chest X-ray images collected from Kaggle website, some of them are infected with Covid-19 virus.</a:t>
            </a:r>
          </a:p>
          <a:p>
            <a:pPr algn="just"/>
            <a:r>
              <a:rPr lang="en-US" sz="1800" dirty="0">
                <a:latin typeface="Times New Roman" panose="02020603050405020304" pitchFamily="18" charset="0"/>
                <a:cs typeface="Times New Roman" panose="02020603050405020304" pitchFamily="18" charset="0"/>
              </a:rPr>
              <a:t>For example, a less experienced radiologist diagnoses covid with abnormalities. By developing </a:t>
            </a:r>
            <a:r>
              <a:rPr lang="en-US" sz="1800" dirty="0" err="1">
                <a:latin typeface="Times New Roman" panose="02020603050405020304" pitchFamily="18" charset="0"/>
                <a:cs typeface="Times New Roman" panose="02020603050405020304" pitchFamily="18" charset="0"/>
              </a:rPr>
              <a:t>CheXNet</a:t>
            </a:r>
            <a:r>
              <a:rPr lang="en-US" sz="1800" dirty="0">
                <a:latin typeface="Times New Roman" panose="02020603050405020304" pitchFamily="18" charset="0"/>
                <a:cs typeface="Times New Roman" panose="02020603050405020304" pitchFamily="18" charset="0"/>
              </a:rPr>
              <a:t> algorithm which is more efficient than an expert X-ray specialist, the diagnostic problem will be </a:t>
            </a:r>
            <a:r>
              <a:rPr lang="en-US" sz="1800" dirty="0" err="1">
                <a:latin typeface="Times New Roman" panose="02020603050405020304" pitchFamily="18" charset="0"/>
                <a:cs typeface="Times New Roman" panose="02020603050405020304" pitchFamily="18" charset="0"/>
              </a:rPr>
              <a:t>solved.CheXNet</a:t>
            </a:r>
            <a:r>
              <a:rPr lang="en-US" sz="1800" dirty="0">
                <a:latin typeface="Times New Roman" panose="02020603050405020304" pitchFamily="18" charset="0"/>
                <a:cs typeface="Times New Roman" panose="02020603050405020304" pitchFamily="18" charset="0"/>
              </a:rPr>
              <a:t> algorithm consists of a (121) layer convolutional neural network (CNN) which is trained on 14 </a:t>
            </a:r>
            <a:r>
              <a:rPr lang="en-US" sz="1800" dirty="0" err="1">
                <a:latin typeface="Times New Roman" panose="02020603050405020304" pitchFamily="18" charset="0"/>
                <a:cs typeface="Times New Roman" panose="02020603050405020304" pitchFamily="18" charset="0"/>
              </a:rPr>
              <a:t>ChestX</a:t>
            </a:r>
            <a:r>
              <a:rPr lang="en-US" sz="1800" dirty="0">
                <a:latin typeface="Times New Roman" panose="02020603050405020304" pitchFamily="18" charset="0"/>
                <a:cs typeface="Times New Roman" panose="02020603050405020304" pitchFamily="18" charset="0"/>
              </a:rPr>
              <a:t>-ray.</a:t>
            </a:r>
          </a:p>
          <a:p>
            <a:pPr algn="just"/>
            <a:r>
              <a:rPr lang="en-US" sz="1800" dirty="0">
                <a:latin typeface="Times New Roman" panose="02020603050405020304" pitchFamily="18" charset="0"/>
                <a:cs typeface="Times New Roman" panose="02020603050405020304" pitchFamily="18" charset="0"/>
              </a:rPr>
              <a:t>The performance of the </a:t>
            </a:r>
            <a:r>
              <a:rPr lang="en-US" sz="1800" dirty="0" err="1">
                <a:latin typeface="Times New Roman" panose="02020603050405020304" pitchFamily="18" charset="0"/>
                <a:cs typeface="Times New Roman" panose="02020603050405020304" pitchFamily="18" charset="0"/>
              </a:rPr>
              <a:t>CheXNet</a:t>
            </a:r>
            <a:r>
              <a:rPr lang="en-US" sz="1800" dirty="0">
                <a:latin typeface="Times New Roman" panose="02020603050405020304" pitchFamily="18" charset="0"/>
                <a:cs typeface="Times New Roman" panose="02020603050405020304" pitchFamily="18" charset="0"/>
              </a:rPr>
              <a:t> algorithm was compared to the performance of a group of radiologists consisting of four radiologists and the results showed that the </a:t>
            </a:r>
            <a:r>
              <a:rPr lang="en-US" sz="1800" dirty="0" err="1">
                <a:latin typeface="Times New Roman" panose="02020603050405020304" pitchFamily="18" charset="0"/>
                <a:cs typeface="Times New Roman" panose="02020603050405020304" pitchFamily="18" charset="0"/>
              </a:rPr>
              <a:t>CheXNet</a:t>
            </a:r>
            <a:r>
              <a:rPr lang="en-US" sz="1800" dirty="0">
                <a:latin typeface="Times New Roman" panose="02020603050405020304" pitchFamily="18" charset="0"/>
                <a:cs typeface="Times New Roman" panose="02020603050405020304" pitchFamily="18" charset="0"/>
              </a:rPr>
              <a:t> algorithm exceeded the average performance of the radiologist on the F1- score.</a:t>
            </a:r>
          </a:p>
          <a:p>
            <a:pPr algn="just"/>
            <a:r>
              <a:rPr lang="en-US" sz="1800" dirty="0">
                <a:latin typeface="Times New Roman" panose="02020603050405020304" pitchFamily="18" charset="0"/>
                <a:cs typeface="Times New Roman" panose="02020603050405020304" pitchFamily="18" charset="0"/>
              </a:rPr>
              <a:t>In conclusion, the results of this unique research show a potential role to quickly identify </a:t>
            </a:r>
            <a:r>
              <a:rPr lang="en-US" sz="1800" dirty="0" err="1">
                <a:latin typeface="Times New Roman" panose="02020603050405020304" pitchFamily="18" charset="0"/>
                <a:cs typeface="Times New Roman" panose="02020603050405020304" pitchFamily="18" charset="0"/>
              </a:rPr>
              <a:t>patients.We</a:t>
            </a:r>
            <a:r>
              <a:rPr lang="en-US" sz="1800" dirty="0">
                <a:latin typeface="Times New Roman" panose="02020603050405020304" pitchFamily="18" charset="0"/>
                <a:cs typeface="Times New Roman" panose="02020603050405020304" pitchFamily="18" charset="0"/>
              </a:rPr>
              <a:t> are almost certain that it is possible for the proposed CNN model, which shows the equivalent of the highest accuracy, represents a very effective examination tool for the rapid diagnosis of many infectious diseases such as the COVID-19.</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6346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105FD-1929-4CA3-B012-24CE392364B7}"/>
              </a:ext>
            </a:extLst>
          </p:cNvPr>
          <p:cNvSpPr>
            <a:spLocks noGrp="1"/>
          </p:cNvSpPr>
          <p:nvPr>
            <p:ph type="title"/>
          </p:nvPr>
        </p:nvSpPr>
        <p:spPr>
          <a:xfrm>
            <a:off x="457200" y="274638"/>
            <a:ext cx="7620000" cy="1143000"/>
          </a:xfrm>
        </p:spPr>
        <p:txBody>
          <a:bodyPr>
            <a:normAutofit/>
          </a:bodyPr>
          <a:lstStyle/>
          <a:p>
            <a:r>
              <a:rPr lang="en-US" sz="2400" b="1" dirty="0"/>
              <a:t>Paper-5: </a:t>
            </a:r>
            <a:r>
              <a:rPr lang="en-US" sz="2400" b="0" i="0" u="none" strike="noStrike" dirty="0">
                <a:solidFill>
                  <a:srgbClr val="333333"/>
                </a:solidFill>
                <a:effectLst/>
                <a:latin typeface="Times New Roman" panose="02020603050405020304" pitchFamily="18" charset="0"/>
              </a:rPr>
              <a:t>COVID-19 Detection Using Deep Learning Methods</a:t>
            </a:r>
            <a:endParaRPr lang="en-IN" sz="2400" b="1" dirty="0"/>
          </a:p>
        </p:txBody>
      </p:sp>
      <p:sp>
        <p:nvSpPr>
          <p:cNvPr id="3" name="Content Placeholder 2">
            <a:extLst>
              <a:ext uri="{FF2B5EF4-FFF2-40B4-BE49-F238E27FC236}">
                <a16:creationId xmlns:a16="http://schemas.microsoft.com/office/drawing/2014/main" id="{FED3D424-F40C-491A-9F15-466AA2D246B7}"/>
              </a:ext>
            </a:extLst>
          </p:cNvPr>
          <p:cNvSpPr>
            <a:spLocks noGrp="1"/>
          </p:cNvSpPr>
          <p:nvPr>
            <p:ph idx="1"/>
          </p:nvPr>
        </p:nvSpPr>
        <p:spPr>
          <a:xfrm>
            <a:off x="457200" y="1524000"/>
            <a:ext cx="8229600" cy="4602163"/>
          </a:xfrm>
        </p:spPr>
        <p:txBody>
          <a:bodyPr vert="horz" lIns="91440" tIns="45720" rIns="91440" bIns="45720" rtlCol="0" anchor="t">
            <a:normAutofit/>
          </a:bodyPr>
          <a:lstStyle/>
          <a:p>
            <a:pPr algn="just" rtl="0">
              <a:spcBef>
                <a:spcPts val="0"/>
              </a:spcBef>
              <a:spcAft>
                <a:spcPts val="0"/>
              </a:spcAft>
            </a:pPr>
            <a:r>
              <a:rPr lang="en-US" sz="1800" b="0" i="0" u="none" strike="noStrike" dirty="0">
                <a:solidFill>
                  <a:srgbClr val="333333"/>
                </a:solidFill>
                <a:effectLst/>
                <a:latin typeface="Times New Roman" panose="02020603050405020304" pitchFamily="18" charset="0"/>
                <a:cs typeface="Times New Roman" panose="02020603050405020304" pitchFamily="18" charset="0"/>
              </a:rPr>
              <a:t>In this study, it was aimed to detect the disease of people whose x-rays were taken for suspected COVID-19. In such COVID-19 studies, a binary classification has generally been made.</a:t>
            </a:r>
            <a:endParaRPr lang="en-US" sz="1800" b="0" dirty="0">
              <a:effectLst/>
              <a:latin typeface="Times New Roman" panose="02020603050405020304" pitchFamily="18" charset="0"/>
              <a:cs typeface="Times New Roman" panose="02020603050405020304" pitchFamily="18" charset="0"/>
            </a:endParaRPr>
          </a:p>
          <a:p>
            <a:pPr algn="just"/>
            <a:r>
              <a:rPr lang="en-US" sz="1800" b="0" i="0" u="none" strike="noStrike" dirty="0">
                <a:solidFill>
                  <a:srgbClr val="333333"/>
                </a:solidFill>
                <a:effectLst/>
                <a:latin typeface="Times New Roman" panose="02020603050405020304" pitchFamily="18" charset="0"/>
              </a:rPr>
              <a:t>Here they analyzed the performances of some deep learning methods like CNN, VGG16, VGG19, and InceptionV3 that are applied to the chest x-ray </a:t>
            </a:r>
            <a:r>
              <a:rPr lang="en-US" sz="1800" b="0" i="0" u="none" strike="noStrike" dirty="0" err="1">
                <a:solidFill>
                  <a:srgbClr val="333333"/>
                </a:solidFill>
                <a:effectLst/>
                <a:latin typeface="Times New Roman" panose="02020603050405020304" pitchFamily="18" charset="0"/>
              </a:rPr>
              <a:t>dataset.Here</a:t>
            </a:r>
            <a:r>
              <a:rPr lang="en-US" sz="1800" b="0" i="0" u="none" strike="noStrike" dirty="0">
                <a:solidFill>
                  <a:srgbClr val="333333"/>
                </a:solidFill>
                <a:effectLst/>
                <a:latin typeface="Times New Roman" panose="02020603050405020304" pitchFamily="18" charset="0"/>
              </a:rPr>
              <a:t> InceptionV3,CNN,VGG16 and VGG19  model’s accuracies are 48%,85%,93% and 95% respectively.</a:t>
            </a:r>
          </a:p>
          <a:p>
            <a:pPr algn="just"/>
            <a:r>
              <a:rPr lang="en-US" sz="1800" b="0" i="0" u="none" strike="noStrike" dirty="0">
                <a:solidFill>
                  <a:srgbClr val="333333"/>
                </a:solidFill>
                <a:effectLst/>
                <a:latin typeface="Times New Roman" panose="02020603050405020304" pitchFamily="18" charset="0"/>
              </a:rPr>
              <a:t>According to their study they show that VGG19 is the most successful model that has a 95% accuracy rate. COVID-19 patients, healthy patients, and viral pneumonia cases are classified successfully by the VGG19 model. InceptionV3 is the most unsuccessful method for the </a:t>
            </a:r>
            <a:r>
              <a:rPr lang="en-US" sz="1800" b="0" i="0" u="none" strike="noStrike" dirty="0" err="1">
                <a:solidFill>
                  <a:srgbClr val="333333"/>
                </a:solidFill>
                <a:effectLst/>
                <a:latin typeface="Times New Roman" panose="02020603050405020304" pitchFamily="18" charset="0"/>
              </a:rPr>
              <a:t>dataset.The</a:t>
            </a:r>
            <a:r>
              <a:rPr lang="en-US" sz="1800" b="0" i="0" u="none" strike="noStrike" dirty="0">
                <a:solidFill>
                  <a:srgbClr val="333333"/>
                </a:solidFill>
                <a:effectLst/>
                <a:latin typeface="Times New Roman" panose="02020603050405020304" pitchFamily="18" charset="0"/>
              </a:rPr>
              <a:t> results of the studies in this paper  show the importance of deep learning in combating the COVID-19 outbreak. In future studies, the success ratio can be increased by strengthening the data set.</a:t>
            </a:r>
          </a:p>
          <a:p>
            <a:pPr algn="just"/>
            <a:endParaRPr lang="en-US" sz="1800" b="0" i="0" u="none" strike="noStrike" dirty="0">
              <a:solidFill>
                <a:srgbClr val="333333"/>
              </a:solidFill>
              <a:effectLst/>
              <a:latin typeface="Times New Roman" panose="02020603050405020304" pitchFamily="18" charset="0"/>
            </a:endParaRPr>
          </a:p>
          <a:p>
            <a:pPr algn="just"/>
            <a:endParaRPr lang="en-IN" sz="1800" dirty="0">
              <a:cs typeface="Calibri"/>
            </a:endParaRPr>
          </a:p>
        </p:txBody>
      </p:sp>
    </p:spTree>
    <p:extLst>
      <p:ext uri="{BB962C8B-B14F-4D97-AF65-F5344CB8AC3E}">
        <p14:creationId xmlns:p14="http://schemas.microsoft.com/office/powerpoint/2010/main" val="3358378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D430E-E9C1-89B1-CE9D-B0E6916E89E0}"/>
              </a:ext>
            </a:extLst>
          </p:cNvPr>
          <p:cNvSpPr>
            <a:spLocks noGrp="1"/>
          </p:cNvSpPr>
          <p:nvPr>
            <p:ph type="title"/>
          </p:nvPr>
        </p:nvSpPr>
        <p:spPr>
          <a:xfrm>
            <a:off x="457200" y="274638"/>
            <a:ext cx="7620000" cy="1143000"/>
          </a:xfrm>
        </p:spPr>
        <p:txBody>
          <a:bodyPr>
            <a:normAutofit/>
          </a:bodyPr>
          <a:lstStyle/>
          <a:p>
            <a:r>
              <a:rPr lang="en-GB" sz="2400" b="1" dirty="0">
                <a:cs typeface="Calibri"/>
              </a:rPr>
              <a:t>Paper-6:</a:t>
            </a:r>
            <a:r>
              <a:rPr lang="en-US" sz="2400" b="0" i="0" u="none" strike="noStrike" dirty="0">
                <a:solidFill>
                  <a:srgbClr val="333333"/>
                </a:solidFill>
                <a:effectLst/>
                <a:latin typeface="Times New Roman" panose="02020603050405020304" pitchFamily="18" charset="0"/>
              </a:rPr>
              <a:t> COVID-19 detection from Xray and CT scans using transfer learning Problem.</a:t>
            </a:r>
            <a:endParaRPr lang="en-GB" sz="2400" b="1" dirty="0">
              <a:cs typeface="Calibri"/>
            </a:endParaRPr>
          </a:p>
        </p:txBody>
      </p:sp>
      <p:sp>
        <p:nvSpPr>
          <p:cNvPr id="3" name="Content Placeholder 2">
            <a:extLst>
              <a:ext uri="{FF2B5EF4-FFF2-40B4-BE49-F238E27FC236}">
                <a16:creationId xmlns:a16="http://schemas.microsoft.com/office/drawing/2014/main" id="{ED44620B-E056-F76B-3C18-735CB9E7AB56}"/>
              </a:ext>
            </a:extLst>
          </p:cNvPr>
          <p:cNvSpPr>
            <a:spLocks noGrp="1"/>
          </p:cNvSpPr>
          <p:nvPr>
            <p:ph idx="1"/>
          </p:nvPr>
        </p:nvSpPr>
        <p:spPr/>
        <p:txBody>
          <a:bodyPr vert="horz" lIns="91440" tIns="45720" rIns="91440" bIns="45720" rtlCol="0" anchor="t">
            <a:normAutofit fontScale="47500" lnSpcReduction="20000"/>
          </a:bodyPr>
          <a:lstStyle/>
          <a:p>
            <a:pPr algn="just" rtl="0">
              <a:spcBef>
                <a:spcPts val="0"/>
              </a:spcBef>
              <a:spcAft>
                <a:spcPts val="0"/>
              </a:spcAft>
            </a:pPr>
            <a:r>
              <a:rPr lang="en-US" sz="3800" b="0" i="0" u="none" strike="noStrike" dirty="0">
                <a:solidFill>
                  <a:srgbClr val="333333"/>
                </a:solidFill>
                <a:effectLst/>
                <a:latin typeface="Times New Roman" panose="02020603050405020304" pitchFamily="18" charset="0"/>
                <a:cs typeface="Times New Roman" panose="02020603050405020304" pitchFamily="18" charset="0"/>
              </a:rPr>
              <a:t>This intensive research has been conducted to find suitable tools for diagnosis and identifying infected pe</a:t>
            </a:r>
            <a:r>
              <a:rPr lang="en-US" sz="3800" dirty="0">
                <a:solidFill>
                  <a:srgbClr val="333333"/>
                </a:solidFill>
                <a:latin typeface="Times New Roman" panose="02020603050405020304" pitchFamily="18" charset="0"/>
                <a:cs typeface="Times New Roman" panose="02020603050405020304" pitchFamily="18" charset="0"/>
              </a:rPr>
              <a:t>ople </a:t>
            </a:r>
            <a:r>
              <a:rPr lang="en-US" sz="3800" b="0" i="0" u="none" strike="noStrike" dirty="0">
                <a:solidFill>
                  <a:srgbClr val="333333"/>
                </a:solidFill>
                <a:effectLst/>
                <a:latin typeface="Times New Roman" panose="02020603050405020304" pitchFamily="18" charset="0"/>
              </a:rPr>
              <a:t>in order to take appropriate action.</a:t>
            </a:r>
          </a:p>
          <a:p>
            <a:pPr marL="0" indent="0" algn="just" rtl="0">
              <a:spcBef>
                <a:spcPts val="0"/>
              </a:spcBef>
              <a:spcAft>
                <a:spcPts val="0"/>
              </a:spcAft>
              <a:buNone/>
            </a:pPr>
            <a:endParaRPr lang="en-US" sz="3800" b="0" i="0" u="none" strike="noStrike" dirty="0">
              <a:solidFill>
                <a:srgbClr val="333333"/>
              </a:solidFill>
              <a:effectLst/>
              <a:latin typeface="Times New Roman" panose="02020603050405020304" pitchFamily="18" charset="0"/>
            </a:endParaRPr>
          </a:p>
          <a:p>
            <a:pPr algn="just" rtl="0">
              <a:spcBef>
                <a:spcPts val="0"/>
              </a:spcBef>
              <a:spcAft>
                <a:spcPts val="0"/>
              </a:spcAft>
            </a:pPr>
            <a:r>
              <a:rPr lang="en-US" sz="3800" b="0" i="0" u="none" strike="noStrike" dirty="0">
                <a:solidFill>
                  <a:srgbClr val="333333"/>
                </a:solidFill>
                <a:effectLst/>
                <a:latin typeface="Times New Roman" panose="02020603050405020304" pitchFamily="18" charset="0"/>
              </a:rPr>
              <a:t>As part of transfer learning approach advocated in their study, they fine-tune two pre-trained models they are  </a:t>
            </a:r>
            <a:r>
              <a:rPr lang="en-US" sz="3800" b="0" i="0" u="none" strike="noStrike" dirty="0" err="1">
                <a:solidFill>
                  <a:srgbClr val="333333"/>
                </a:solidFill>
                <a:effectLst/>
                <a:latin typeface="Times New Roman" panose="02020603050405020304" pitchFamily="18" charset="0"/>
              </a:rPr>
              <a:t>DenseNet</a:t>
            </a:r>
            <a:r>
              <a:rPr lang="en-US" sz="3800" b="0" i="0" u="none" strike="noStrike" dirty="0">
                <a:solidFill>
                  <a:srgbClr val="333333"/>
                </a:solidFill>
                <a:effectLst/>
                <a:latin typeface="Times New Roman" panose="02020603050405020304" pitchFamily="18" charset="0"/>
              </a:rPr>
              <a:t> and InceptionV3 that have been trained on a very large dataset named ImageNet. </a:t>
            </a:r>
          </a:p>
          <a:p>
            <a:pPr marL="0" indent="0" algn="just" rtl="0">
              <a:spcBef>
                <a:spcPts val="0"/>
              </a:spcBef>
              <a:spcAft>
                <a:spcPts val="0"/>
              </a:spcAft>
              <a:buNone/>
            </a:pPr>
            <a:endParaRPr lang="en-US" sz="38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US" sz="3800" b="0" i="0" u="none" strike="noStrike" dirty="0">
                <a:solidFill>
                  <a:srgbClr val="333333"/>
                </a:solidFill>
                <a:effectLst/>
                <a:latin typeface="Times New Roman" panose="02020603050405020304" pitchFamily="18" charset="0"/>
                <a:cs typeface="Times New Roman" panose="02020603050405020304" pitchFamily="18" charset="0"/>
              </a:rPr>
              <a:t>They tuned both pre-trained models, by replacing the last fully-connected layers of the pre-trained model with a new fully-connected layer, and adding a </a:t>
            </a:r>
            <a:r>
              <a:rPr lang="en-US" sz="3800" b="0" i="0" u="none" strike="noStrike" dirty="0" err="1">
                <a:solidFill>
                  <a:srgbClr val="333333"/>
                </a:solidFill>
                <a:effectLst/>
                <a:latin typeface="Times New Roman" panose="02020603050405020304" pitchFamily="18" charset="0"/>
                <a:cs typeface="Times New Roman" panose="02020603050405020304" pitchFamily="18" charset="0"/>
              </a:rPr>
              <a:t>softmax</a:t>
            </a:r>
            <a:r>
              <a:rPr lang="en-US" sz="3800" b="0" i="0" u="none" strike="noStrike" dirty="0">
                <a:solidFill>
                  <a:srgbClr val="333333"/>
                </a:solidFill>
                <a:effectLst/>
                <a:latin typeface="Times New Roman" panose="02020603050405020304" pitchFamily="18" charset="0"/>
                <a:cs typeface="Times New Roman" panose="02020603050405020304" pitchFamily="18" charset="0"/>
              </a:rPr>
              <a:t> function to the output layer.</a:t>
            </a:r>
          </a:p>
          <a:p>
            <a:pPr algn="just" rtl="0">
              <a:spcBef>
                <a:spcPts val="0"/>
              </a:spcBef>
              <a:spcAft>
                <a:spcPts val="0"/>
              </a:spcAft>
            </a:pPr>
            <a:endParaRPr lang="en-US" sz="3800" b="0" i="0" u="none" strike="noStrike" dirty="0">
              <a:solidFill>
                <a:srgbClr val="333333"/>
              </a:solidFill>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US" sz="3800" b="0" i="0" u="none" strike="noStrike" dirty="0">
                <a:solidFill>
                  <a:srgbClr val="333333"/>
                </a:solidFill>
                <a:effectLst/>
                <a:latin typeface="Times New Roman" panose="02020603050405020304" pitchFamily="18" charset="0"/>
              </a:rPr>
              <a:t>In this paper, novel deep learning architectures have been put forward for the purpose of identification of COVID-19 cases from Xray and CT chest scan images. The proposal makes use of a data augmentation step and, next, integrating an extra convolution layer to the </a:t>
            </a:r>
            <a:r>
              <a:rPr lang="en-US" sz="3800" b="0" i="0" u="none" strike="noStrike" dirty="0" err="1">
                <a:solidFill>
                  <a:srgbClr val="333333"/>
                </a:solidFill>
                <a:effectLst/>
                <a:latin typeface="Times New Roman" panose="02020603050405020304" pitchFamily="18" charset="0"/>
              </a:rPr>
              <a:t>DenseNet</a:t>
            </a:r>
            <a:r>
              <a:rPr lang="en-US" sz="3800" b="0" i="0" u="none" strike="noStrike" dirty="0">
                <a:solidFill>
                  <a:srgbClr val="333333"/>
                </a:solidFill>
                <a:effectLst/>
                <a:latin typeface="Times New Roman" panose="02020603050405020304" pitchFamily="18" charset="0"/>
              </a:rPr>
              <a:t> model. The developed approach outperformed the baseline models, constituted of </a:t>
            </a:r>
            <a:r>
              <a:rPr lang="en-US" sz="3800" b="0" i="0" u="none" strike="noStrike" dirty="0" err="1">
                <a:solidFill>
                  <a:srgbClr val="333333"/>
                </a:solidFill>
                <a:effectLst/>
                <a:latin typeface="Times New Roman" panose="02020603050405020304" pitchFamily="18" charset="0"/>
              </a:rPr>
              <a:t>DenseNet</a:t>
            </a:r>
            <a:r>
              <a:rPr lang="en-US" sz="3800" b="0" i="0" u="none" strike="noStrike" dirty="0">
                <a:solidFill>
                  <a:srgbClr val="333333"/>
                </a:solidFill>
                <a:effectLst/>
                <a:latin typeface="Times New Roman" panose="02020603050405020304" pitchFamily="18" charset="0"/>
              </a:rPr>
              <a:t> and InceptionV3 models, which demonstrates the feasibility and effectiveness of the proposal.</a:t>
            </a:r>
            <a:endParaRPr lang="en-US" sz="3800" b="0" dirty="0">
              <a:effectLst/>
            </a:endParaRPr>
          </a:p>
        </p:txBody>
      </p:sp>
    </p:spTree>
    <p:extLst>
      <p:ext uri="{BB962C8B-B14F-4D97-AF65-F5344CB8AC3E}">
        <p14:creationId xmlns:p14="http://schemas.microsoft.com/office/powerpoint/2010/main" val="218071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72DC9-90F5-1621-6AE6-4182C41CCE5D}"/>
              </a:ext>
            </a:extLst>
          </p:cNvPr>
          <p:cNvSpPr>
            <a:spLocks noGrp="1"/>
          </p:cNvSpPr>
          <p:nvPr>
            <p:ph type="title"/>
          </p:nvPr>
        </p:nvSpPr>
        <p:spPr>
          <a:xfrm>
            <a:off x="457200" y="274638"/>
            <a:ext cx="7543800" cy="1143000"/>
          </a:xfrm>
        </p:spPr>
        <p:txBody>
          <a:bodyPr>
            <a:noAutofit/>
          </a:bodyPr>
          <a:lstStyle/>
          <a:p>
            <a:pPr algn="just" rtl="0">
              <a:spcBef>
                <a:spcPts val="0"/>
              </a:spcBef>
              <a:spcAft>
                <a:spcPts val="0"/>
              </a:spcAft>
            </a:pPr>
            <a:br>
              <a:rPr lang="en-GB" sz="2400" b="1" dirty="0">
                <a:cs typeface="Calibri"/>
              </a:rPr>
            </a:br>
            <a:r>
              <a:rPr lang="en-GB" sz="2400" b="1" dirty="0">
                <a:cs typeface="Calibri"/>
              </a:rPr>
              <a:t>Paper-7: </a:t>
            </a:r>
            <a:r>
              <a:rPr lang="en-US" sz="2400" b="0" i="0" u="none" strike="noStrike" dirty="0">
                <a:solidFill>
                  <a:srgbClr val="333333"/>
                </a:solidFill>
                <a:effectLst/>
                <a:latin typeface="Times New Roman" panose="02020603050405020304" pitchFamily="18" charset="0"/>
              </a:rPr>
              <a:t>COVID-19 Detection from X-Ray images using Ensemble Learning with Convolutional Neural Network.</a:t>
            </a:r>
            <a:br>
              <a:rPr lang="en-US" sz="2400" b="0" dirty="0">
                <a:effectLst/>
              </a:rPr>
            </a:br>
            <a:br>
              <a:rPr lang="en-US" sz="2400" dirty="0"/>
            </a:br>
            <a:endParaRPr lang="en-GB" sz="2400" b="1" dirty="0"/>
          </a:p>
        </p:txBody>
      </p:sp>
      <p:sp>
        <p:nvSpPr>
          <p:cNvPr id="3" name="Content Placeholder 2">
            <a:extLst>
              <a:ext uri="{FF2B5EF4-FFF2-40B4-BE49-F238E27FC236}">
                <a16:creationId xmlns:a16="http://schemas.microsoft.com/office/drawing/2014/main" id="{07AE58AE-2E20-F58D-4DAA-0EF29C9883E0}"/>
              </a:ext>
            </a:extLst>
          </p:cNvPr>
          <p:cNvSpPr>
            <a:spLocks noGrp="1"/>
          </p:cNvSpPr>
          <p:nvPr>
            <p:ph idx="1"/>
          </p:nvPr>
        </p:nvSpPr>
        <p:spPr/>
        <p:txBody>
          <a:bodyPr vert="horz" lIns="91440" tIns="45720" rIns="91440" bIns="45720" rtlCol="0" anchor="t">
            <a:normAutofit/>
          </a:bodyPr>
          <a:lstStyle/>
          <a:p>
            <a:pPr algn="just" rtl="0">
              <a:spcBef>
                <a:spcPts val="0"/>
              </a:spcBef>
              <a:spcAft>
                <a:spcPts val="0"/>
              </a:spcAft>
            </a:pPr>
            <a:r>
              <a:rPr lang="en-US" sz="1800" b="0" i="0" u="none" strike="noStrike" dirty="0">
                <a:solidFill>
                  <a:srgbClr val="333333"/>
                </a:solidFill>
                <a:effectLst/>
                <a:latin typeface="Times New Roman" panose="02020603050405020304" pitchFamily="18" charset="0"/>
                <a:cs typeface="Times New Roman" panose="02020603050405020304" pitchFamily="18" charset="0"/>
              </a:rPr>
              <a:t>In this paper, they have </a:t>
            </a:r>
            <a:r>
              <a:rPr lang="en-US" sz="1800" b="0" i="0" u="none" strike="noStrike" dirty="0" err="1">
                <a:solidFill>
                  <a:srgbClr val="333333"/>
                </a:solidFill>
                <a:effectLst/>
                <a:latin typeface="Times New Roman" panose="02020603050405020304" pitchFamily="18" charset="0"/>
                <a:cs typeface="Times New Roman" panose="02020603050405020304" pitchFamily="18" charset="0"/>
              </a:rPr>
              <a:t>analysed</a:t>
            </a:r>
            <a:r>
              <a:rPr lang="en-US" sz="1800" b="0" i="0" u="none" strike="noStrike" dirty="0">
                <a:solidFill>
                  <a:srgbClr val="333333"/>
                </a:solidFill>
                <a:effectLst/>
                <a:latin typeface="Times New Roman" panose="02020603050405020304" pitchFamily="18" charset="0"/>
                <a:cs typeface="Times New Roman" panose="02020603050405020304" pitchFamily="18" charset="0"/>
              </a:rPr>
              <a:t> performances of multiple CNN models that have been adopted and trained individually to make independent predictions. Then the models are combined, using weighted average </a:t>
            </a:r>
            <a:r>
              <a:rPr lang="en-US" sz="1800" b="0" i="0" u="none" strike="noStrike" dirty="0" err="1">
                <a:solidFill>
                  <a:srgbClr val="333333"/>
                </a:solidFill>
                <a:effectLst/>
                <a:latin typeface="Times New Roman" panose="02020603050405020304" pitchFamily="18" charset="0"/>
                <a:cs typeface="Times New Roman" panose="02020603050405020304" pitchFamily="18" charset="0"/>
              </a:rPr>
              <a:t>ensembling</a:t>
            </a:r>
            <a:r>
              <a:rPr lang="en-US" sz="1800" b="0" i="0" u="none" strike="noStrike" dirty="0">
                <a:solidFill>
                  <a:srgbClr val="333333"/>
                </a:solidFill>
                <a:effectLst/>
                <a:latin typeface="Times New Roman" panose="02020603050405020304" pitchFamily="18" charset="0"/>
                <a:cs typeface="Times New Roman" panose="02020603050405020304" pitchFamily="18" charset="0"/>
              </a:rPr>
              <a:t> technique, to predict a class value.</a:t>
            </a:r>
            <a:endParaRPr lang="en-US" sz="18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US" sz="1800" b="0" i="0" u="none" strike="noStrike" dirty="0">
                <a:solidFill>
                  <a:srgbClr val="333333"/>
                </a:solidFill>
                <a:effectLst/>
                <a:latin typeface="Times New Roman" panose="02020603050405020304" pitchFamily="18" charset="0"/>
                <a:cs typeface="Times New Roman" panose="02020603050405020304" pitchFamily="18" charset="0"/>
              </a:rPr>
              <a:t>Multiple CNN models used are : DenseNet201, Resnet50V2 and Inceptionv3.They used three common ensemble techniques - Unweighted average approach, weighted average approach (by accuracy) and weighted average approach (by ranked accuracy).</a:t>
            </a:r>
            <a:endParaRPr lang="en-US" sz="1800" b="0" dirty="0">
              <a:effectLst/>
              <a:latin typeface="Times New Roman" panose="02020603050405020304" pitchFamily="18" charset="0"/>
              <a:cs typeface="Times New Roman" panose="02020603050405020304" pitchFamily="18" charset="0"/>
            </a:endParaRPr>
          </a:p>
          <a:p>
            <a:pPr algn="just"/>
            <a:r>
              <a:rPr lang="en-US" sz="1800" b="0" i="0" u="none" strike="noStrike" dirty="0">
                <a:solidFill>
                  <a:srgbClr val="333333"/>
                </a:solidFill>
                <a:effectLst/>
                <a:latin typeface="Times New Roman" panose="02020603050405020304" pitchFamily="18" charset="0"/>
                <a:cs typeface="Times New Roman" panose="02020603050405020304" pitchFamily="18" charset="0"/>
              </a:rPr>
              <a:t>According to this paper, the research work has been done to detect the Covid +</a:t>
            </a:r>
            <a:r>
              <a:rPr lang="en-US" sz="1800" b="0" i="0" u="none" strike="noStrike" dirty="0" err="1">
                <a:solidFill>
                  <a:srgbClr val="333333"/>
                </a:solidFill>
                <a:effectLst/>
                <a:latin typeface="Times New Roman" panose="02020603050405020304" pitchFamily="18" charset="0"/>
                <a:cs typeface="Times New Roman" panose="02020603050405020304" pitchFamily="18" charset="0"/>
              </a:rPr>
              <a:t>ve</a:t>
            </a:r>
            <a:r>
              <a:rPr lang="en-US" sz="1800" b="0" i="0" u="none" strike="noStrike" dirty="0">
                <a:solidFill>
                  <a:srgbClr val="333333"/>
                </a:solidFill>
                <a:effectLst/>
                <a:latin typeface="Times New Roman" panose="02020603050405020304" pitchFamily="18" charset="0"/>
                <a:cs typeface="Times New Roman" panose="02020603050405020304" pitchFamily="18" charset="0"/>
              </a:rPr>
              <a:t> patients from Chest X-Ray images in a simple and inexpensive way. According to their study they show that use of </a:t>
            </a:r>
            <a:r>
              <a:rPr lang="en-US" sz="1800" b="0" i="0" u="none" strike="noStrike" dirty="0" err="1">
                <a:solidFill>
                  <a:srgbClr val="333333"/>
                </a:solidFill>
                <a:effectLst/>
                <a:latin typeface="Times New Roman" panose="02020603050405020304" pitchFamily="18" charset="0"/>
                <a:cs typeface="Times New Roman" panose="02020603050405020304" pitchFamily="18" charset="0"/>
              </a:rPr>
              <a:t>ensembling</a:t>
            </a:r>
            <a:r>
              <a:rPr lang="en-US" sz="1800" b="0" i="0" u="none" strike="noStrike" dirty="0">
                <a:solidFill>
                  <a:srgbClr val="333333"/>
                </a:solidFill>
                <a:effectLst/>
                <a:latin typeface="Times New Roman" panose="02020603050405020304" pitchFamily="18" charset="0"/>
                <a:cs typeface="Times New Roman" panose="02020603050405020304" pitchFamily="18" charset="0"/>
              </a:rPr>
              <a:t> techniques have generated the best accuracy rate which is 95%. It is believed that this research work along with the GUI interface will help the doctors to detect the affected patients.</a:t>
            </a:r>
            <a:endParaRPr lang="en-GB" sz="2000" dirty="0">
              <a:cs typeface="Calibri"/>
            </a:endParaRPr>
          </a:p>
          <a:p>
            <a:endParaRPr lang="en-GB" sz="2000" dirty="0">
              <a:cs typeface="Calibri"/>
            </a:endParaRPr>
          </a:p>
          <a:p>
            <a:endParaRPr lang="en-GB" sz="2000" dirty="0">
              <a:cs typeface="Calibri"/>
            </a:endParaRPr>
          </a:p>
        </p:txBody>
      </p:sp>
    </p:spTree>
    <p:extLst>
      <p:ext uri="{BB962C8B-B14F-4D97-AF65-F5344CB8AC3E}">
        <p14:creationId xmlns:p14="http://schemas.microsoft.com/office/powerpoint/2010/main" val="2032352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BA39E-FF91-73C9-D938-57DFEE9382F6}"/>
              </a:ext>
            </a:extLst>
          </p:cNvPr>
          <p:cNvSpPr>
            <a:spLocks noGrp="1"/>
          </p:cNvSpPr>
          <p:nvPr>
            <p:ph type="title"/>
          </p:nvPr>
        </p:nvSpPr>
        <p:spPr>
          <a:xfrm>
            <a:off x="457200" y="457199"/>
            <a:ext cx="7543800" cy="1018637"/>
          </a:xfrm>
        </p:spPr>
        <p:txBody>
          <a:bodyPr>
            <a:noAutofit/>
          </a:bodyPr>
          <a:lstStyle/>
          <a:p>
            <a:pPr algn="just" rtl="0">
              <a:spcBef>
                <a:spcPts val="0"/>
              </a:spcBef>
              <a:spcAft>
                <a:spcPts val="0"/>
              </a:spcAft>
            </a:pP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Paper-8: </a:t>
            </a:r>
            <a:r>
              <a:rPr lang="en-US" sz="2400" b="0" i="0" u="none" strike="noStrike" dirty="0">
                <a:solidFill>
                  <a:srgbClr val="333333"/>
                </a:solidFill>
                <a:effectLst/>
                <a:latin typeface="Times New Roman" panose="02020603050405020304" pitchFamily="18" charset="0"/>
                <a:cs typeface="Times New Roman" panose="02020603050405020304" pitchFamily="18" charset="0"/>
              </a:rPr>
              <a:t>Computer Vision and Radiology for COVID-19 Detection</a:t>
            </a:r>
            <a:br>
              <a:rPr lang="en-US" sz="2400" b="0" dirty="0">
                <a:effectLst/>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GB" sz="2400" b="1" dirty="0" err="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9F89CD-44FB-12B5-4461-68AB4D01AC87}"/>
              </a:ext>
            </a:extLst>
          </p:cNvPr>
          <p:cNvSpPr>
            <a:spLocks noGrp="1"/>
          </p:cNvSpPr>
          <p:nvPr>
            <p:ph idx="1"/>
          </p:nvPr>
        </p:nvSpPr>
        <p:spPr>
          <a:xfrm>
            <a:off x="457200" y="1475836"/>
            <a:ext cx="8229600" cy="4650327"/>
          </a:xfrm>
        </p:spPr>
        <p:txBody>
          <a:bodyPr vert="horz" lIns="91440" tIns="45720" rIns="91440" bIns="45720" rtlCol="0" anchor="t">
            <a:normAutofit/>
          </a:bodyPr>
          <a:lstStyle/>
          <a:p>
            <a:pPr algn="just"/>
            <a:r>
              <a:rPr lang="en-US" sz="1800" b="0" i="0" u="none" strike="noStrike" dirty="0">
                <a:solidFill>
                  <a:srgbClr val="333333"/>
                </a:solidFill>
                <a:effectLst/>
                <a:latin typeface="Times New Roman" panose="02020603050405020304" pitchFamily="18" charset="0"/>
              </a:rPr>
              <a:t>In this paper, they tried to develop a method that uses radiology, i.e. X-rays for detecting the novel coronavirus.</a:t>
            </a:r>
          </a:p>
          <a:p>
            <a:pPr algn="just"/>
            <a:r>
              <a:rPr lang="en-US" sz="1800" b="0" i="0" u="none" strike="noStrike" dirty="0">
                <a:solidFill>
                  <a:srgbClr val="333333"/>
                </a:solidFill>
                <a:effectLst/>
                <a:latin typeface="Times New Roman" panose="02020603050405020304" pitchFamily="18" charset="0"/>
              </a:rPr>
              <a:t>They used a type of machine learning called Transfer Learning, where a method already generated for a task is replicated as a starting point for a specific task.  As the dataset for their study is too small to achieve outstanding results.</a:t>
            </a:r>
          </a:p>
          <a:p>
            <a:pPr algn="just" rtl="0">
              <a:spcBef>
                <a:spcPts val="0"/>
              </a:spcBef>
              <a:spcAft>
                <a:spcPts val="0"/>
              </a:spcAft>
            </a:pPr>
            <a:r>
              <a:rPr lang="en-US" sz="1800" b="0" i="0" u="none" strike="noStrike" dirty="0">
                <a:solidFill>
                  <a:srgbClr val="333333"/>
                </a:solidFill>
                <a:effectLst/>
                <a:latin typeface="Times New Roman" panose="02020603050405020304" pitchFamily="18" charset="0"/>
              </a:rPr>
              <a:t>In their work, they selected ResNet-34 and ResNet-50 which were originally trained on the ImageNet data set</a:t>
            </a:r>
            <a:r>
              <a:rPr lang="en-US" sz="1800" dirty="0">
                <a:solidFill>
                  <a:srgbClr val="333333"/>
                </a:solidFill>
                <a:latin typeface="Times New Roman" panose="02020603050405020304" pitchFamily="18" charset="0"/>
              </a:rPr>
              <a:t>.</a:t>
            </a:r>
            <a:r>
              <a:rPr lang="en-US" sz="1800" b="0" i="0" u="none" strike="noStrike" dirty="0">
                <a:solidFill>
                  <a:srgbClr val="333333"/>
                </a:solidFill>
                <a:effectLst/>
                <a:latin typeface="Times New Roman" panose="02020603050405020304" pitchFamily="18" charset="0"/>
              </a:rPr>
              <a:t> Both pre-trained architecture models have been re-trained and fine-tuned using transfer learning from the data set obtained.</a:t>
            </a:r>
          </a:p>
          <a:p>
            <a:pPr algn="just" rtl="0">
              <a:spcBef>
                <a:spcPts val="0"/>
              </a:spcBef>
              <a:spcAft>
                <a:spcPts val="0"/>
              </a:spcAft>
            </a:pPr>
            <a:r>
              <a:rPr lang="en-US" sz="1800" b="0" i="0" u="none" strike="noStrike" dirty="0">
                <a:solidFill>
                  <a:srgbClr val="333333"/>
                </a:solidFill>
                <a:effectLst/>
                <a:latin typeface="Times New Roman" panose="02020603050405020304" pitchFamily="18" charset="0"/>
              </a:rPr>
              <a:t>In this paper, they have implemented a method to detect the COVID-19 virus using X-Ray images. The implemented methodology also differentiates the patients suffering from pneumonia and COVID-19 as both have the same symptoms and patients usually get confused between the two. They concluded that, by adding more layers and increasing the number of parameters in Residual Network architecture definitely helps in improving the accuracy of the overall classification.</a:t>
            </a:r>
            <a:endParaRPr lang="en-US" sz="1800" b="0" dirty="0">
              <a:effectLst/>
            </a:endParaRPr>
          </a:p>
          <a:p>
            <a:pPr marL="0" indent="0">
              <a:buNone/>
            </a:pPr>
            <a:endParaRPr lang="en-GB" sz="1800" dirty="0">
              <a:cs typeface="Calibri"/>
            </a:endParaRPr>
          </a:p>
        </p:txBody>
      </p:sp>
    </p:spTree>
    <p:extLst>
      <p:ext uri="{BB962C8B-B14F-4D97-AF65-F5344CB8AC3E}">
        <p14:creationId xmlns:p14="http://schemas.microsoft.com/office/powerpoint/2010/main" val="540085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37f4b8a2-ad4f-41b5-9a91-284d2cc38f56}" enabled="1" method="Standard" siteId="{70de1992-07c6-480f-a318-a1afcba03983}" contentBits="0" removed="0"/>
</clbl:labelList>
</file>

<file path=docProps/app.xml><?xml version="1.0" encoding="utf-8"?>
<Properties xmlns="http://schemas.openxmlformats.org/officeDocument/2006/extended-properties" xmlns:vt="http://schemas.openxmlformats.org/officeDocument/2006/docPropsVTypes">
  <Template/>
  <TotalTime>853</TotalTime>
  <Words>1511</Words>
  <Application>Microsoft Office PowerPoint</Application>
  <PresentationFormat>On-screen Show (4:3)</PresentationFormat>
  <Paragraphs>49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Algerian</vt:lpstr>
      <vt:lpstr>Arial</vt:lpstr>
      <vt:lpstr>Calibri</vt:lpstr>
      <vt:lpstr>Californian FB</vt:lpstr>
      <vt:lpstr>Times New Roman</vt:lpstr>
      <vt:lpstr>Office Theme</vt:lpstr>
      <vt:lpstr>Literature Survey on  Detection Of COVID-19 Using Deep Learning</vt:lpstr>
      <vt:lpstr>Paper-1: Detection COVID-19 using Machine Learning from Blood Tests</vt:lpstr>
      <vt:lpstr>Paper -2: Automatic Detection of COVID-19 Disease in Chest X-Ray Images using Deep Neural Networks.  </vt:lpstr>
      <vt:lpstr>Paper-3: :Detection of COVID-19 from Medical Images and/ or Symptoms of Patient </vt:lpstr>
      <vt:lpstr> Paper-4: COVID-19 Detection in X-ray Images using CNN Algorithm </vt:lpstr>
      <vt:lpstr>Paper-5: COVID-19 Detection Using Deep Learning Methods</vt:lpstr>
      <vt:lpstr>Paper-6: COVID-19 detection from Xray and CT scans using transfer learning Problem.</vt:lpstr>
      <vt:lpstr> Paper-7: COVID-19 Detection from X-Ray images using Ensemble Learning with Convolutional Neural Network.  </vt:lpstr>
      <vt:lpstr> Paper-8: Computer Vision and Radiology for COVID-19 Detection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Popuri, Mythri</cp:lastModifiedBy>
  <cp:revision>528</cp:revision>
  <dcterms:created xsi:type="dcterms:W3CDTF">2006-08-16T00:00:00Z</dcterms:created>
  <dcterms:modified xsi:type="dcterms:W3CDTF">2025-02-07T00:28:50Z</dcterms:modified>
</cp:coreProperties>
</file>